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tiff" ContentType="image/tiff"/>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14" r:id="rId26"/>
    <p:sldId id="307" r:id="rId27"/>
    <p:sldId id="288" r:id="rId28"/>
    <p:sldId id="27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6301" autoAdjust="0"/>
    <p:restoredTop sz="84689" autoAdjust="0"/>
  </p:normalViewPr>
  <p:slideViewPr>
    <p:cSldViewPr>
      <p:cViewPr varScale="1">
        <p:scale>
          <a:sx n="85" d="100"/>
          <a:sy n="85" d="100"/>
        </p:scale>
        <p:origin x="-60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204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custT="1"/>
      <dgm:spPr/>
      <dgm:t>
        <a:bodyPr/>
        <a:lstStyle/>
        <a:p>
          <a:r>
            <a:rPr lang="zh-TW" sz="5000" dirty="0" smtClean="0">
              <a:solidFill>
                <a:schemeClr val="bg1"/>
              </a:solidFill>
            </a:rPr>
            <a:t>过程</a:t>
          </a:r>
          <a:r>
            <a:rPr lang="en-US" sz="5000" dirty="0" smtClean="0">
              <a:solidFill>
                <a:schemeClr val="bg1"/>
              </a:solidFill>
            </a:rPr>
            <a:t> </a:t>
          </a:r>
          <a:endParaRPr lang="en-US" sz="5000"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62222AB3-BA80-44B3-8974-6D049BE13653}">
      <dgm:prSet phldrT="[Text]" custT="1"/>
      <dgm:spPr/>
      <dgm:t>
        <a:bodyPr/>
        <a:lstStyle/>
        <a:p>
          <a:r>
            <a:rPr lang="zh-TW" sz="1100" dirty="0" smtClean="0">
              <a:solidFill>
                <a:schemeClr val="bg1"/>
              </a:solidFill>
            </a:rPr>
            <a:t>设定基准</a:t>
          </a:r>
          <a:endParaRPr lang="en-US" sz="1100" dirty="0">
            <a:solidFill>
              <a:schemeClr val="bg1"/>
            </a:solidFill>
          </a:endParaRPr>
        </a:p>
      </dgm:t>
    </dgm:pt>
    <dgm:pt modelId="{7B9E08FA-3895-4BE2-8C6E-C6FC13E4131F}" type="parTrans" cxnId="{30F26137-8E0A-40BD-ACA5-08F7CA603B01}">
      <dgm:prSet/>
      <dgm:spPr/>
      <dgm:t>
        <a:bodyPr/>
        <a:lstStyle/>
        <a:p>
          <a:endParaRPr lang="en-US"/>
        </a:p>
      </dgm:t>
    </dgm:pt>
    <dgm:pt modelId="{D1DF0E90-605B-40AB-9345-FF69DE8EE614}" type="sibTrans" cxnId="{30F26137-8E0A-40BD-ACA5-08F7CA603B01}">
      <dgm:prSet/>
      <dgm:spPr/>
      <dgm:t>
        <a:bodyPr/>
        <a:lstStyle/>
        <a:p>
          <a:endParaRPr lang="en-US"/>
        </a:p>
      </dgm:t>
    </dgm:pt>
    <dgm:pt modelId="{1B6AED7D-67C5-405E-9C89-3B4516D9FDAD}">
      <dgm:prSet phldrT="[Text]" custT="1"/>
      <dgm:spPr/>
      <dgm:t>
        <a:bodyPr/>
        <a:lstStyle/>
        <a:p>
          <a:r>
            <a:rPr lang="zh-TW" sz="700" dirty="0" smtClean="0">
              <a:solidFill>
                <a:schemeClr val="bg1"/>
              </a:solidFill>
            </a:rPr>
            <a:t>查找类似材料 </a:t>
          </a:r>
          <a:endParaRPr lang="en-US" sz="700" dirty="0">
            <a:solidFill>
              <a:schemeClr val="bg1"/>
            </a:solidFill>
          </a:endParaRPr>
        </a:p>
      </dgm:t>
    </dgm:pt>
    <dgm:pt modelId="{EEA229CB-5827-4A95-8E00-E2B31A35DEF0}" type="parTrans" cxnId="{9F545CAF-3CC7-4D7C-88D4-28067174070A}">
      <dgm:prSet/>
      <dgm:spPr/>
      <dgm:t>
        <a:bodyPr/>
        <a:lstStyle/>
        <a:p>
          <a:endParaRPr lang="en-US"/>
        </a:p>
      </dgm:t>
    </dgm:pt>
    <dgm:pt modelId="{71667BAD-171E-4F91-9843-B3F831DECB1B}" type="sibTrans" cxnId="{9F545CAF-3CC7-4D7C-88D4-28067174070A}">
      <dgm:prSet/>
      <dgm:spPr/>
      <dgm:t>
        <a:bodyPr/>
        <a:lstStyle/>
        <a:p>
          <a:endParaRPr lang="en-US"/>
        </a:p>
      </dgm:t>
    </dgm:pt>
    <dgm:pt modelId="{F7964451-EC27-F54D-8184-06B8495D485F}">
      <dgm:prSet phldrT="[Text]" custT="1"/>
      <dgm:spPr/>
      <dgm:t>
        <a:bodyPr/>
        <a:lstStyle/>
        <a:p>
          <a:r>
            <a:rPr lang="zh-TW" sz="1100" dirty="0" smtClean="0">
              <a:solidFill>
                <a:schemeClr val="bg1"/>
              </a:solidFill>
            </a:rPr>
            <a:t>修改设计</a:t>
          </a:r>
          <a:endParaRPr lang="en-US" sz="1100" dirty="0">
            <a:solidFill>
              <a:schemeClr val="bg1"/>
            </a:solidFill>
          </a:endParaRPr>
        </a:p>
      </dgm:t>
    </dgm:pt>
    <dgm:pt modelId="{A4E66807-1836-7B44-BEFC-C9A67E7CFCE9}" type="sibTrans" cxnId="{D2590F60-AF7A-254A-98B4-58059E8AC61D}">
      <dgm:prSet/>
      <dgm:spPr/>
      <dgm:t>
        <a:bodyPr/>
        <a:lstStyle/>
        <a:p>
          <a:endParaRPr lang="en-US"/>
        </a:p>
      </dgm:t>
    </dgm:pt>
    <dgm:pt modelId="{FE54362A-3518-7548-B77B-85C600A6BC0C}" type="parTrans" cxnId="{D2590F60-AF7A-254A-98B4-58059E8AC61D}">
      <dgm:prSet/>
      <dgm:spPr/>
      <dgm:t>
        <a:bodyPr/>
        <a:lstStyle/>
        <a:p>
          <a:endParaRPr lang="en-US"/>
        </a:p>
      </dgm:t>
    </dgm:pt>
    <dgm:pt modelId="{55DDA78C-7275-47D9-B6FA-9BDF8BCD665A}">
      <dgm:prSet phldrT="[Text]" custT="1"/>
      <dgm:spPr/>
      <dgm:t>
        <a:bodyPr/>
        <a:lstStyle/>
        <a:p>
          <a:r>
            <a:rPr lang="zh-TW" sz="1100" dirty="0" smtClean="0">
              <a:solidFill>
                <a:schemeClr val="bg1"/>
              </a:solidFill>
            </a:rPr>
            <a:t>修改输入</a:t>
          </a:r>
          <a:endParaRPr lang="en-US" sz="1100" dirty="0">
            <a:solidFill>
              <a:schemeClr val="bg1"/>
            </a:solidFill>
          </a:endParaRPr>
        </a:p>
      </dgm:t>
    </dgm:pt>
    <dgm:pt modelId="{3587808C-DBF5-41B2-A7F3-603778D3AA26}" type="sibTrans" cxnId="{C17A7A42-CE78-44F7-97B8-035F43B60E78}">
      <dgm:prSet/>
      <dgm:spPr/>
      <dgm:t>
        <a:bodyPr/>
        <a:lstStyle/>
        <a:p>
          <a:endParaRPr lang="en-US"/>
        </a:p>
      </dgm:t>
    </dgm:pt>
    <dgm:pt modelId="{0B775B5B-7395-4FFD-9937-5E428FBACCCD}" type="parTrans" cxnId="{C17A7A42-CE78-44F7-97B8-035F43B60E78}">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30F26137-8E0A-40BD-ACA5-08F7CA603B01}" srcId="{7C3AE7D6-FCA9-4D34-98D2-91FAB2055634}" destId="{62222AB3-BA80-44B3-8974-6D049BE13653}" srcOrd="0" destOrd="0" parTransId="{7B9E08FA-3895-4BE2-8C6E-C6FC13E4131F}" sibTransId="{D1DF0E90-605B-40AB-9345-FF69DE8EE614}"/>
    <dgm:cxn modelId="{C17A7A42-CE78-44F7-97B8-035F43B60E78}" srcId="{7C3AE7D6-FCA9-4D34-98D2-91FAB2055634}" destId="{55DDA78C-7275-47D9-B6FA-9BDF8BCD665A}" srcOrd="1" destOrd="0" parTransId="{0B775B5B-7395-4FFD-9937-5E428FBACCCD}" sibTransId="{3587808C-DBF5-41B2-A7F3-603778D3AA26}"/>
    <dgm:cxn modelId="{9F545CAF-3CC7-4D7C-88D4-28067174070A}" srcId="{7C3AE7D6-FCA9-4D34-98D2-91FAB2055634}" destId="{1B6AED7D-67C5-405E-9C89-3B4516D9FDAD}" srcOrd="3" destOrd="0" parTransId="{EEA229CB-5827-4A95-8E00-E2B31A35DEF0}" sibTransId="{71667BAD-171E-4F91-9843-B3F831DECB1B}"/>
    <dgm:cxn modelId="{CD042EB8-2557-40D7-B8B5-33B6CEABA648}" srcId="{54F20094-3E91-4C33-A7A4-6D0FA5CDA2BE}" destId="{7C3AE7D6-FCA9-4D34-98D2-91FAB2055634}" srcOrd="0" destOrd="0" parTransId="{FFE9D6AB-CED7-4845-ADD9-9FB78B56524E}" sibTransId="{22020146-92FD-468B-92D7-AA1143FE9579}"/>
    <dgm:cxn modelId="{0EE9511B-4566-49CF-A6EE-BAB20E2C0DC8}" type="presOf" srcId="{1B6AED7D-67C5-405E-9C89-3B4516D9FDAD}" destId="{A29F602E-BD17-4E2E-8C0D-6743D8AE81B1}" srcOrd="0" destOrd="0" presId="urn:microsoft.com/office/officeart/2005/8/layout/radial3"/>
    <dgm:cxn modelId="{41B6DA39-9757-4928-ABFD-5BF02242CAF6}" type="presOf" srcId="{55DDA78C-7275-47D9-B6FA-9BDF8BCD665A}" destId="{1E0F38F7-C572-4685-ABB1-608D92330AD9}"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399C59A2-D5CA-441E-B3FF-A3E84638BD67}" type="presOf" srcId="{7C3AE7D6-FCA9-4D34-98D2-91FAB2055634}" destId="{48D13524-3B3A-4A6B-BCC7-AF6CC9A40E8C}" srcOrd="0" destOrd="0" presId="urn:microsoft.com/office/officeart/2005/8/layout/radial3"/>
    <dgm:cxn modelId="{543C474D-A4B9-4BA2-871A-ED3124288753}" type="presOf" srcId="{54F20094-3E91-4C33-A7A4-6D0FA5CDA2BE}" destId="{B2F8181E-9BB6-47DC-973D-C66D7F3CC56E}" srcOrd="0" destOrd="0" presId="urn:microsoft.com/office/officeart/2005/8/layout/radial3"/>
    <dgm:cxn modelId="{3DADAB8F-2F70-431C-BC8C-AC0F291B35BE}" type="presOf" srcId="{62222AB3-BA80-44B3-8974-6D049BE13653}" destId="{17BB68E5-0628-4932-8B98-E4DDFEF17556}" srcOrd="0" destOrd="0" presId="urn:microsoft.com/office/officeart/2005/8/layout/radial3"/>
    <dgm:cxn modelId="{E69C4FDA-564C-2249-915D-9FCFA529A91D}" type="presOf" srcId="{F7964451-EC27-F54D-8184-06B8495D485F}" destId="{EAEB89B4-6253-E24D-BC7A-BA8F3A5C9FA3}" srcOrd="0" destOrd="0" presId="urn:microsoft.com/office/officeart/2005/8/layout/radial3"/>
    <dgm:cxn modelId="{D5C5394F-8F80-4966-A0F2-EE84C9C9E230}" type="presParOf" srcId="{B2F8181E-9BB6-47DC-973D-C66D7F3CC56E}" destId="{D46F71BD-305B-4B2A-87CD-1C562808CE85}" srcOrd="0" destOrd="0" presId="urn:microsoft.com/office/officeart/2005/8/layout/radial3"/>
    <dgm:cxn modelId="{2330BDFD-5AF3-4A1A-9F30-7E5F19D775F7}" type="presParOf" srcId="{D46F71BD-305B-4B2A-87CD-1C562808CE85}" destId="{48D13524-3B3A-4A6B-BCC7-AF6CC9A40E8C}" srcOrd="0" destOrd="0" presId="urn:microsoft.com/office/officeart/2005/8/layout/radial3"/>
    <dgm:cxn modelId="{3B136E92-E989-45E1-9C4B-97D213851B2B}" type="presParOf" srcId="{D46F71BD-305B-4B2A-87CD-1C562808CE85}" destId="{17BB68E5-0628-4932-8B98-E4DDFEF17556}" srcOrd="1" destOrd="0" presId="urn:microsoft.com/office/officeart/2005/8/layout/radial3"/>
    <dgm:cxn modelId="{0F90ED5C-2049-48FD-9763-486F2D283D25}" type="presParOf" srcId="{D46F71BD-305B-4B2A-87CD-1C562808CE85}" destId="{1E0F38F7-C572-4685-ABB1-608D92330AD9}" srcOrd="2" destOrd="0" presId="urn:microsoft.com/office/officeart/2005/8/layout/radial3"/>
    <dgm:cxn modelId="{2F9050A7-73BD-E047-8644-07D17C37FB24}" type="presParOf" srcId="{D46F71BD-305B-4B2A-87CD-1C562808CE85}" destId="{EAEB89B4-6253-E24D-BC7A-BA8F3A5C9FA3}" srcOrd="3" destOrd="0" presId="urn:microsoft.com/office/officeart/2005/8/layout/radial3"/>
    <dgm:cxn modelId="{BFC15219-6523-4B24-9F22-AE435206E525}"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3500" tIns="63500" rIns="63500" bIns="63500" numCol="1" spcCol="1270" anchor="ctr" anchorCtr="0">
          <a:noAutofit/>
        </a:bodyPr>
        <a:lstStyle/>
        <a:p>
          <a:pPr lvl="0" algn="ctr" defTabSz="2222500">
            <a:lnSpc>
              <a:spcPct val="90000"/>
            </a:lnSpc>
            <a:spcBef>
              <a:spcPct val="0"/>
            </a:spcBef>
            <a:spcAft>
              <a:spcPct val="35000"/>
            </a:spcAft>
          </a:pPr>
          <a:r>
            <a:rPr lang="zh-TW" sz="5000" kern="1200" dirty="0" smtClean="0">
              <a:solidFill>
                <a:schemeClr val="bg1"/>
              </a:solidFill>
            </a:rPr>
            <a:t>过程</a:t>
          </a:r>
          <a:r>
            <a:rPr lang="en-US" sz="5000" kern="1200" dirty="0" smtClean="0">
              <a:solidFill>
                <a:schemeClr val="bg1"/>
              </a:solidFill>
            </a:rPr>
            <a:t> </a:t>
          </a:r>
          <a:endParaRPr lang="en-US" sz="50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TW" sz="1100" kern="1200" dirty="0" smtClean="0">
              <a:solidFill>
                <a:schemeClr val="bg1"/>
              </a:solidFill>
            </a:rPr>
            <a:t>设定基准</a:t>
          </a:r>
          <a:endParaRPr lang="en-US" sz="11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TW" sz="1100" kern="1200" dirty="0" smtClean="0">
              <a:solidFill>
                <a:schemeClr val="bg1"/>
              </a:solidFill>
            </a:rPr>
            <a:t>修改输入</a:t>
          </a:r>
          <a:endParaRPr lang="en-US" sz="11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zh-TW" sz="1100" kern="1200" dirty="0" smtClean="0">
              <a:solidFill>
                <a:schemeClr val="bg1"/>
              </a:solidFill>
            </a:rPr>
            <a:t>修改设计</a:t>
          </a:r>
          <a:endParaRPr lang="en-US" sz="11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890" tIns="8890" rIns="8890" bIns="8890" numCol="1" spcCol="1270" anchor="ctr" anchorCtr="0">
          <a:noAutofit/>
        </a:bodyPr>
        <a:lstStyle/>
        <a:p>
          <a:pPr lvl="0" algn="ctr" defTabSz="311150">
            <a:lnSpc>
              <a:spcPct val="90000"/>
            </a:lnSpc>
            <a:spcBef>
              <a:spcPct val="0"/>
            </a:spcBef>
            <a:spcAft>
              <a:spcPct val="35000"/>
            </a:spcAft>
          </a:pPr>
          <a:r>
            <a:rPr lang="zh-TW" sz="700" kern="1200" dirty="0" smtClean="0">
              <a:solidFill>
                <a:schemeClr val="bg1"/>
              </a:solidFill>
            </a:rPr>
            <a:t>查找类似材料 </a:t>
          </a:r>
          <a:endParaRPr lang="en-US" sz="7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7044DD-3AA5-C54A-AFE3-AC9793E607E6}" type="datetimeFigureOut">
              <a:rPr lang="en-US" smtClean="0"/>
              <a:pPr/>
              <a:t>2/11/2010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单击编辑母版文本样式</a:t>
            </a:r>
            <a:endParaRPr lang="en-US" smtClean="0"/>
          </a:p>
          <a:p>
            <a:pPr lvl="1"/>
            <a:r>
              <a:rPr lang="ja-JP" altLang="en-US" smtClean="0"/>
              <a:t>第二级</a:t>
            </a:r>
            <a:endParaRPr lang="en-US" smtClean="0"/>
          </a:p>
          <a:p>
            <a:pPr lvl="2"/>
            <a:r>
              <a:rPr lang="ja-JP" altLang="en-US" smtClean="0"/>
              <a:t>第三级</a:t>
            </a:r>
            <a:endParaRPr lang="en-US" smtClean="0"/>
          </a:p>
          <a:p>
            <a:pPr lvl="3"/>
            <a:r>
              <a:rPr lang="ja-JP" altLang="en-US" smtClean="0"/>
              <a:t>第四级</a:t>
            </a:r>
            <a:endParaRPr lang="en-US" smtClean="0"/>
          </a:p>
          <a:p>
            <a:pPr lvl="4"/>
            <a:r>
              <a:rPr lang="ja-JP" altLang="en-US" smtClean="0"/>
              <a:t>第五级</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CC70A7-31AA-3140-B44D-6FDFCDA22D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b="0" i="0" u="none" kern="1200" baseline="0">
        <a:solidFill>
          <a:srgbClr val="000000"/>
        </a:solidFill>
        <a:effectLst/>
        <a:latin typeface="Calibri"/>
        <a:ea typeface="ＭＳ Ｐゴシック"/>
        <a:cs typeface="+mn-cs"/>
      </a:defRPr>
    </a:lvl1pPr>
    <a:lvl2pPr marL="457200" algn="l" defTabSz="457200" rtl="0" eaLnBrk="1" latinLnBrk="0" hangingPunct="1">
      <a:defRPr sz="1200" b="0" i="0" u="none" kern="1200" baseline="0">
        <a:solidFill>
          <a:srgbClr val="000000"/>
        </a:solidFill>
        <a:effectLst/>
        <a:latin typeface="Calibri"/>
        <a:ea typeface="ＭＳ Ｐゴシック"/>
        <a:cs typeface="+mn-cs"/>
      </a:defRPr>
    </a:lvl2pPr>
    <a:lvl3pPr marL="914400" algn="l" defTabSz="457200" rtl="0" eaLnBrk="1" latinLnBrk="0" hangingPunct="1">
      <a:defRPr sz="1200" b="0" i="0" u="none" kern="1200" baseline="0">
        <a:solidFill>
          <a:srgbClr val="000000"/>
        </a:solidFill>
        <a:effectLst/>
        <a:latin typeface="Calibri"/>
        <a:ea typeface="ＭＳ Ｐゴシック"/>
        <a:cs typeface="+mn-cs"/>
      </a:defRPr>
    </a:lvl3pPr>
    <a:lvl4pPr marL="1371600" algn="l" defTabSz="457200" rtl="0" eaLnBrk="1" latinLnBrk="0" hangingPunct="1">
      <a:defRPr sz="1200" b="0" i="0" u="none" kern="1200" baseline="0">
        <a:solidFill>
          <a:srgbClr val="000000"/>
        </a:solidFill>
        <a:effectLst/>
        <a:latin typeface="Calibri"/>
        <a:ea typeface="ＭＳ Ｐゴシック"/>
        <a:cs typeface="+mn-cs"/>
      </a:defRPr>
    </a:lvl4pPr>
    <a:lvl5pPr marL="1828800" algn="l" defTabSz="457200" rtl="0" eaLnBrk="1" latinLnBrk="0" hangingPunct="1">
      <a:defRPr sz="1200" b="0" i="0" u="none" kern="1200" baseline="0">
        <a:solidFill>
          <a:srgbClr val="000000"/>
        </a:solidFill>
        <a:effectLst/>
        <a:latin typeface="Calibri"/>
        <a:ea typeface="ＭＳ Ｐゴシック"/>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ja-JP" altLang="en-US" smtClean="0"/>
              <a:t>也使用公斤氮 </a:t>
            </a:r>
            <a:r>
              <a:rPr lang="en-US" altLang="ja-JP" smtClean="0"/>
              <a:t>(</a:t>
            </a:r>
            <a:r>
              <a:rPr lang="en-US" smtClean="0"/>
              <a:t>N) </a:t>
            </a:r>
            <a:r>
              <a:rPr lang="ja-JP" altLang="en-US" smtClean="0"/>
              <a:t>当量来衡量</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smtClean="0"/>
              <a:t>用于执行 </a:t>
            </a:r>
            <a:r>
              <a:rPr lang="en-US" altLang="zh-CN" smtClean="0"/>
              <a:t>LCA </a:t>
            </a:r>
            <a:r>
              <a:rPr lang="zh-CN" altLang="en-US" smtClean="0"/>
              <a:t>的底层技术来自德国斯图加特的 </a:t>
            </a:r>
            <a:r>
              <a:rPr lang="en-US" altLang="zh-CN" smtClean="0"/>
              <a:t>PE International</a:t>
            </a:r>
            <a:r>
              <a:rPr lang="zh-CN" altLang="en-US" smtClean="0"/>
              <a:t>。他们从事这一领域工作近 </a:t>
            </a:r>
            <a:r>
              <a:rPr lang="en-US" altLang="zh-CN" smtClean="0"/>
              <a:t>20 </a:t>
            </a:r>
            <a:r>
              <a:rPr lang="zh-CN" altLang="en-US" smtClean="0"/>
              <a:t>年，拥有广泛的经验和可信度。</a:t>
            </a:r>
            <a:endParaRPr lang="en-US" dirty="0" smtClean="0"/>
          </a:p>
          <a:p>
            <a:endParaRPr lang="en-US" baseline="0" dirty="0" smtClean="0"/>
          </a:p>
          <a:p>
            <a:r>
              <a:rPr lang="en-US" altLang="zh-CN" smtClean="0"/>
              <a:t>ISO — </a:t>
            </a:r>
            <a:r>
              <a:rPr lang="zh-CN" altLang="en-US" smtClean="0"/>
              <a:t>国际标准组织。</a:t>
            </a:r>
            <a:r>
              <a:rPr lang="en-US" smtClean="0"/>
              <a:t>  </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C8CC70A7-31AA-3140-B44D-6FDFCDA22D0A}"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产品的“绿色”是越来越多消费者开始关注的一个因素。 随着这一影响在市场的日益扩大，很多企业当将其视为对自身业务的一项新的、不熟悉的挑战。 可持续设计是一个重要的战略，企业可采用此战略来减少所生产产品的环境影响。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我们创建了 </a:t>
            </a:r>
            <a:r>
              <a:rPr lang="en-US" altLang="zh-CN" sz="1200" kern="1200" dirty="0" err="1" smtClean="0">
                <a:solidFill>
                  <a:schemeClr val="tx1"/>
                </a:solidFill>
                <a:latin typeface="+mn-lt"/>
                <a:ea typeface="+mn-ea"/>
                <a:cs typeface="+mn-cs"/>
              </a:rPr>
              <a:t>SolidWorks</a:t>
            </a:r>
            <a:r>
              <a:rPr lang="en-US" altLang="zh-CN" sz="1200" kern="1200" dirty="0" smtClean="0">
                <a:solidFill>
                  <a:schemeClr val="tx1"/>
                </a:solidFill>
                <a:latin typeface="+mn-lt"/>
                <a:ea typeface="+mn-ea"/>
                <a:cs typeface="+mn-cs"/>
              </a:rPr>
              <a:t> Sustainability</a:t>
            </a:r>
            <a:r>
              <a:rPr lang="zh-CN" altLang="en-US" sz="1200" kern="1200" dirty="0" smtClean="0">
                <a:solidFill>
                  <a:schemeClr val="tx1"/>
                </a:solidFill>
                <a:latin typeface="+mn-lt"/>
                <a:ea typeface="+mn-ea"/>
                <a:cs typeface="+mn-cs"/>
              </a:rPr>
              <a:t>，以便能轻松地理解可持续设计并毫不费力加以实施。 通过仪表板、自定义报告和查找类似材料之类的功能，用户可以方便地改进其设计，并以有说服力的方式表述其完成的工作。 </a:t>
            </a:r>
            <a:r>
              <a:rPr lang="en-US" altLang="zh-CN" sz="1200" kern="1200" dirty="0" smtClean="0">
                <a:solidFill>
                  <a:schemeClr val="tx1"/>
                </a:solidFill>
                <a:latin typeface="+mn-lt"/>
                <a:ea typeface="+mn-ea"/>
                <a:cs typeface="+mn-cs"/>
              </a:rPr>
              <a:t>DS </a:t>
            </a:r>
            <a:r>
              <a:rPr lang="en-US" altLang="zh-CN" sz="1200" kern="1200" dirty="0" err="1" smtClean="0">
                <a:solidFill>
                  <a:schemeClr val="tx1"/>
                </a:solidFill>
                <a:latin typeface="+mn-lt"/>
                <a:ea typeface="+mn-ea"/>
                <a:cs typeface="+mn-cs"/>
              </a:rPr>
              <a:t>SolidWorks</a:t>
            </a:r>
            <a:r>
              <a:rPr lang="en-US" altLang="zh-CN"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非常看重这一点，已将其中一些可持续设计功能包含在每个 </a:t>
            </a:r>
            <a:r>
              <a:rPr lang="en-US" altLang="zh-CN" sz="1200" kern="1200" dirty="0" err="1" smtClean="0">
                <a:solidFill>
                  <a:schemeClr val="tx1"/>
                </a:solidFill>
                <a:latin typeface="+mn-lt"/>
                <a:ea typeface="+mn-ea"/>
                <a:cs typeface="+mn-cs"/>
              </a:rPr>
              <a:t>SolidWorks</a:t>
            </a:r>
            <a:r>
              <a:rPr lang="en-US" altLang="zh-CN" sz="1200" kern="1200" dirty="0" smtClean="0">
                <a:solidFill>
                  <a:schemeClr val="tx1"/>
                </a:solidFill>
                <a:latin typeface="+mn-lt"/>
                <a:ea typeface="+mn-ea"/>
                <a:cs typeface="+mn-cs"/>
              </a:rPr>
              <a:t> 2010 </a:t>
            </a:r>
            <a:r>
              <a:rPr lang="zh-CN" altLang="en-US" sz="1200" kern="1200" dirty="0" smtClean="0">
                <a:solidFill>
                  <a:schemeClr val="tx1"/>
                </a:solidFill>
                <a:latin typeface="+mn-lt"/>
                <a:ea typeface="+mn-ea"/>
                <a:cs typeface="+mn-cs"/>
              </a:rPr>
              <a:t>套件中。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baseline="30000" dirty="0" smtClean="0"/>
              <a:t>1</a:t>
            </a:r>
            <a:r>
              <a:rPr lang="en-US" dirty="0" smtClean="0"/>
              <a:t>SolidWorks Labs </a:t>
            </a:r>
            <a:r>
              <a:rPr lang="ja-JP" altLang="en-US" smtClean="0"/>
              <a:t>版本需要 </a:t>
            </a:r>
            <a:r>
              <a:rPr lang="en-US" dirty="0" err="1" smtClean="0"/>
              <a:t>SolidWorks</a:t>
            </a:r>
            <a:r>
              <a:rPr lang="en-US" dirty="0" smtClean="0"/>
              <a:t> 2009 </a:t>
            </a:r>
            <a:r>
              <a:rPr lang="ja-JP" altLang="en-US" smtClean="0"/>
              <a:t>或更高版本。</a:t>
            </a:r>
            <a:r>
              <a:rPr lang="en-US" dirty="0" err="1" smtClean="0"/>
              <a:t>SolidWorks</a:t>
            </a:r>
            <a:r>
              <a:rPr lang="en-US" dirty="0" smtClean="0"/>
              <a:t> Sustainability </a:t>
            </a:r>
            <a:r>
              <a:rPr lang="ja-JP" altLang="en-US" smtClean="0"/>
              <a:t>将包括在 </a:t>
            </a:r>
            <a:r>
              <a:rPr lang="en-US" dirty="0" err="1" smtClean="0"/>
              <a:t>SolidWorks</a:t>
            </a:r>
            <a:r>
              <a:rPr lang="en-US" dirty="0" smtClean="0"/>
              <a:t> Education Edition 2010-2011 </a:t>
            </a:r>
            <a:r>
              <a:rPr lang="ja-JP" altLang="en-US" smtClean="0"/>
              <a:t>中。</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zh-CN" altLang="en-US" dirty="0" smtClean="0">
                <a:solidFill>
                  <a:schemeClr val="tx1"/>
                </a:solidFill>
                <a:latin typeface="+mn-lt"/>
                <a:ea typeface="+mn-ea"/>
              </a:rPr>
              <a:t>学生需要学习、理解、改进和说明其设计的环境影响</a:t>
            </a:r>
            <a:endParaRPr lang="en-US" altLang="en-US" dirty="0" smtClean="0">
              <a:solidFill>
                <a:schemeClr val="tx1"/>
              </a:solidFill>
              <a:latin typeface="+mn-lt"/>
              <a:ea typeface="+mn-ea"/>
            </a:endParaRPr>
          </a:p>
          <a:p>
            <a:pPr>
              <a:defRPr/>
            </a:pPr>
            <a:endParaRPr lang="en-US" altLang="en-US" dirty="0" smtClean="0">
              <a:solidFill>
                <a:schemeClr val="tx1"/>
              </a:solidFill>
              <a:latin typeface="+mn-lt"/>
              <a:ea typeface="+mn-ea"/>
            </a:endParaRPr>
          </a:p>
          <a:p>
            <a:pPr>
              <a:defRPr/>
            </a:pPr>
            <a:r>
              <a:rPr lang="zh-CN" altLang="en-US" dirty="0" smtClean="0">
                <a:solidFill>
                  <a:schemeClr val="tx1"/>
                </a:solidFill>
                <a:latin typeface="+mn-lt"/>
                <a:ea typeface="+mn-ea"/>
              </a:rPr>
              <a:t>教师可以在材料和制造过程如何影响环境方面提供指导</a:t>
            </a:r>
            <a:r>
              <a:rPr lang="en-US" altLang="en-US" dirty="0" smtClean="0">
                <a:solidFill>
                  <a:schemeClr val="tx1"/>
                </a:solidFill>
                <a:latin typeface="+mn-lt"/>
                <a:ea typeface="+mn-ea"/>
              </a:rPr>
              <a:t> </a:t>
            </a:r>
          </a:p>
          <a:p>
            <a:pPr>
              <a:defRPr/>
            </a:pPr>
            <a:endParaRPr lang="en-US" altLang="en-US" dirty="0" smtClean="0">
              <a:solidFill>
                <a:schemeClr val="tx1"/>
              </a:solidFill>
              <a:latin typeface="+mn-lt"/>
              <a:ea typeface="+mn-ea"/>
            </a:endParaRPr>
          </a:p>
          <a:p>
            <a:pPr>
              <a:defRPr/>
            </a:pPr>
            <a:r>
              <a:rPr lang="zh-CN" altLang="en-US" dirty="0" smtClean="0">
                <a:solidFill>
                  <a:schemeClr val="tx1"/>
                </a:solidFill>
                <a:latin typeface="+mn-lt"/>
                <a:ea typeface="+mn-ea"/>
              </a:rPr>
              <a:t>教学将设计和技术与社会、环境和经济情况相结合</a:t>
            </a:r>
            <a:endParaRPr lang="en-US" altLang="en-US" dirty="0" smtClean="0">
              <a:solidFill>
                <a:schemeClr val="tx1"/>
              </a:solidFill>
              <a:latin typeface="+mn-lt"/>
              <a:ea typeface="+mn-ea"/>
            </a:endParaRP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smtClean="0"/>
              <a:t>可持续工程定义 </a:t>
            </a:r>
            <a:r>
              <a:rPr lang="zh-CN" altLang="en-US" b="1" smtClean="0"/>
              <a:t>可持续发展世界工程合作项目</a:t>
            </a:r>
            <a:r>
              <a:rPr lang="zh-CN" altLang="en-US" smtClean="0"/>
              <a:t>（</a:t>
            </a:r>
            <a:r>
              <a:rPr lang="en-US" altLang="zh-CN" smtClean="0"/>
              <a:t>WEPSD</a:t>
            </a:r>
            <a:r>
              <a:rPr lang="zh-CN" altLang="en-US" smtClean="0"/>
              <a:t>，为 </a:t>
            </a:r>
            <a:r>
              <a:rPr lang="en-US" altLang="zh-CN" smtClean="0"/>
              <a:t>WFEO</a:t>
            </a:r>
            <a:r>
              <a:rPr lang="zh-CN" altLang="en-US" smtClean="0"/>
              <a:t>、</a:t>
            </a:r>
            <a:r>
              <a:rPr lang="en-US" altLang="zh-CN" smtClean="0"/>
              <a:t>FIDIC </a:t>
            </a:r>
            <a:r>
              <a:rPr lang="zh-CN" altLang="en-US" smtClean="0"/>
              <a:t>和 </a:t>
            </a:r>
            <a:r>
              <a:rPr lang="en-US" altLang="zh-CN" smtClean="0"/>
              <a:t>UATI </a:t>
            </a:r>
            <a:r>
              <a:rPr lang="zh-CN" altLang="en-US" smtClean="0"/>
              <a:t>的</a:t>
            </a:r>
            <a:r>
              <a:rPr lang="zh-CN" altLang="en-US" b="1" smtClean="0"/>
              <a:t>合作项目</a:t>
            </a:r>
            <a:r>
              <a:rPr lang="zh-CN" altLang="en-US" smtClean="0"/>
              <a:t>）</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smtClean="0"/>
              <a:t>对前述材料属性的详细说明</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mtClean="0"/>
              <a:t>对产品的环境影响进行定量评估的方法。从获取原材料到产品的生产，从产品的销售、使用到产品的废弃回收，评估过程涉及产品的整个生命周期。</a:t>
            </a:r>
            <a:br>
              <a:rPr lang="zh-CN" altLang="en-US" smtClean="0"/>
            </a:br>
            <a:r>
              <a:rPr lang="en-US" altLang="zh-CN" smtClean="0"/>
              <a:t>LCA </a:t>
            </a:r>
            <a:r>
              <a:rPr lang="zh-CN" altLang="en-US" smtClean="0"/>
              <a:t>是在产品的整个生命周期中评估该产品对环境影响的流程，可帮助提高资源使用效率和减少责任。此方法可用于研究产品或产品设计执行的功能及各个阶段之间的转换的环境影响。</a:t>
            </a:r>
            <a:r>
              <a:rPr lang="en-US" altLang="zh-CN" smtClean="0"/>
              <a:t>LCA </a:t>
            </a:r>
            <a:r>
              <a:rPr lang="zh-CN" altLang="en-US" smtClean="0"/>
              <a:t>通常被称为“从产品初始设计到最终报废处理”型分析。</a:t>
            </a:r>
            <a:r>
              <a:rPr lang="en-US"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smtClean="0"/>
              <a:t>LCA </a:t>
            </a:r>
            <a:r>
              <a:rPr lang="zh-CN" altLang="en-US" smtClean="0"/>
              <a:t>的关键要素有：</a:t>
            </a:r>
            <a:r>
              <a:rPr lang="en-US" altLang="zh-CN" smtClean="0"/>
              <a:t>(1) </a:t>
            </a:r>
            <a:r>
              <a:rPr lang="zh-CN" altLang="en-US" smtClean="0"/>
              <a:t>识别和量化所涉及的环境载荷，例如所消耗的能源和原材料、产生的排放和废物；</a:t>
            </a:r>
            <a:r>
              <a:rPr lang="en-US" altLang="zh-CN" smtClean="0"/>
              <a:t>(2) </a:t>
            </a:r>
            <a:r>
              <a:rPr lang="zh-CN" altLang="en-US" smtClean="0"/>
              <a:t>评估这些载荷的潜在环境影响；以及 </a:t>
            </a:r>
            <a:r>
              <a:rPr lang="en-US" altLang="zh-CN" smtClean="0"/>
              <a:t>(3) </a:t>
            </a:r>
            <a:r>
              <a:rPr lang="zh-CN" altLang="en-US" smtClean="0"/>
              <a:t>评估可用于减少这些环境影响的选项。</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smtClean="0"/>
              <a:t>生命周期评估中有 </a:t>
            </a:r>
            <a:r>
              <a:rPr lang="en-US" altLang="zh-CN" smtClean="0"/>
              <a:t>4 </a:t>
            </a:r>
            <a:r>
              <a:rPr lang="zh-CN" altLang="en-US" smtClean="0"/>
              <a:t>个主要环境影响因素，即产品的碳排放、总能耗、空气酸化和水体富营养化</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ja-JP" altLang="en-US" smtClean="0"/>
              <a:t>不可再生能源包括煤、石油和化石燃料等</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smtClean="0"/>
              <a:t>使得雨水酸性增强，从而导致湖泊和土壤酸化。</a:t>
            </a:r>
            <a:r>
              <a:rPr lang="en-US" smtClean="0"/>
              <a:t> </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3000" y="1612780"/>
            <a:ext cx="7772400" cy="533400"/>
          </a:xfrm>
        </p:spPr>
        <p:txBody>
          <a:bodyPr/>
          <a:lstStyle>
            <a:lvl1pPr algn="r">
              <a:defRPr sz="2800" b="1" i="0" u="none" baseline="0">
                <a:solidFill>
                  <a:srgbClr val="28288A"/>
                </a:solidFill>
                <a:effectLst/>
                <a:latin typeface="Arial"/>
                <a:ea typeface="ＭＳ Ｐゴシック"/>
                <a:cs typeface="Arial" pitchFamily="34" charset="0"/>
              </a:defRPr>
            </a:lvl1pPr>
          </a:lstStyle>
          <a:p>
            <a:r>
              <a:rPr lang="zh-CN" altLang="en-US" smtClean="0"/>
              <a:t>单击编辑母版标题样式</a:t>
            </a:r>
            <a:endParaRPr lang="en-US" dirty="0"/>
          </a:p>
        </p:txBody>
      </p:sp>
      <p:sp>
        <p:nvSpPr>
          <p:cNvPr id="3" name="Subtitle 2"/>
          <p:cNvSpPr>
            <a:spLocks noGrp="1"/>
          </p:cNvSpPr>
          <p:nvPr>
            <p:ph type="subTitle" idx="1" hasCustomPrompt="1"/>
          </p:nvPr>
        </p:nvSpPr>
        <p:spPr>
          <a:xfrm>
            <a:off x="2514600" y="2209800"/>
            <a:ext cx="6400800" cy="381000"/>
          </a:xfrm>
        </p:spPr>
        <p:txBody>
          <a:bodyPr>
            <a:normAutofit/>
          </a:bodyPr>
          <a:lstStyle>
            <a:lvl1pPr marL="0" indent="0" algn="r">
              <a:buNone/>
              <a:defRPr sz="1800" b="0" i="0" u="none" baseline="0">
                <a:solidFill>
                  <a:srgbClr val="28288A"/>
                </a:solidFill>
                <a:effectLst/>
                <a:latin typeface="Arial"/>
                <a:ea typeface="ＭＳ Ｐゴシック"/>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单击编辑母版副标题样式</a:t>
            </a:r>
            <a:endParaRPr lang="en-US" dirty="0"/>
          </a:p>
        </p:txBody>
      </p:sp>
      <p:sp>
        <p:nvSpPr>
          <p:cNvPr id="4" name="Date Placeholder 3"/>
          <p:cNvSpPr>
            <a:spLocks noGrp="1"/>
          </p:cNvSpPr>
          <p:nvPr>
            <p:ph type="dt" sz="half" idx="10"/>
          </p:nvPr>
        </p:nvSpPr>
        <p:spPr>
          <a:xfrm>
            <a:off x="6781800" y="2661824"/>
            <a:ext cx="2133600" cy="233776"/>
          </a:xfrm>
          <a:prstGeom prst="rect">
            <a:avLst/>
          </a:prstGeom>
        </p:spPr>
        <p:txBody>
          <a:bodyPr/>
          <a:lstStyle>
            <a:lvl1pPr>
              <a:defRPr sz="1000"/>
            </a:lvl1pPr>
          </a:lstStyle>
          <a:p>
            <a:fld id="{F0CCA2AF-898B-4969-BA97-6AF8C52733E7}" type="datetimeFigureOut">
              <a:rPr lang="en-US" smtClean="0"/>
              <a:pPr/>
              <a:t>2/11/2010</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51241"/>
            <a:ext cx="2057400" cy="526855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751242"/>
            <a:ext cx="6019800" cy="52599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5448" cy="224898"/>
          </a:xfrm>
          <a:prstGeom prst="rect">
            <a:avLst/>
          </a:prstGeom>
        </p:spPr>
        <p:txBody>
          <a:bodyPr/>
          <a:lstStyle/>
          <a:p>
            <a:fld id="{F0CCA2AF-898B-4969-BA97-6AF8C52733E7}" type="datetimeFigureOut">
              <a:rPr lang="en-US" smtClean="0"/>
              <a:pPr/>
              <a:t>2/11/2010</a:t>
            </a:fld>
            <a:endParaRPr lang="en-US"/>
          </a:p>
        </p:txBody>
      </p:sp>
      <p:sp>
        <p:nvSpPr>
          <p:cNvPr id="5" name="Slide Number Placeholder 4"/>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848"/>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762000"/>
            <a:ext cx="5111750" cy="5334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761999"/>
            <a:ext cx="5486400" cy="3965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248584"/>
            <a:ext cx="8458200" cy="458674"/>
          </a:xfrm>
          <a:prstGeom prst="rect">
            <a:avLst/>
          </a:prstGeom>
        </p:spPr>
        <p:txBody>
          <a:bodyPr vert="horz" lIns="91440" tIns="45720" rIns="91440" bIns="45720" rtlCol="0" anchor="ctr">
            <a:normAutofit/>
          </a:bodyPr>
          <a:lstStyle/>
          <a:p>
            <a:r>
              <a:rPr lang="zh-CN" altLang="en-US" smtClean="0"/>
              <a:t>单击编辑母版标题样式</a:t>
            </a:r>
            <a:endParaRPr lang="en-US" dirty="0"/>
          </a:p>
        </p:txBody>
      </p:sp>
      <p:sp>
        <p:nvSpPr>
          <p:cNvPr id="3" name="Text Placeholder 2"/>
          <p:cNvSpPr>
            <a:spLocks noGrp="1"/>
          </p:cNvSpPr>
          <p:nvPr>
            <p:ph type="body" idx="1"/>
          </p:nvPr>
        </p:nvSpPr>
        <p:spPr>
          <a:xfrm>
            <a:off x="688028" y="1281346"/>
            <a:ext cx="8229600" cy="4525963"/>
          </a:xfrm>
          <a:prstGeom prst="rect">
            <a:avLst/>
          </a:prstGeom>
        </p:spPr>
        <p:txBody>
          <a:bodyPr vert="horz" lIns="91440" tIns="45720" rIns="91440" bIns="45720" rtlCol="0">
            <a:normAutofit/>
          </a:bodyPr>
          <a:lstStyle/>
          <a:p>
            <a:pPr lvl="0"/>
            <a:r>
              <a:rPr lang="zh-CN" altLang="en-US" smtClean="0"/>
              <a:t>单击编辑母版文本样式</a:t>
            </a:r>
            <a:endParaRPr lang="en-US" smtClean="0"/>
          </a:p>
          <a:p>
            <a:pPr lvl="1"/>
            <a:r>
              <a:rPr lang="ja-JP" altLang="en-US" smtClean="0"/>
              <a:t>第二级</a:t>
            </a:r>
            <a:endParaRPr lang="en-US" smtClean="0"/>
          </a:p>
          <a:p>
            <a:pPr lvl="2"/>
            <a:r>
              <a:rPr lang="ja-JP" altLang="en-US" smtClean="0"/>
              <a:t>第三级</a:t>
            </a:r>
            <a:endParaRPr lang="en-US" smtClean="0"/>
          </a:p>
          <a:p>
            <a:pPr lvl="3"/>
            <a:r>
              <a:rPr lang="ja-JP" altLang="en-US" smtClean="0"/>
              <a:t>第四级</a:t>
            </a:r>
            <a:endParaRPr lang="en-US" smtClean="0"/>
          </a:p>
          <a:p>
            <a:pPr lvl="4"/>
            <a:r>
              <a:rPr lang="ja-JP" altLang="en-US" smtClean="0"/>
              <a:t>第五级</a:t>
            </a:r>
            <a:endParaRPr lang="en-US" dirty="0"/>
          </a:p>
        </p:txBody>
      </p:sp>
      <p:sp>
        <p:nvSpPr>
          <p:cNvPr id="6" name="Slide Number Placeholder 5"/>
          <p:cNvSpPr>
            <a:spLocks noGrp="1"/>
          </p:cNvSpPr>
          <p:nvPr>
            <p:ph type="sldNum" sz="quarter" idx="4"/>
          </p:nvPr>
        </p:nvSpPr>
        <p:spPr>
          <a:xfrm>
            <a:off x="6096000" y="6576132"/>
            <a:ext cx="474956" cy="201966"/>
          </a:xfrm>
          <a:prstGeom prst="rect">
            <a:avLst/>
          </a:prstGeom>
        </p:spPr>
        <p:txBody>
          <a:bodyPr vert="horz" lIns="91440" tIns="45720" rIns="91440" bIns="45720" rtlCol="0" anchor="ctr"/>
          <a:lstStyle>
            <a:lvl1pPr algn="r">
              <a:defRPr sz="800">
                <a:solidFill>
                  <a:schemeClr val="tx1">
                    <a:tint val="75000"/>
                  </a:schemeClr>
                </a:solidFill>
              </a:defRPr>
            </a:lvl1pPr>
          </a:lstStyle>
          <a:p>
            <a:fld id="{F0580517-B526-4FE4-BD6A-600BAD18868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800" b="1" i="0" u="none" kern="1200" baseline="0">
          <a:solidFill>
            <a:srgbClr val="28288A"/>
          </a:solidFill>
          <a:effectLst/>
          <a:latin typeface="Arial"/>
          <a:ea typeface="ＭＳ Ｐゴシック"/>
          <a:cs typeface="Arial" pitchFamily="34" charset="0"/>
        </a:defRPr>
      </a:lvl1pPr>
    </p:titleStyle>
    <p:bodyStyle>
      <a:lvl1pPr marL="342900" indent="-342900" algn="l" defTabSz="914400" rtl="0" eaLnBrk="1" latinLnBrk="0" hangingPunct="1">
        <a:spcBef>
          <a:spcPct val="20000"/>
        </a:spcBef>
        <a:buSzPct val="70000"/>
        <a:buFontTx/>
        <a:buBlip>
          <a:blip r:embed="rId14"/>
        </a:buBlip>
        <a:defRPr sz="2400" b="1" i="0" u="none" kern="1200" baseline="0">
          <a:solidFill>
            <a:srgbClr val="28288A"/>
          </a:solidFill>
          <a:effectLst/>
          <a:latin typeface="Arial"/>
          <a:ea typeface="ＭＳ Ｐゴシック"/>
          <a:cs typeface="Arial" pitchFamily="34" charset="0"/>
        </a:defRPr>
      </a:lvl1pPr>
      <a:lvl2pPr marL="742950" indent="-285750" algn="l" defTabSz="914400" rtl="0" eaLnBrk="1" latinLnBrk="0" hangingPunct="1">
        <a:spcBef>
          <a:spcPct val="20000"/>
        </a:spcBef>
        <a:buSzPct val="70000"/>
        <a:buFontTx/>
        <a:buBlip>
          <a:blip r:embed="rId15"/>
        </a:buBlip>
        <a:defRPr sz="2000" b="0" i="0" u="none" kern="1200" baseline="0">
          <a:solidFill>
            <a:srgbClr val="28288A"/>
          </a:solidFill>
          <a:effectLst/>
          <a:latin typeface="Arial"/>
          <a:ea typeface="ＭＳ Ｐゴシック"/>
          <a:cs typeface="Arial" pitchFamily="34" charset="0"/>
        </a:defRPr>
      </a:lvl2pPr>
      <a:lvl3pPr marL="1143000" indent="-228600" algn="l" defTabSz="914400" rtl="0" eaLnBrk="1" latinLnBrk="0" hangingPunct="1">
        <a:spcBef>
          <a:spcPct val="20000"/>
        </a:spcBef>
        <a:buSzPct val="70000"/>
        <a:buFontTx/>
        <a:buBlip>
          <a:blip r:embed="rId16"/>
        </a:buBlip>
        <a:defRPr sz="1800" b="0" i="0" u="none" kern="1200" baseline="0">
          <a:solidFill>
            <a:srgbClr val="28288A"/>
          </a:solidFill>
          <a:effectLst/>
          <a:latin typeface="Arial"/>
          <a:ea typeface="ＭＳ Ｐゴシック"/>
          <a:cs typeface="Arial" pitchFamily="34" charset="0"/>
        </a:defRPr>
      </a:lvl3pPr>
      <a:lvl4pPr marL="1600200" indent="-228600" algn="l" defTabSz="914400" rtl="0" eaLnBrk="1" latinLnBrk="0" hangingPunct="1">
        <a:spcBef>
          <a:spcPct val="20000"/>
        </a:spcBef>
        <a:buFont typeface="Arial" pitchFamily="34" charset="0"/>
        <a:buChar char="–"/>
        <a:defRPr sz="1600" b="0" i="0" u="none" kern="1200" baseline="0">
          <a:solidFill>
            <a:srgbClr val="28288A"/>
          </a:solidFill>
          <a:effectLst/>
          <a:latin typeface="Arial"/>
          <a:ea typeface="ＭＳ Ｐゴシック"/>
          <a:cs typeface="Arial" pitchFamily="34" charset="0"/>
        </a:defRPr>
      </a:lvl4pPr>
      <a:lvl5pPr marL="2057400" indent="-228600" algn="l" defTabSz="914400" rtl="0" eaLnBrk="1" latinLnBrk="0" hangingPunct="1">
        <a:spcBef>
          <a:spcPct val="20000"/>
        </a:spcBef>
        <a:buFont typeface="Wingdings" pitchFamily="2" charset="2"/>
        <a:buChar char="§"/>
        <a:defRPr sz="1600" b="0" i="0" u="none" kern="1200" baseline="0">
          <a:solidFill>
            <a:srgbClr val="28288A"/>
          </a:solidFill>
          <a:effectLst/>
          <a:latin typeface="Arial"/>
          <a:ea typeface="ＭＳ Ｐゴシック"/>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4.xml"/><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mtClean="0"/>
              <a:t>SolidWorks Sustainability</a:t>
            </a:r>
            <a:endParaRPr lang="en-US" dirty="0"/>
          </a:p>
        </p:txBody>
      </p:sp>
      <p:sp>
        <p:nvSpPr>
          <p:cNvPr id="3" name="Subtitle 2"/>
          <p:cNvSpPr>
            <a:spLocks noGrp="1"/>
          </p:cNvSpPr>
          <p:nvPr>
            <p:ph type="subTitle" idx="1"/>
          </p:nvPr>
        </p:nvSpPr>
        <p:spPr>
          <a:xfrm>
            <a:off x="2514600" y="2209800"/>
            <a:ext cx="6400800" cy="1143000"/>
          </a:xfrm>
        </p:spPr>
        <p:txBody>
          <a:bodyPr>
            <a:normAutofit/>
          </a:bodyPr>
          <a:lstStyle/>
          <a:p>
            <a:r>
              <a:rPr lang="en-US" dirty="0" smtClean="0"/>
              <a:t> </a:t>
            </a:r>
          </a:p>
          <a:p>
            <a:r>
              <a:rPr lang="en-US" dirty="0" smtClean="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sz="2500" smtClean="0"/>
              <a:t>什么是水体富营养化？</a:t>
            </a:r>
            <a:endParaRPr lang="en-US" sz="2500" dirty="0"/>
          </a:p>
        </p:txBody>
      </p:sp>
      <p:sp>
        <p:nvSpPr>
          <p:cNvPr id="3" name="Content Placeholder 2"/>
          <p:cNvSpPr>
            <a:spLocks noGrp="1"/>
          </p:cNvSpPr>
          <p:nvPr>
            <p:ph idx="1"/>
          </p:nvPr>
        </p:nvSpPr>
        <p:spPr/>
        <p:txBody>
          <a:bodyPr/>
          <a:lstStyle/>
          <a:p>
            <a:r>
              <a:rPr lang="zh-CN" altLang="en-US" smtClean="0"/>
              <a:t>过多营养成份被添加到水生态系统中。 </a:t>
            </a:r>
            <a:endParaRPr lang="en-US" dirty="0" smtClean="0"/>
          </a:p>
          <a:p>
            <a:r>
              <a:rPr lang="zh-CN" altLang="en-US" smtClean="0"/>
              <a:t>废水和农业化肥中的氮 </a:t>
            </a:r>
            <a:r>
              <a:rPr lang="en-US" altLang="zh-CN" smtClean="0"/>
              <a:t>(N) </a:t>
            </a:r>
            <a:r>
              <a:rPr lang="zh-CN" altLang="en-US" smtClean="0"/>
              <a:t>和磷 </a:t>
            </a:r>
            <a:r>
              <a:rPr lang="en-US" altLang="zh-CN" smtClean="0"/>
              <a:t>(PO</a:t>
            </a:r>
            <a:r>
              <a:rPr lang="en-US" altLang="zh-CN" baseline="-25000" smtClean="0"/>
              <a:t>4</a:t>
            </a:r>
            <a:r>
              <a:rPr lang="en-US" altLang="zh-CN" smtClean="0"/>
              <a:t>) </a:t>
            </a:r>
            <a:r>
              <a:rPr lang="zh-CN" altLang="en-US" smtClean="0"/>
              <a:t>引起过多的藻类大量繁殖，这会耗尽水中的氧气，从而导致植物和动物死亡。 </a:t>
            </a:r>
            <a:endParaRPr lang="en-US" dirty="0" smtClean="0"/>
          </a:p>
          <a:p>
            <a:r>
              <a:rPr lang="ja-JP" altLang="en-US" smtClean="0"/>
              <a:t>以公斤磷酸盐当量 </a:t>
            </a:r>
            <a:r>
              <a:rPr lang="en-US" altLang="ja-JP" smtClean="0"/>
              <a:t>(</a:t>
            </a:r>
            <a:r>
              <a:rPr lang="en-US" smtClean="0"/>
              <a:t>PO</a:t>
            </a:r>
            <a:r>
              <a:rPr lang="en-US" baseline="-25000" smtClean="0"/>
              <a:t>4</a:t>
            </a:r>
            <a:r>
              <a:rPr lang="en-US" smtClean="0"/>
              <a:t>e) </a:t>
            </a:r>
            <a:r>
              <a:rPr lang="ja-JP" altLang="en-US" smtClean="0"/>
              <a:t>来衡量。</a:t>
            </a:r>
            <a:endParaRPr lang="en-US" dirty="0"/>
          </a:p>
        </p:txBody>
      </p:sp>
      <p:pic>
        <p:nvPicPr>
          <p:cNvPr id="4" name="Picture 3"/>
          <p:cNvPicPr>
            <a:picLocks noChangeAspect="1"/>
          </p:cNvPicPr>
          <p:nvPr/>
        </p:nvPicPr>
        <p:blipFill>
          <a:blip r:embed="rId3" cstate="print"/>
          <a:srcRect l="14285" r="11429"/>
          <a:stretch>
            <a:fillRect/>
          </a:stretch>
        </p:blipFill>
        <p:spPr>
          <a:xfrm>
            <a:off x="838200" y="5105400"/>
            <a:ext cx="1524000" cy="1524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6388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ja-JP" altLang="en-US" smtClean="0"/>
              <a:t>参照</a:t>
            </a:r>
            <a:r>
              <a:rPr lang="en-US" smtClean="0"/>
              <a:t>   </a:t>
            </a:r>
            <a:endParaRPr lang="en-US" dirty="0"/>
          </a:p>
        </p:txBody>
      </p:sp>
      <p:sp>
        <p:nvSpPr>
          <p:cNvPr id="3" name="Content Placeholder 2"/>
          <p:cNvSpPr>
            <a:spLocks noGrp="1"/>
          </p:cNvSpPr>
          <p:nvPr>
            <p:ph idx="1"/>
          </p:nvPr>
        </p:nvSpPr>
        <p:spPr>
          <a:xfrm>
            <a:off x="688028" y="1281347"/>
            <a:ext cx="4645972" cy="3290654"/>
          </a:xfrm>
        </p:spPr>
        <p:txBody>
          <a:bodyPr>
            <a:normAutofit fontScale="85000" lnSpcReduction="20000"/>
          </a:bodyPr>
          <a:lstStyle/>
          <a:p>
            <a:r>
              <a:rPr lang="ja-JP" altLang="en-US" sz="2500" smtClean="0"/>
              <a:t>基础 </a:t>
            </a:r>
            <a:r>
              <a:rPr lang="en-US" sz="2500" dirty="0" smtClean="0"/>
              <a:t>LCA </a:t>
            </a:r>
            <a:r>
              <a:rPr lang="ja-JP" altLang="en-US" sz="2500" smtClean="0"/>
              <a:t>技术：</a:t>
            </a:r>
            <a:r>
              <a:rPr lang="en-US" sz="2500" dirty="0" smtClean="0"/>
              <a:t>PE International</a:t>
            </a:r>
            <a:r>
              <a:rPr lang="en-US" dirty="0" smtClean="0"/>
              <a:t> </a:t>
            </a:r>
          </a:p>
          <a:p>
            <a:pPr lvl="1"/>
            <a:r>
              <a:rPr lang="en-US" altLang="ja-JP" sz="2100" dirty="0" smtClean="0"/>
              <a:t>20 </a:t>
            </a:r>
            <a:r>
              <a:rPr lang="ja-JP" altLang="en-US" sz="2100" smtClean="0"/>
              <a:t>年 </a:t>
            </a:r>
            <a:r>
              <a:rPr lang="en-US" sz="2100" dirty="0" smtClean="0"/>
              <a:t>LCA </a:t>
            </a:r>
            <a:r>
              <a:rPr lang="ja-JP" altLang="en-US" sz="2100" smtClean="0"/>
              <a:t>经验</a:t>
            </a:r>
            <a:endParaRPr lang="en-US" sz="2100" dirty="0" smtClean="0"/>
          </a:p>
          <a:p>
            <a:pPr lvl="1"/>
            <a:r>
              <a:rPr lang="en-US" sz="2100" dirty="0" smtClean="0"/>
              <a:t>LCA </a:t>
            </a:r>
            <a:r>
              <a:rPr lang="ja-JP" altLang="en-US" sz="2100" smtClean="0"/>
              <a:t>国际数据库</a:t>
            </a:r>
            <a:r>
              <a:rPr lang="en-US" dirty="0" smtClean="0"/>
              <a:t>  </a:t>
            </a:r>
          </a:p>
          <a:p>
            <a:pPr lvl="1"/>
            <a:r>
              <a:rPr lang="en-US" altLang="zh-CN" sz="2100" dirty="0" err="1" smtClean="0"/>
              <a:t>GaBi</a:t>
            </a:r>
            <a:r>
              <a:rPr lang="en-US" altLang="zh-CN" sz="2100" dirty="0" smtClean="0"/>
              <a:t> 4 — </a:t>
            </a:r>
            <a:r>
              <a:rPr lang="zh-CN" altLang="en-US" sz="2100" dirty="0" smtClean="0"/>
              <a:t>领先的产品可持续软件应用程序</a:t>
            </a:r>
            <a:endParaRPr lang="en-US" sz="2100" dirty="0" smtClean="0"/>
          </a:p>
          <a:p>
            <a:pPr lvl="1"/>
            <a:r>
              <a:rPr lang="en-US" sz="2100" dirty="0" smtClean="0"/>
              <a:t>www.pe-international.com</a:t>
            </a:r>
            <a:r>
              <a:rPr lang="en-US" dirty="0" smtClean="0"/>
              <a:t> </a:t>
            </a:r>
          </a:p>
          <a:p>
            <a:r>
              <a:rPr lang="ja-JP" altLang="en-US" sz="2500" smtClean="0"/>
              <a:t>国际 </a:t>
            </a:r>
            <a:r>
              <a:rPr lang="en-US" sz="2500" dirty="0" smtClean="0"/>
              <a:t>LCA </a:t>
            </a:r>
            <a:r>
              <a:rPr lang="ja-JP" altLang="en-US" sz="2500" smtClean="0"/>
              <a:t>标准</a:t>
            </a:r>
            <a:endParaRPr lang="en-US" sz="2500" dirty="0" smtClean="0"/>
          </a:p>
          <a:p>
            <a:pPr lvl="1"/>
            <a:r>
              <a:rPr lang="zh-CN" altLang="en-US" sz="2100" dirty="0" smtClean="0"/>
              <a:t>环境管理生命周期评估原则和框架 </a:t>
            </a:r>
            <a:r>
              <a:rPr lang="en-US" altLang="zh-CN" sz="2100" dirty="0" smtClean="0"/>
              <a:t>ISO 14040/44  www.iso.org</a:t>
            </a:r>
            <a:r>
              <a:rPr lang="en-US" dirty="0" smtClean="0"/>
              <a:t> </a:t>
            </a:r>
            <a:endParaRPr lang="en-US" b="1" dirty="0" smtClean="0"/>
          </a:p>
          <a:p>
            <a:r>
              <a:rPr lang="en-US" sz="2500" dirty="0" smtClean="0"/>
              <a:t>US EPA LCA </a:t>
            </a:r>
            <a:r>
              <a:rPr lang="ja-JP" altLang="en-US" sz="2500" smtClean="0"/>
              <a:t>资源</a:t>
            </a:r>
            <a:endParaRPr lang="en-US" sz="2500" dirty="0" smtClean="0"/>
          </a:p>
          <a:p>
            <a:pPr lvl="1"/>
            <a:r>
              <a:rPr lang="en-US" sz="2100" dirty="0" smtClean="0"/>
              <a:t>http://www.epa.gov/nrmrl/lcaccess/</a:t>
            </a:r>
            <a:r>
              <a:rPr lang="en-US" dirty="0" smtClean="0"/>
              <a:t> </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p:txBody>
      </p:sp>
      <p:grpSp>
        <p:nvGrpSpPr>
          <p:cNvPr id="5" name="Group 4"/>
          <p:cNvGrpSpPr/>
          <p:nvPr/>
        </p:nvGrpSpPr>
        <p:grpSpPr>
          <a:xfrm>
            <a:off x="5791200" y="1193800"/>
            <a:ext cx="1828800" cy="3936999"/>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ja-JP" altLang="en-US" sz="2500" kern="1200" smtClean="0">
                  <a:solidFill>
                    <a:srgbClr val="FFFFFF"/>
                  </a:solidFill>
                  <a:latin typeface="Calibri"/>
                  <a:ea typeface="ＭＳ Ｐゴシック"/>
                </a:rPr>
                <a:t>目标和范围</a:t>
              </a:r>
              <a:endParaRPr lang="en-US" sz="2500" kern="1200" dirty="0">
                <a:solidFill>
                  <a:srgbClr val="FFFFFF"/>
                </a:solidFill>
                <a:latin typeface="Calibri"/>
                <a:ea typeface="ＭＳ Ｐゴシック"/>
              </a:endParaRPr>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ja-JP" altLang="en-US" sz="2500" kern="1200" smtClean="0">
                  <a:solidFill>
                    <a:srgbClr val="FFFFFF"/>
                  </a:solidFill>
                  <a:latin typeface="Calibri"/>
                  <a:ea typeface="ＭＳ Ｐゴシック"/>
                </a:rPr>
                <a:t>库存分析</a:t>
              </a:r>
              <a:endParaRPr lang="en-US" sz="2500" kern="1200" dirty="0">
                <a:solidFill>
                  <a:srgbClr val="FFFFFF"/>
                </a:solidFill>
                <a:latin typeface="Calibri"/>
                <a:ea typeface="ＭＳ Ｐゴシック"/>
              </a:endParaRPr>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ja-JP" altLang="en-US" sz="2500" kern="1200" smtClean="0">
                  <a:solidFill>
                    <a:srgbClr val="FFFFFF"/>
                  </a:solidFill>
                  <a:latin typeface="Calibri"/>
                  <a:ea typeface="ＭＳ Ｐゴシック"/>
                </a:rPr>
                <a:t>影响评估</a:t>
              </a:r>
              <a:endParaRPr lang="en-US" sz="2500" kern="1200" dirty="0">
                <a:solidFill>
                  <a:srgbClr val="FFFFFF"/>
                </a:solidFill>
                <a:latin typeface="Calibri"/>
                <a:ea typeface="ＭＳ Ｐゴシック"/>
              </a:endParaRPr>
            </a:p>
          </p:txBody>
        </p:sp>
      </p:grpSp>
      <p:sp>
        <p:nvSpPr>
          <p:cNvPr id="11" name="Freeform 10"/>
          <p:cNvSpPr/>
          <p:nvPr/>
        </p:nvSpPr>
        <p:spPr>
          <a:xfrm>
            <a:off x="80772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vert270" wrap="square" lIns="125008" tIns="125008" rIns="125008" bIns="125008" numCol="1" spcCol="1270" anchor="ctr" anchorCtr="0">
            <a:noAutofit/>
          </a:bodyPr>
          <a:lstStyle/>
          <a:p>
            <a:pPr lvl="0" algn="ctr" defTabSz="1111250">
              <a:lnSpc>
                <a:spcPct val="90000"/>
              </a:lnSpc>
              <a:spcBef>
                <a:spcPct val="0"/>
              </a:spcBef>
              <a:spcAft>
                <a:spcPct val="35000"/>
              </a:spcAft>
            </a:pPr>
            <a:r>
              <a:rPr lang="ja-JP" altLang="en-US" sz="2500" kern="1200" smtClean="0">
                <a:solidFill>
                  <a:srgbClr val="FFFFFF"/>
                </a:solidFill>
                <a:latin typeface="Calibri"/>
                <a:ea typeface="ＭＳ Ｐゴシック"/>
              </a:rPr>
              <a:t>解读</a:t>
            </a:r>
            <a:endParaRPr lang="en-US" sz="2500" kern="1200" dirty="0">
              <a:solidFill>
                <a:srgbClr val="FFFFFF"/>
              </a:solidFill>
              <a:latin typeface="Calibri"/>
              <a:ea typeface="ＭＳ Ｐゴシック"/>
            </a:endParaRPr>
          </a:p>
        </p:txBody>
      </p:sp>
      <p:cxnSp>
        <p:nvCxnSpPr>
          <p:cNvPr id="13" name="Straight Arrow Connector 12"/>
          <p:cNvCxnSpPr/>
          <p:nvPr/>
        </p:nvCxnSpPr>
        <p:spPr>
          <a:xfrm rot="5400000">
            <a:off x="65158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158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620000" y="16002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20000" y="3048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620000" y="4572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943600" y="5334000"/>
            <a:ext cx="2895600" cy="369332"/>
          </a:xfrm>
          <a:prstGeom prst="rect">
            <a:avLst/>
          </a:prstGeom>
          <a:noFill/>
        </p:spPr>
        <p:txBody>
          <a:bodyPr wrap="square" rtlCol="0">
            <a:spAutoFit/>
          </a:bodyPr>
          <a:lstStyle/>
          <a:p>
            <a:r>
              <a:rPr lang="en-US" smtClean="0">
                <a:solidFill>
                  <a:srgbClr val="28288A"/>
                </a:solidFill>
                <a:latin typeface="Calibri"/>
                <a:ea typeface="ＭＳ Ｐゴシック"/>
              </a:rPr>
              <a:t>LCA</a:t>
            </a:r>
            <a:r>
              <a:rPr lang="en-US" smtClean="0">
                <a:solidFill>
                  <a:srgbClr val="28288A"/>
                </a:solidFill>
                <a:latin typeface="Calibri"/>
              </a:rPr>
              <a:t> </a:t>
            </a:r>
            <a:r>
              <a:rPr lang="ja-JP" altLang="en-US" smtClean="0">
                <a:solidFill>
                  <a:srgbClr val="28288A"/>
                </a:solidFill>
                <a:latin typeface="Calibri"/>
                <a:ea typeface="ＭＳ Ｐゴシック"/>
              </a:rPr>
              <a:t>框架</a:t>
            </a:r>
            <a:r>
              <a:rPr lang="ja-JP" altLang="en-US" smtClean="0">
                <a:solidFill>
                  <a:srgbClr val="28288A"/>
                </a:solidFill>
                <a:latin typeface="Calibri"/>
              </a:rPr>
              <a:t> </a:t>
            </a:r>
            <a:r>
              <a:rPr lang="en-US" smtClean="0">
                <a:solidFill>
                  <a:srgbClr val="28288A"/>
                </a:solidFill>
                <a:latin typeface="Calibri"/>
                <a:ea typeface="ＭＳ Ｐゴシック"/>
              </a:rPr>
              <a:t>ISO</a:t>
            </a:r>
            <a:r>
              <a:rPr lang="en-US" smtClean="0">
                <a:solidFill>
                  <a:srgbClr val="28288A"/>
                </a:solidFill>
                <a:latin typeface="Calibri"/>
              </a:rPr>
              <a:t> </a:t>
            </a:r>
            <a:r>
              <a:rPr lang="en-US" smtClean="0">
                <a:solidFill>
                  <a:srgbClr val="28288A"/>
                </a:solidFill>
                <a:latin typeface="Calibri"/>
                <a:ea typeface="ＭＳ Ｐゴシック"/>
              </a:rPr>
              <a:t>14044</a:t>
            </a:r>
            <a:endParaRPr lang="en-US"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为什么选择 </a:t>
            </a:r>
            <a:r>
              <a:rPr lang="en-US" sz="2500" smtClean="0"/>
              <a:t>SolidWorks Sustainability？</a:t>
            </a:r>
            <a:endParaRPr lang="en-US" sz="2500" dirty="0"/>
          </a:p>
        </p:txBody>
      </p:sp>
      <p:sp>
        <p:nvSpPr>
          <p:cNvPr id="3" name="Content Placeholder 2"/>
          <p:cNvSpPr>
            <a:spLocks noGrp="1"/>
          </p:cNvSpPr>
          <p:nvPr>
            <p:ph idx="1"/>
          </p:nvPr>
        </p:nvSpPr>
        <p:spPr>
          <a:xfrm>
            <a:off x="688028" y="914400"/>
            <a:ext cx="8229600" cy="5410200"/>
          </a:xfrm>
        </p:spPr>
        <p:txBody>
          <a:bodyPr>
            <a:normAutofit/>
          </a:bodyPr>
          <a:lstStyle/>
          <a:p>
            <a:pPr>
              <a:buNone/>
            </a:pPr>
            <a:r>
              <a:rPr lang="zh-CN" altLang="en-US" smtClean="0"/>
              <a:t>很快所有设计都将采用可持续设计</a:t>
            </a:r>
            <a:endParaRPr lang="en-US" dirty="0" smtClean="0"/>
          </a:p>
          <a:p>
            <a:pPr>
              <a:buNone/>
            </a:pPr>
            <a:endParaRPr lang="en-US" dirty="0" smtClean="0"/>
          </a:p>
          <a:p>
            <a:r>
              <a:rPr lang="zh-CN" altLang="en-US" smtClean="0"/>
              <a:t>越来越多的消费者希望“更为绿色”的产品</a:t>
            </a:r>
            <a:endParaRPr lang="en-US" dirty="0" smtClean="0"/>
          </a:p>
          <a:p>
            <a:r>
              <a:rPr lang="zh-CN" altLang="en-US" smtClean="0"/>
              <a:t>新的、不熟悉的业务挑战</a:t>
            </a:r>
            <a:r>
              <a:rPr lang="en-US" smtClean="0"/>
              <a:t> </a:t>
            </a:r>
            <a:endParaRPr lang="en-US" dirty="0" smtClean="0"/>
          </a:p>
          <a:p>
            <a:r>
              <a:rPr lang="zh-CN" altLang="en-US" smtClean="0"/>
              <a:t>可持续设计是一项成功战略</a:t>
            </a:r>
            <a:r>
              <a:rPr lang="en-US" smtClean="0"/>
              <a:t> </a:t>
            </a:r>
            <a:endParaRPr lang="en-US" dirty="0" smtClean="0"/>
          </a:p>
          <a:p>
            <a:r>
              <a:rPr lang="en-US" smtClean="0"/>
              <a:t>SolidWorks Sustainability</a:t>
            </a:r>
            <a:endParaRPr lang="en-US" dirty="0" smtClean="0"/>
          </a:p>
          <a:p>
            <a:pPr lvl="1"/>
            <a:r>
              <a:rPr lang="ja-JP" altLang="en-US" smtClean="0"/>
              <a:t>易用易懂</a:t>
            </a:r>
            <a:endParaRPr lang="en-US" dirty="0" smtClean="0"/>
          </a:p>
          <a:p>
            <a:pPr lvl="1"/>
            <a:r>
              <a:rPr lang="zh-CN" altLang="en-US" smtClean="0"/>
              <a:t>减少产品设计的环境影响</a:t>
            </a:r>
            <a:endParaRPr lang="en-US" dirty="0" smtClean="0"/>
          </a:p>
          <a:p>
            <a:pPr lvl="1"/>
            <a:r>
              <a:rPr lang="zh-CN" altLang="en-US" smtClean="0"/>
              <a:t>通过报告和图形显示有效地进行沟通</a:t>
            </a:r>
            <a:endParaRPr lang="en-US" dirty="0" smtClean="0"/>
          </a:p>
          <a:p>
            <a:pPr lvl="1"/>
            <a:r>
              <a:rPr lang="en-US" smtClean="0"/>
              <a:t>SolidWorks SustainabilityXpress</a:t>
            </a:r>
            <a:r>
              <a:rPr lang="en-US" baseline="30000" smtClean="0"/>
              <a:t>1 </a:t>
            </a:r>
            <a:r>
              <a:rPr lang="ja-JP" altLang="en-US" smtClean="0"/>
              <a:t>向每个 </a:t>
            </a:r>
            <a:r>
              <a:rPr lang="en-US" smtClean="0"/>
              <a:t>SolidWorks </a:t>
            </a:r>
            <a:r>
              <a:rPr lang="ja-JP" altLang="en-US" smtClean="0"/>
              <a:t>用户免费提供</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ja-JP" altLang="en-US" sz="2500" smtClean="0"/>
              <a:t>为什么在课堂上使用 </a:t>
            </a:r>
            <a:r>
              <a:rPr lang="en-US" sz="2500" smtClean="0"/>
              <a:t>SolidWorks Sustainability？</a:t>
            </a:r>
            <a:endParaRPr lang="en-US" sz="2500" dirty="0"/>
          </a:p>
        </p:txBody>
      </p:sp>
      <p:sp>
        <p:nvSpPr>
          <p:cNvPr id="14339" name="Content Placeholder 2"/>
          <p:cNvSpPr>
            <a:spLocks noGrp="1"/>
          </p:cNvSpPr>
          <p:nvPr>
            <p:ph idx="1"/>
          </p:nvPr>
        </p:nvSpPr>
        <p:spPr>
          <a:xfrm>
            <a:off x="687388" y="1447800"/>
            <a:ext cx="8229600" cy="5410200"/>
          </a:xfrm>
        </p:spPr>
        <p:txBody>
          <a:bodyPr/>
          <a:lstStyle/>
          <a:p>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p:txBody>
      </p:sp>
      <p:pic>
        <p:nvPicPr>
          <p:cNvPr id="14340" name="Picture 2"/>
          <p:cNvPicPr>
            <a:picLocks noChangeAspect="1" noChangeArrowheads="1"/>
          </p:cNvPicPr>
          <p:nvPr/>
        </p:nvPicPr>
        <p:blipFill>
          <a:blip r:embed="rId3" cstate="print"/>
          <a:srcRect/>
          <a:stretch>
            <a:fillRect/>
          </a:stretch>
        </p:blipFill>
        <p:spPr bwMode="auto">
          <a:xfrm>
            <a:off x="1200944" y="914400"/>
            <a:ext cx="6742113" cy="5021262"/>
          </a:xfrm>
          <a:prstGeom prst="rect">
            <a:avLst/>
          </a:prstGeom>
          <a:noFill/>
          <a:ln w="9525">
            <a:noFill/>
            <a:miter lim="800000"/>
            <a:headEnd/>
            <a:tailEnd/>
          </a:ln>
        </p:spPr>
      </p:pic>
      <p:sp>
        <p:nvSpPr>
          <p:cNvPr id="5" name="Rectangle 4"/>
          <p:cNvSpPr/>
          <p:nvPr/>
        </p:nvSpPr>
        <p:spPr>
          <a:xfrm>
            <a:off x="1447800" y="6096000"/>
            <a:ext cx="6248400" cy="646331"/>
          </a:xfrm>
          <a:prstGeom prst="rect">
            <a:avLst/>
          </a:prstGeom>
        </p:spPr>
        <p:txBody>
          <a:bodyPr wrap="square">
            <a:spAutoFit/>
          </a:bodyPr>
          <a:lstStyle/>
          <a:p>
            <a:r>
              <a:rPr lang="ja-JP" altLang="en-US" smtClean="0">
                <a:solidFill>
                  <a:srgbClr val="28288A"/>
                </a:solidFill>
                <a:latin typeface="Calibri"/>
                <a:ea typeface="ＭＳ Ｐゴシック"/>
              </a:rPr>
              <a:t>此内容请参见针对</a:t>
            </a:r>
            <a:r>
              <a:rPr lang="ja-JP" altLang="en-US" smtClean="0">
                <a:solidFill>
                  <a:srgbClr val="28288A"/>
                </a:solidFill>
                <a:latin typeface="Calibri"/>
              </a:rPr>
              <a:t> </a:t>
            </a:r>
            <a:r>
              <a:rPr lang="en-US" smtClean="0">
                <a:solidFill>
                  <a:srgbClr val="28288A"/>
                </a:solidFill>
                <a:latin typeface="Calibri"/>
                <a:ea typeface="ＭＳ Ｐゴシック"/>
              </a:rPr>
              <a:t>SolidWorks</a:t>
            </a:r>
            <a:r>
              <a:rPr lang="en-US" smtClean="0">
                <a:solidFill>
                  <a:srgbClr val="28288A"/>
                </a:solidFill>
                <a:latin typeface="Calibri"/>
              </a:rPr>
              <a:t> </a:t>
            </a:r>
            <a:r>
              <a:rPr lang="en-US" smtClean="0">
                <a:solidFill>
                  <a:srgbClr val="28288A"/>
                </a:solidFill>
                <a:latin typeface="Calibri"/>
                <a:ea typeface="ＭＳ Ｐゴシック"/>
              </a:rPr>
              <a:t>2009</a:t>
            </a:r>
            <a:r>
              <a:rPr lang="en-US" smtClean="0">
                <a:solidFill>
                  <a:srgbClr val="28288A"/>
                </a:solidFill>
                <a:latin typeface="Calibri"/>
              </a:rPr>
              <a:t> </a:t>
            </a:r>
            <a:r>
              <a:rPr lang="ja-JP" altLang="en-US" smtClean="0">
                <a:solidFill>
                  <a:srgbClr val="28288A"/>
                </a:solidFill>
                <a:latin typeface="Calibri"/>
                <a:ea typeface="ＭＳ Ｐゴシック"/>
              </a:rPr>
              <a:t>的</a:t>
            </a:r>
            <a:r>
              <a:rPr lang="ja-JP" altLang="en-US" smtClean="0">
                <a:solidFill>
                  <a:srgbClr val="28288A"/>
                </a:solidFill>
                <a:latin typeface="Calibri"/>
              </a:rPr>
              <a:t> </a:t>
            </a:r>
            <a:r>
              <a:rPr lang="en-US" smtClean="0">
                <a:solidFill>
                  <a:srgbClr val="28288A"/>
                </a:solidFill>
                <a:latin typeface="Calibri"/>
                <a:ea typeface="ＭＳ Ｐゴシック"/>
              </a:rPr>
              <a:t>SolidWorks</a:t>
            </a:r>
            <a:r>
              <a:rPr lang="en-US" smtClean="0">
                <a:solidFill>
                  <a:srgbClr val="28288A"/>
                </a:solidFill>
                <a:latin typeface="Calibri"/>
              </a:rPr>
              <a:t> </a:t>
            </a:r>
            <a:r>
              <a:rPr lang="en-US" smtClean="0">
                <a:solidFill>
                  <a:srgbClr val="28288A"/>
                </a:solidFill>
                <a:latin typeface="Calibri"/>
                <a:ea typeface="ＭＳ Ｐゴシック"/>
              </a:rPr>
              <a:t>Labs：http://labs.solidworks.com</a:t>
            </a:r>
            <a:endParaRPr lang="en-US" dirty="0" smtClean="0">
              <a:solidFill>
                <a:srgbClr val="28288A"/>
              </a:solidFill>
              <a:latin typeface="Calibri"/>
              <a:ea typeface="ＭＳ Ｐゴシック"/>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762000"/>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itle 1"/>
          <p:cNvSpPr>
            <a:spLocks noGrp="1"/>
          </p:cNvSpPr>
          <p:nvPr>
            <p:ph type="title"/>
          </p:nvPr>
        </p:nvSpPr>
        <p:spPr/>
        <p:txBody>
          <a:bodyPr>
            <a:normAutofit fontScale="90000"/>
          </a:bodyPr>
          <a:lstStyle/>
          <a:p>
            <a:r>
              <a:rPr lang="en-US" smtClean="0"/>
              <a:t>SolidWorks Sustainability </a:t>
            </a:r>
            <a:r>
              <a:rPr lang="ja-JP" altLang="en-US" smtClean="0"/>
              <a:t>方法</a:t>
            </a:r>
            <a:r>
              <a:rPr lang="en-US" smtClean="0"/>
              <a:t>  </a:t>
            </a:r>
            <a:endParaRPr lang="en-US" dirty="0"/>
          </a:p>
        </p:txBody>
      </p:sp>
      <p:sp>
        <p:nvSpPr>
          <p:cNvPr id="3" name="Content Placeholder 2"/>
          <p:cNvSpPr>
            <a:spLocks noGrp="1"/>
          </p:cNvSpPr>
          <p:nvPr>
            <p:ph idx="1"/>
          </p:nvPr>
        </p:nvSpPr>
        <p:spPr>
          <a:xfrm>
            <a:off x="533400" y="990600"/>
            <a:ext cx="6931972" cy="4525963"/>
          </a:xfrm>
        </p:spPr>
        <p:txBody>
          <a:bodyPr>
            <a:normAutofit/>
          </a:bodyPr>
          <a:lstStyle/>
          <a:p>
            <a:pPr>
              <a:buNone/>
            </a:pPr>
            <a:endParaRPr lang="en-US" dirty="0" smtClean="0"/>
          </a:p>
          <a:p>
            <a:pPr>
              <a:buNone/>
            </a:pPr>
            <a:endParaRPr lang="en-US" dirty="0" smtClean="0"/>
          </a:p>
        </p:txBody>
      </p:sp>
      <p:grpSp>
        <p:nvGrpSpPr>
          <p:cNvPr id="20" name="Group 19"/>
          <p:cNvGrpSpPr/>
          <p:nvPr/>
        </p:nvGrpSpPr>
        <p:grpSpPr>
          <a:xfrm>
            <a:off x="228600" y="2209800"/>
            <a:ext cx="7162800" cy="4190878"/>
            <a:chOff x="762000" y="2209800"/>
            <a:chExt cx="6349919" cy="4190878"/>
          </a:xfrm>
        </p:grpSpPr>
        <p:sp>
          <p:nvSpPr>
            <p:cNvPr id="21" name="Freeform 20"/>
            <p:cNvSpPr/>
            <p:nvPr/>
          </p:nvSpPr>
          <p:spPr>
            <a:xfrm>
              <a:off x="762000" y="220980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ja-JP" altLang="en-US" sz="2900" kern="1200" smtClean="0">
                  <a:solidFill>
                    <a:srgbClr val="FFFFFF"/>
                  </a:solidFill>
                  <a:latin typeface="Calibri"/>
                  <a:ea typeface="ＭＳ Ｐゴシック"/>
                </a:rPr>
                <a:t>输入</a:t>
              </a:r>
              <a:endParaRPr lang="en-US" sz="2900" kern="1200" dirty="0">
                <a:solidFill>
                  <a:srgbClr val="FFFFFF"/>
                </a:solidFill>
                <a:latin typeface="Calibri"/>
                <a:ea typeface="ＭＳ Ｐゴシック"/>
              </a:endParaRPr>
            </a:p>
          </p:txBody>
        </p:sp>
        <p:sp>
          <p:nvSpPr>
            <p:cNvPr id="22" name="Freeform 21"/>
            <p:cNvSpPr/>
            <p:nvPr/>
          </p:nvSpPr>
          <p:spPr>
            <a:xfrm>
              <a:off x="1358898" y="2908261"/>
              <a:ext cx="99868" cy="548563"/>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766" y="31075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材料</a:t>
              </a:r>
              <a:endParaRPr lang="en-US" sz="1300" kern="1200" dirty="0" smtClean="0">
                <a:solidFill>
                  <a:srgbClr val="28288A"/>
                </a:solidFill>
                <a:latin typeface="Calibri"/>
                <a:ea typeface="ＭＳ Ｐゴシック"/>
              </a:endParaRPr>
            </a:p>
          </p:txBody>
        </p:sp>
        <p:sp>
          <p:nvSpPr>
            <p:cNvPr id="24" name="Freeform 23"/>
            <p:cNvSpPr/>
            <p:nvPr/>
          </p:nvSpPr>
          <p:spPr>
            <a:xfrm>
              <a:off x="1358898" y="2908261"/>
              <a:ext cx="99868" cy="1446845"/>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766" y="4005877"/>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制造过程</a:t>
              </a:r>
              <a:endParaRPr lang="en-US" sz="1300" kern="1200" dirty="0">
                <a:solidFill>
                  <a:srgbClr val="28288A"/>
                </a:solidFill>
                <a:latin typeface="Calibri"/>
                <a:ea typeface="ＭＳ Ｐゴシック"/>
              </a:endParaRPr>
            </a:p>
          </p:txBody>
        </p:sp>
        <p:sp>
          <p:nvSpPr>
            <p:cNvPr id="26" name="Freeform 25"/>
            <p:cNvSpPr/>
            <p:nvPr/>
          </p:nvSpPr>
          <p:spPr>
            <a:xfrm>
              <a:off x="1358898" y="2908261"/>
              <a:ext cx="99868" cy="2225348"/>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766" y="478438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制造区域</a:t>
              </a:r>
              <a:endParaRPr lang="en-US" sz="1300" kern="1200" dirty="0">
                <a:solidFill>
                  <a:srgbClr val="28288A"/>
                </a:solidFill>
                <a:latin typeface="Calibri"/>
                <a:ea typeface="ＭＳ Ｐゴシック"/>
              </a:endParaRPr>
            </a:p>
          </p:txBody>
        </p:sp>
        <p:sp>
          <p:nvSpPr>
            <p:cNvPr id="28" name="Freeform 27"/>
            <p:cNvSpPr/>
            <p:nvPr/>
          </p:nvSpPr>
          <p:spPr>
            <a:xfrm>
              <a:off x="1358898" y="2908261"/>
              <a:ext cx="99868" cy="3063737"/>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766" y="562276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运输和使用</a:t>
              </a:r>
              <a:endParaRPr lang="en-US" sz="1300" kern="1200" dirty="0" smtClean="0">
                <a:solidFill>
                  <a:srgbClr val="28288A"/>
                </a:solidFill>
                <a:latin typeface="Calibri"/>
                <a:ea typeface="ＭＳ Ｐゴシック"/>
              </a:endParaRPr>
            </a:p>
          </p:txBody>
        </p:sp>
        <p:sp>
          <p:nvSpPr>
            <p:cNvPr id="30" name="Freeform 29"/>
            <p:cNvSpPr/>
            <p:nvPr/>
          </p:nvSpPr>
          <p:spPr>
            <a:xfrm>
              <a:off x="5715000" y="220992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ja-JP" altLang="en-US" sz="2900" kern="1200" smtClean="0">
                  <a:solidFill>
                    <a:srgbClr val="FFFFFF"/>
                  </a:solidFill>
                  <a:latin typeface="Calibri"/>
                  <a:ea typeface="ＭＳ Ｐゴシック"/>
                </a:rPr>
                <a:t>输出</a:t>
              </a:r>
              <a:endParaRPr lang="en-US" sz="2900" kern="1200" dirty="0">
                <a:solidFill>
                  <a:srgbClr val="FFFFFF"/>
                </a:solidFill>
                <a:latin typeface="Calibri"/>
                <a:ea typeface="ＭＳ Ｐゴシック"/>
              </a:endParaRPr>
            </a:p>
          </p:txBody>
        </p:sp>
        <p:sp>
          <p:nvSpPr>
            <p:cNvPr id="31" name="Freeform 30"/>
            <p:cNvSpPr/>
            <p:nvPr/>
          </p:nvSpPr>
          <p:spPr>
            <a:xfrm>
              <a:off x="5787789" y="2908380"/>
              <a:ext cx="139711" cy="523844"/>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7500" y="30829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碳</a:t>
              </a:r>
              <a:endParaRPr lang="en-US" sz="1300" kern="1200" dirty="0">
                <a:solidFill>
                  <a:srgbClr val="28288A"/>
                </a:solidFill>
                <a:latin typeface="Calibri"/>
                <a:ea typeface="ＭＳ Ｐゴシック"/>
              </a:endParaRPr>
            </a:p>
          </p:txBody>
        </p:sp>
        <p:sp>
          <p:nvSpPr>
            <p:cNvPr id="33" name="Freeform 32"/>
            <p:cNvSpPr/>
            <p:nvPr/>
          </p:nvSpPr>
          <p:spPr>
            <a:xfrm>
              <a:off x="5787789" y="2908380"/>
              <a:ext cx="139711" cy="139691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7500" y="395607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能量</a:t>
              </a:r>
              <a:endParaRPr lang="en-US" sz="1300" kern="1200" dirty="0">
                <a:solidFill>
                  <a:srgbClr val="28288A"/>
                </a:solidFill>
                <a:latin typeface="Calibri"/>
                <a:ea typeface="ＭＳ Ｐゴシック"/>
              </a:endParaRPr>
            </a:p>
          </p:txBody>
        </p:sp>
        <p:sp>
          <p:nvSpPr>
            <p:cNvPr id="35" name="Freeform 34"/>
            <p:cNvSpPr/>
            <p:nvPr/>
          </p:nvSpPr>
          <p:spPr>
            <a:xfrm>
              <a:off x="5787789" y="2908380"/>
              <a:ext cx="139711" cy="2269994"/>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7500" y="4829144"/>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solidFill>
                    <a:srgbClr val="28288A"/>
                  </a:solidFill>
                  <a:latin typeface="Calibri"/>
                  <a:ea typeface="ＭＳ Ｐゴシック"/>
                </a:rPr>
                <a:t>空气</a:t>
              </a:r>
              <a:endParaRPr lang="en-US" sz="1300" kern="1200" dirty="0">
                <a:solidFill>
                  <a:srgbClr val="28288A"/>
                </a:solidFill>
                <a:latin typeface="Calibri"/>
                <a:ea typeface="ＭＳ Ｐゴシック"/>
              </a:endParaRPr>
            </a:p>
          </p:txBody>
        </p:sp>
        <p:sp>
          <p:nvSpPr>
            <p:cNvPr id="37" name="Freeform 36"/>
            <p:cNvSpPr/>
            <p:nvPr/>
          </p:nvSpPr>
          <p:spPr>
            <a:xfrm>
              <a:off x="5787789" y="2908380"/>
              <a:ext cx="139711" cy="3143068"/>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7500" y="570221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ja-JP" altLang="en-US" sz="1300" kern="1200" smtClean="0"/>
                <a:t> </a:t>
              </a:r>
              <a:r>
                <a:rPr lang="ja-JP" altLang="en-US" sz="1300" kern="1200" smtClean="0">
                  <a:solidFill>
                    <a:srgbClr val="28288A"/>
                  </a:solidFill>
                  <a:latin typeface="Calibri"/>
                  <a:ea typeface="ＭＳ Ｐゴシック"/>
                </a:rPr>
                <a:t>水</a:t>
              </a:r>
              <a:endParaRPr lang="en-US" sz="1300" kern="1200" dirty="0">
                <a:solidFill>
                  <a:srgbClr val="28288A"/>
                </a:solidFill>
                <a:latin typeface="Calibri"/>
                <a:ea typeface="ＭＳ Ｐゴシック"/>
              </a:endParaRPr>
            </a:p>
          </p:txBody>
        </p:sp>
      </p:grpSp>
      <p:sp>
        <p:nvSpPr>
          <p:cNvPr id="6" name="Right Brace 5"/>
          <p:cNvSpPr/>
          <p:nvPr/>
        </p:nvSpPr>
        <p:spPr>
          <a:xfrm>
            <a:off x="7391400" y="30480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ounded Rectangle 9"/>
          <p:cNvSpPr/>
          <p:nvPr/>
        </p:nvSpPr>
        <p:spPr>
          <a:xfrm>
            <a:off x="7848600" y="33528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848600" y="3505200"/>
            <a:ext cx="1219200" cy="369332"/>
          </a:xfrm>
          <a:prstGeom prst="rect">
            <a:avLst/>
          </a:prstGeom>
          <a:noFill/>
        </p:spPr>
        <p:txBody>
          <a:bodyPr wrap="square" rtlCol="0">
            <a:spAutoFit/>
          </a:bodyPr>
          <a:lstStyle/>
          <a:p>
            <a:pPr algn="ctr"/>
            <a:r>
              <a:rPr lang="ja-JP" altLang="en-US" smtClean="0"/>
              <a:t> </a:t>
            </a:r>
            <a:r>
              <a:rPr lang="ja-JP" altLang="en-US" smtClean="0">
                <a:solidFill>
                  <a:srgbClr val="28288A"/>
                </a:solidFill>
                <a:latin typeface="Calibri"/>
                <a:ea typeface="ＭＳ Ｐゴシック"/>
              </a:rPr>
              <a:t>仪表板</a:t>
            </a:r>
            <a:endParaRPr lang="en-US" dirty="0">
              <a:solidFill>
                <a:srgbClr val="28288A"/>
              </a:solidFill>
              <a:latin typeface="Calibri"/>
              <a:ea typeface="ＭＳ Ｐゴシック"/>
            </a:endParaRPr>
          </a:p>
        </p:txBody>
      </p:sp>
      <p:sp>
        <p:nvSpPr>
          <p:cNvPr id="12" name="Rounded Rectangle 11"/>
          <p:cNvSpPr/>
          <p:nvPr/>
        </p:nvSpPr>
        <p:spPr>
          <a:xfrm>
            <a:off x="7848600" y="49530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7924800" y="5105400"/>
            <a:ext cx="990600" cy="369332"/>
          </a:xfrm>
          <a:prstGeom prst="rect">
            <a:avLst/>
          </a:prstGeom>
          <a:noFill/>
        </p:spPr>
        <p:txBody>
          <a:bodyPr wrap="square" rtlCol="0">
            <a:spAutoFit/>
          </a:bodyPr>
          <a:lstStyle/>
          <a:p>
            <a:pPr algn="ctr"/>
            <a:r>
              <a:rPr lang="ja-JP" altLang="en-US" smtClean="0">
                <a:solidFill>
                  <a:srgbClr val="28288A"/>
                </a:solidFill>
                <a:latin typeface="Calibri"/>
                <a:ea typeface="ＭＳ Ｐゴシック"/>
              </a:rPr>
              <a:t>报告</a:t>
            </a:r>
            <a:endParaRPr lang="en-US" dirty="0">
              <a:solidFill>
                <a:srgbClr val="28288A"/>
              </a:solidFill>
              <a:latin typeface="Calibri"/>
              <a:ea typeface="ＭＳ Ｐゴシック"/>
            </a:endParaRPr>
          </a:p>
        </p:txBody>
      </p:sp>
      <p:cxnSp>
        <p:nvCxnSpPr>
          <p:cNvPr id="15" name="Straight Connector 14"/>
          <p:cNvCxnSpPr/>
          <p:nvPr/>
        </p:nvCxnSpPr>
        <p:spPr>
          <a:xfrm rot="5400000">
            <a:off x="7962900" y="45339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5908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5146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sz="2500" smtClean="0"/>
              <a:t>输入材料类和材料名称</a:t>
            </a:r>
            <a:endParaRPr lang="en-US" sz="2500" dirty="0"/>
          </a:p>
        </p:txBody>
      </p:sp>
      <p:sp>
        <p:nvSpPr>
          <p:cNvPr id="3" name="Content Placeholder 2"/>
          <p:cNvSpPr>
            <a:spLocks noGrp="1"/>
          </p:cNvSpPr>
          <p:nvPr>
            <p:ph idx="1"/>
          </p:nvPr>
        </p:nvSpPr>
        <p:spPr>
          <a:xfrm>
            <a:off x="838200" y="990600"/>
            <a:ext cx="7924800" cy="4525963"/>
          </a:xfrm>
        </p:spPr>
        <p:txBody>
          <a:bodyPr>
            <a:normAutofit/>
          </a:bodyPr>
          <a:lstStyle/>
          <a:p>
            <a:r>
              <a:rPr lang="zh-CN" altLang="en-US" smtClean="0"/>
              <a:t>材料类和名称层次关系</a:t>
            </a:r>
            <a:endParaRPr lang="en-US" dirty="0" smtClean="0"/>
          </a:p>
          <a:p>
            <a:endParaRPr lang="en-US" dirty="0" smtClean="0"/>
          </a:p>
          <a:p>
            <a:pPr>
              <a:buNone/>
            </a:pPr>
            <a:endParaRPr lang="en-US" dirty="0" smtClean="0"/>
          </a:p>
        </p:txBody>
      </p:sp>
      <p:graphicFrame>
        <p:nvGraphicFramePr>
          <p:cNvPr id="6" name="Table 5"/>
          <p:cNvGraphicFramePr>
            <a:graphicFrameLocks noGrp="1"/>
          </p:cNvGraphicFramePr>
          <p:nvPr/>
        </p:nvGraphicFramePr>
        <p:xfrm>
          <a:off x="838200" y="1457960"/>
          <a:ext cx="8077200" cy="469392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ja-JP" altLang="en-US" sz="1800" b="1" i="0" u="none" baseline="0" smtClean="0">
                          <a:solidFill>
                            <a:srgbClr val="FFFFFF"/>
                          </a:solidFill>
                          <a:effectLst/>
                          <a:latin typeface="Calibri"/>
                          <a:ea typeface="ＭＳ Ｐゴシック"/>
                        </a:rPr>
                        <a:t>材料类</a:t>
                      </a:r>
                      <a:endParaRPr lang="en-US" sz="1800" b="1" i="0" u="none" baseline="0" dirty="0">
                        <a:solidFill>
                          <a:srgbClr val="FFFFFF"/>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ja-JP" altLang="en-US" sz="1800" b="1" i="0" u="none" baseline="0" smtClean="0">
                          <a:solidFill>
                            <a:srgbClr val="FFFFFF"/>
                          </a:solidFill>
                          <a:effectLst/>
                          <a:latin typeface="Calibri"/>
                          <a:ea typeface="ＭＳ Ｐゴシック"/>
                        </a:rPr>
                        <a:t>材料名称</a:t>
                      </a:r>
                      <a:endParaRPr lang="en-US" sz="1800" b="1" i="0" u="none" baseline="0" dirty="0" smtClean="0">
                        <a:solidFill>
                          <a:srgbClr val="FFFFFF"/>
                        </a:solidFill>
                        <a:effectLst/>
                        <a:latin typeface="Calibri"/>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1" i="0" u="none" baseline="0" smtClean="0">
                          <a:solidFill>
                            <a:srgbClr val="FFFFFF"/>
                          </a:solidFill>
                          <a:effectLst/>
                          <a:latin typeface="Calibri"/>
                          <a:ea typeface="ＭＳ Ｐゴシック"/>
                        </a:rPr>
                        <a:t>材料类：</a:t>
                      </a:r>
                      <a:r>
                        <a:rPr lang="zh-CN" altLang="en-US" sz="1800" b="1" i="0" u="none" baseline="0" smtClean="0">
                          <a:solidFill>
                            <a:srgbClr val="FFFF00"/>
                          </a:solidFill>
                          <a:effectLst/>
                          <a:latin typeface="Calibri"/>
                          <a:ea typeface="ＭＳ Ｐゴシック"/>
                        </a:rPr>
                        <a:t>塑料</a:t>
                      </a:r>
                      <a:r>
                        <a:rPr lang="en-US"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ja-JP" altLang="en-US" sz="1800" b="0" i="0" u="none" baseline="0" smtClean="0">
                          <a:solidFill>
                            <a:srgbClr val="28288A"/>
                          </a:solidFill>
                          <a:effectLst/>
                          <a:latin typeface="Calibri"/>
                          <a:ea typeface="ＭＳ Ｐゴシック"/>
                        </a:rPr>
                        <a:t>钢</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b="0" i="0" u="none" baseline="0" smtClean="0">
                          <a:solidFill>
                            <a:srgbClr val="28288A"/>
                          </a:solidFill>
                          <a:effectLst/>
                          <a:latin typeface="Calibri"/>
                          <a:ea typeface="ＭＳ Ｐゴシック"/>
                        </a:rPr>
                        <a:t>塑料</a:t>
                      </a:r>
                      <a:endParaRPr lang="en-US" sz="18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sz="1800" b="0" i="0" u="none" baseline="0" smtClean="0">
                          <a:solidFill>
                            <a:srgbClr val="28288A"/>
                          </a:solidFill>
                          <a:effectLst/>
                          <a:latin typeface="Calibri"/>
                          <a:ea typeface="ＭＳ Ｐゴシック"/>
                        </a:rPr>
                        <a:t>ABS</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PC</a:t>
                      </a:r>
                      <a:endParaRPr lang="en-US" sz="18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zh-CN" altLang="en-US" sz="1800" b="0" i="0" u="none" kern="1200" baseline="0" smtClean="0">
                          <a:solidFill>
                            <a:srgbClr val="28288A"/>
                          </a:solidFill>
                          <a:effectLst/>
                          <a:latin typeface="Calibri"/>
                          <a:ea typeface="ＭＳ Ｐゴシック"/>
                          <a:cs typeface="+mn-cs"/>
                        </a:rPr>
                        <a:t>丙烯腈丁二烯苯乙烯聚碳酸酯</a:t>
                      </a:r>
                      <a:endParaRPr lang="en-US" sz="1800" b="0" i="0" u="none" baseline="0" dirty="0">
                        <a:solidFill>
                          <a:srgbClr val="28288A"/>
                        </a:solidFill>
                        <a:effectLst/>
                        <a:latin typeface="Calibri"/>
                        <a:ea typeface="ＭＳ Ｐゴシック"/>
                      </a:endParaRPr>
                    </a:p>
                  </a:txBody>
                  <a:tcPr>
                    <a:solidFill>
                      <a:srgbClr val="FFCC66"/>
                    </a:solidFill>
                  </a:tcPr>
                </a:tc>
                <a:tc hMerge="1">
                  <a:txBody>
                    <a:bodyPr/>
                    <a:lstStyle/>
                    <a:p>
                      <a:endParaRPr lang="en-US" dirty="0"/>
                    </a:p>
                  </a:txBody>
                  <a:tcPr/>
                </a:tc>
              </a:tr>
              <a:tr h="370840">
                <a:tc>
                  <a:txBody>
                    <a:bodyPr/>
                    <a:lstStyle/>
                    <a:p>
                      <a:r>
                        <a:rPr lang="ja-JP" altLang="en-US" sz="1800" b="0" i="0" u="none" baseline="0" smtClean="0">
                          <a:solidFill>
                            <a:srgbClr val="28288A"/>
                          </a:solidFill>
                          <a:effectLst/>
                          <a:latin typeface="Calibri"/>
                          <a:ea typeface="ＭＳ Ｐゴシック"/>
                        </a:rPr>
                        <a:t>铁</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b="0" i="0" u="none" baseline="0" smtClean="0">
                          <a:solidFill>
                            <a:srgbClr val="28288A"/>
                          </a:solidFill>
                          <a:effectLst/>
                          <a:latin typeface="Calibri"/>
                          <a:ea typeface="ＭＳ Ｐゴシック"/>
                        </a:rPr>
                        <a:t>其他金属</a:t>
                      </a:r>
                      <a:endParaRPr lang="en-US" sz="18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b="0" i="0" u="none" baseline="0" smtClean="0">
                          <a:solidFill>
                            <a:srgbClr val="28288A"/>
                          </a:solidFill>
                          <a:effectLst/>
                          <a:latin typeface="Calibri"/>
                          <a:ea typeface="ＭＳ Ｐゴシック"/>
                        </a:rPr>
                        <a:t>丙烯酸</a:t>
                      </a:r>
                      <a:endParaRPr lang="en-US" sz="1800" b="0" i="0" u="none" baseline="0" dirty="0" smtClean="0">
                        <a:solidFill>
                          <a:srgbClr val="28288A"/>
                        </a:solidFill>
                        <a:effectLst/>
                        <a:latin typeface="Calibri"/>
                        <a:ea typeface="ＭＳ Ｐゴシック"/>
                      </a:endParaRPr>
                    </a:p>
                    <a:p>
                      <a:endParaRPr lang="en-US"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dirty="0" smtClean="0"/>
                        <a:t> </a:t>
                      </a:r>
                      <a:endParaRPr lang="en-US" dirty="0"/>
                    </a:p>
                    <a:p>
                      <a:r>
                        <a:rPr lang="en-US" dirty="0" smtClean="0"/>
                        <a:t> </a:t>
                      </a:r>
                      <a:endParaRPr lang="en-US" dirty="0"/>
                    </a:p>
                  </a:txBody>
                  <a:tcPr>
                    <a:solidFill>
                      <a:srgbClr val="FFFF66"/>
                    </a:solidFill>
                  </a:tcPr>
                </a:tc>
                <a:tc hMerge="1">
                  <a:txBody>
                    <a:bodyPr/>
                    <a:lstStyle/>
                    <a:p>
                      <a:endParaRPr lang="en-US" dirty="0"/>
                    </a:p>
                  </a:txBody>
                  <a:tcPr/>
                </a:tc>
              </a:tr>
              <a:tr h="370840">
                <a:tc>
                  <a:txBody>
                    <a:bodyPr/>
                    <a:lstStyle/>
                    <a:p>
                      <a:r>
                        <a:rPr lang="ja-JP" altLang="en-US" sz="1800" b="0" i="0" u="none" baseline="0" smtClean="0">
                          <a:solidFill>
                            <a:srgbClr val="28288A"/>
                          </a:solidFill>
                          <a:effectLst/>
                          <a:latin typeface="Calibri"/>
                          <a:ea typeface="ＭＳ Ｐゴシック"/>
                        </a:rPr>
                        <a:t>铝合金</a:t>
                      </a:r>
                      <a:endParaRPr lang="en-US" sz="1800" b="0" i="0" u="none" baseline="0" dirty="0">
                        <a:solidFill>
                          <a:srgbClr val="28288A"/>
                        </a:solidFill>
                        <a:effectLst/>
                        <a:latin typeface="Calibri"/>
                        <a:ea typeface="ＭＳ Ｐゴシック"/>
                      </a:endParaRPr>
                    </a:p>
                  </a:txBody>
                  <a:tcPr/>
                </a:tc>
                <a:tc>
                  <a:txBody>
                    <a:bodyPr/>
                    <a:lstStyle/>
                    <a:p>
                      <a:r>
                        <a:rPr lang="ja-JP" altLang="en-US" sz="1800" b="0" i="0" u="none" baseline="0" smtClean="0">
                          <a:solidFill>
                            <a:srgbClr val="28288A"/>
                          </a:solidFill>
                          <a:effectLst/>
                          <a:latin typeface="Calibri"/>
                          <a:ea typeface="ＭＳ Ｐゴシック"/>
                        </a:rPr>
                        <a:t>其他非金属</a:t>
                      </a:r>
                      <a:endParaRPr lang="en-US" sz="18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800" b="0" i="0" u="none" baseline="0" smtClean="0">
                          <a:solidFill>
                            <a:srgbClr val="28288A"/>
                          </a:solidFill>
                          <a:effectLst/>
                          <a:latin typeface="Calibri"/>
                          <a:ea typeface="ＭＳ Ｐゴシック"/>
                        </a:rPr>
                        <a:t>Delrin®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2700</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NC010</a:t>
                      </a:r>
                      <a:endParaRPr lang="en-US" sz="18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800" b="0" i="0" u="none" baseline="0" smtClean="0">
                          <a:solidFill>
                            <a:srgbClr val="28288A"/>
                          </a:solidFill>
                          <a:effectLst/>
                          <a:latin typeface="Calibri"/>
                          <a:ea typeface="ＭＳ Ｐゴシック"/>
                        </a:rPr>
                        <a:t>Dupont </a:t>
                      </a:r>
                      <a:r>
                        <a:rPr lang="ja-JP" altLang="en-US" sz="1800" b="0" i="0" u="none" baseline="0" smtClean="0">
                          <a:solidFill>
                            <a:srgbClr val="28288A"/>
                          </a:solidFill>
                          <a:effectLst/>
                          <a:latin typeface="Calibri"/>
                          <a:ea typeface="ＭＳ Ｐゴシック"/>
                        </a:rPr>
                        <a:t>制造的</a:t>
                      </a:r>
                      <a:r>
                        <a:rPr lang="ja-JP" altLang="en-US" sz="1800" b="1" i="0" u="none" baseline="0" smtClean="0">
                          <a:solidFill>
                            <a:srgbClr val="28288A"/>
                          </a:solidFill>
                          <a:effectLst/>
                          <a:latin typeface="Calibri"/>
                          <a:ea typeface="ＭＳ Ｐゴシック"/>
                        </a:rPr>
                        <a:t>聚甲醛</a:t>
                      </a:r>
                      <a:r>
                        <a:rPr lang="ja-JP" altLang="en-US" sz="1800" b="0" i="0" u="none" baseline="0" smtClean="0">
                          <a:solidFill>
                            <a:srgbClr val="28288A"/>
                          </a:solidFill>
                          <a:effectLst/>
                          <a:latin typeface="Calibri"/>
                          <a:ea typeface="ＭＳ Ｐゴシック"/>
                        </a:rPr>
                        <a:t> </a:t>
                      </a:r>
                      <a:r>
                        <a:rPr lang="en-US" altLang="ja-JP" sz="1800" b="0" i="0" u="none" baseline="0" smtClean="0">
                          <a:solidFill>
                            <a:srgbClr val="28288A"/>
                          </a:solidFill>
                          <a:effectLst/>
                          <a:latin typeface="Calibri"/>
                          <a:ea typeface="ＭＳ Ｐゴシック"/>
                        </a:rPr>
                        <a:t>(</a:t>
                      </a:r>
                      <a:r>
                        <a:rPr lang="en-US" sz="1800" b="0" i="0" u="none" baseline="0" smtClean="0">
                          <a:solidFill>
                            <a:srgbClr val="28288A"/>
                          </a:solidFill>
                          <a:effectLst/>
                          <a:latin typeface="Calibri"/>
                          <a:ea typeface="ＭＳ Ｐゴシック"/>
                        </a:rPr>
                        <a:t>POM)</a:t>
                      </a:r>
                      <a:endParaRPr lang="en-US" sz="1800" b="0" i="0" u="none" baseline="0" dirty="0">
                        <a:solidFill>
                          <a:srgbClr val="28288A"/>
                        </a:solidFill>
                        <a:effectLst/>
                        <a:latin typeface="Calibri"/>
                        <a:ea typeface="ＭＳ Ｐゴシック"/>
                      </a:endParaRPr>
                    </a:p>
                    <a:p>
                      <a:r>
                        <a:rPr lang="en-US" dirty="0" smtClean="0"/>
                        <a:t> </a:t>
                      </a:r>
                      <a:endParaRPr lang="en-US" dirty="0"/>
                    </a:p>
                  </a:txBody>
                  <a:tcPr>
                    <a:solidFill>
                      <a:srgbClr val="FFCC66"/>
                    </a:solidFill>
                  </a:tcPr>
                </a:tc>
                <a:tc hMerge="1">
                  <a:txBody>
                    <a:bodyPr/>
                    <a:lstStyle/>
                    <a:p>
                      <a:endParaRPr lang="en-US" dirty="0"/>
                    </a:p>
                  </a:txBody>
                  <a:tcPr/>
                </a:tc>
              </a:tr>
              <a:tr h="370840">
                <a:tc>
                  <a:txBody>
                    <a:bodyPr/>
                    <a:lstStyle/>
                    <a:p>
                      <a:r>
                        <a:rPr lang="ja-JP" altLang="en-US" sz="1800" b="0" i="0" u="none" baseline="0" smtClean="0">
                          <a:solidFill>
                            <a:srgbClr val="28288A"/>
                          </a:solidFill>
                          <a:effectLst/>
                          <a:latin typeface="Calibri"/>
                          <a:ea typeface="ＭＳ Ｐゴシック"/>
                        </a:rPr>
                        <a:t>红铜合金</a:t>
                      </a:r>
                      <a:endParaRPr lang="en-US" sz="1800" b="0" i="0" u="none" baseline="0" dirty="0">
                        <a:solidFill>
                          <a:srgbClr val="28288A"/>
                        </a:solidFill>
                        <a:effectLst/>
                        <a:latin typeface="Calibri"/>
                        <a:ea typeface="ＭＳ Ｐゴシック"/>
                      </a:endParaRPr>
                    </a:p>
                  </a:txBody>
                  <a:tcPr/>
                </a:tc>
                <a:tc>
                  <a:txBody>
                    <a:bodyPr/>
                    <a:lstStyle/>
                    <a:p>
                      <a:r>
                        <a:rPr lang="zh-CN" altLang="en-US" sz="1800" b="0" i="0" u="none" baseline="0" smtClean="0">
                          <a:solidFill>
                            <a:srgbClr val="28288A"/>
                          </a:solidFill>
                          <a:effectLst/>
                          <a:latin typeface="Calibri"/>
                          <a:ea typeface="ＭＳ Ｐゴシック"/>
                        </a:rPr>
                        <a:t>普通玻璃纤维</a:t>
                      </a:r>
                      <a:endParaRPr lang="en-US" sz="18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b="0" i="0" u="none" baseline="0" smtClean="0">
                          <a:solidFill>
                            <a:srgbClr val="28288A"/>
                          </a:solidFill>
                          <a:effectLst/>
                          <a:latin typeface="Calibri"/>
                          <a:ea typeface="ＭＳ Ｐゴシック"/>
                        </a:rPr>
                        <a:t>尼龙</a:t>
                      </a:r>
                      <a:r>
                        <a:rPr lang="ja-JP" altLang="en-US" sz="1800" smtClean="0">
                          <a:solidFill>
                            <a:srgbClr val="28288A"/>
                          </a:solidFill>
                          <a:latin typeface="Calibri"/>
                        </a:rPr>
                        <a:t> </a:t>
                      </a:r>
                      <a:r>
                        <a:rPr lang="en-US" altLang="ja-JP" sz="1800" b="0" i="0" u="none" baseline="0" smtClean="0">
                          <a:solidFill>
                            <a:srgbClr val="28288A"/>
                          </a:solidFill>
                          <a:effectLst/>
                          <a:latin typeface="Calibri"/>
                          <a:ea typeface="ＭＳ Ｐゴシック"/>
                        </a:rPr>
                        <a:t>101</a:t>
                      </a:r>
                      <a:endParaRPr lang="en-US" sz="1800" b="0" i="0" u="none" baseline="0" dirty="0" smtClean="0">
                        <a:solidFill>
                          <a:srgbClr val="28288A"/>
                        </a:solidFill>
                        <a:effectLst/>
                        <a:latin typeface="Calibri"/>
                        <a:ea typeface="ＭＳ Ｐゴシック"/>
                      </a:endParaRPr>
                    </a:p>
                    <a:p>
                      <a:endParaRPr lang="en-US"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dirty="0" smtClean="0"/>
                        <a:t> </a:t>
                      </a:r>
                      <a:endParaRPr lang="en-US" dirty="0"/>
                    </a:p>
                    <a:p>
                      <a:r>
                        <a:rPr lang="en-US" dirty="0" smtClean="0"/>
                        <a:t> </a:t>
                      </a:r>
                      <a:endParaRPr lang="en-US" dirty="0"/>
                    </a:p>
                  </a:txBody>
                  <a:tcPr>
                    <a:solidFill>
                      <a:srgbClr val="FFFF66"/>
                    </a:solidFill>
                  </a:tcPr>
                </a:tc>
                <a:tc hMerge="1">
                  <a:txBody>
                    <a:bodyPr/>
                    <a:lstStyle/>
                    <a:p>
                      <a:endParaRPr lang="en-US" dirty="0"/>
                    </a:p>
                  </a:txBody>
                  <a:tcPr/>
                </a:tc>
              </a:tr>
              <a:tr h="370840">
                <a:tc>
                  <a:txBody>
                    <a:bodyPr/>
                    <a:lstStyle/>
                    <a:p>
                      <a:r>
                        <a:rPr lang="ja-JP" altLang="en-US" sz="1800" b="0" i="0" u="none" baseline="0" smtClean="0">
                          <a:solidFill>
                            <a:srgbClr val="28288A"/>
                          </a:solidFill>
                          <a:effectLst/>
                          <a:latin typeface="Calibri"/>
                          <a:ea typeface="ＭＳ Ｐゴシック"/>
                        </a:rPr>
                        <a:t>钛合金</a:t>
                      </a:r>
                      <a:endParaRPr lang="en-US" sz="1800" b="0" i="0" u="none" baseline="0" dirty="0">
                        <a:solidFill>
                          <a:srgbClr val="28288A"/>
                        </a:solidFill>
                        <a:effectLst/>
                        <a:latin typeface="Calibri"/>
                        <a:ea typeface="ＭＳ Ｐゴシック"/>
                      </a:endParaRPr>
                    </a:p>
                  </a:txBody>
                  <a:tcPr/>
                </a:tc>
                <a:tc>
                  <a:txBody>
                    <a:bodyPr/>
                    <a:lstStyle/>
                    <a:p>
                      <a:r>
                        <a:rPr lang="ja-JP" altLang="en-US" sz="1800" b="0" i="0" u="none" baseline="0" smtClean="0">
                          <a:solidFill>
                            <a:srgbClr val="28288A"/>
                          </a:solidFill>
                          <a:effectLst/>
                          <a:latin typeface="Calibri"/>
                          <a:ea typeface="ＭＳ Ｐゴシック"/>
                        </a:rPr>
                        <a:t>碳纤维</a:t>
                      </a:r>
                      <a:endParaRPr lang="en-US" sz="18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800" b="0" i="0" u="none" baseline="0" smtClean="0">
                          <a:solidFill>
                            <a:srgbClr val="28288A"/>
                          </a:solidFill>
                          <a:effectLst/>
                          <a:latin typeface="Calibri"/>
                          <a:ea typeface="ＭＳ Ｐゴシック"/>
                        </a:rPr>
                        <a:t>PE</a:t>
                      </a:r>
                      <a:r>
                        <a:rPr lang="en-US" sz="1800" smtClean="0">
                          <a:solidFill>
                            <a:srgbClr val="28288A"/>
                          </a:solidFill>
                          <a:latin typeface="Calibri"/>
                        </a:rPr>
                        <a:t> </a:t>
                      </a:r>
                      <a:r>
                        <a:rPr lang="ja-JP" altLang="en-US" sz="1800" b="0" i="0" u="none" baseline="0" smtClean="0">
                          <a:solidFill>
                            <a:srgbClr val="28288A"/>
                          </a:solidFill>
                          <a:effectLst/>
                          <a:latin typeface="Calibri"/>
                          <a:ea typeface="ＭＳ Ｐゴシック"/>
                        </a:rPr>
                        <a:t>高密度</a:t>
                      </a:r>
                      <a:endParaRPr lang="en-US" sz="18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ja-JP" altLang="en-US" sz="1800" b="0" i="0" u="none" baseline="0" smtClean="0">
                          <a:solidFill>
                            <a:srgbClr val="28288A"/>
                          </a:solidFill>
                          <a:effectLst/>
                          <a:latin typeface="Calibri"/>
                          <a:ea typeface="ＭＳ Ｐゴシック"/>
                        </a:rPr>
                        <a:t>聚乙烯</a:t>
                      </a:r>
                      <a:endParaRPr lang="en-US" sz="1800" b="0" i="0" u="none" baseline="0" dirty="0" smtClean="0">
                        <a:solidFill>
                          <a:srgbClr val="28288A"/>
                        </a:solidFill>
                        <a:effectLst/>
                        <a:latin typeface="Calibri"/>
                        <a:ea typeface="ＭＳ Ｐゴシック"/>
                      </a:endParaRPr>
                    </a:p>
                    <a:p>
                      <a:r>
                        <a:rPr lang="en-US" dirty="0" smtClean="0"/>
                        <a:t> </a:t>
                      </a:r>
                      <a:endParaRPr lang="en-US" dirty="0"/>
                    </a:p>
                  </a:txBody>
                  <a:tcPr>
                    <a:solidFill>
                      <a:srgbClr val="FFCC66"/>
                    </a:solidFill>
                  </a:tcPr>
                </a:tc>
                <a:tc hMerge="1">
                  <a:txBody>
                    <a:bodyPr/>
                    <a:lstStyle/>
                    <a:p>
                      <a:endParaRPr lang="en-US" dirty="0"/>
                    </a:p>
                  </a:txBody>
                  <a:tcPr/>
                </a:tc>
              </a:tr>
              <a:tr h="370840">
                <a:tc>
                  <a:txBody>
                    <a:bodyPr/>
                    <a:lstStyle/>
                    <a:p>
                      <a:r>
                        <a:rPr lang="ja-JP" altLang="en-US" sz="1800" b="0" i="0" u="none" baseline="0" smtClean="0">
                          <a:solidFill>
                            <a:srgbClr val="28288A"/>
                          </a:solidFill>
                          <a:effectLst/>
                          <a:latin typeface="Calibri"/>
                          <a:ea typeface="ＭＳ Ｐゴシック"/>
                        </a:rPr>
                        <a:t>锌合金</a:t>
                      </a:r>
                      <a:endParaRPr lang="en-US" sz="1800" b="0" i="0" u="none" baseline="0" dirty="0">
                        <a:solidFill>
                          <a:srgbClr val="28288A"/>
                        </a:solidFill>
                        <a:effectLst/>
                        <a:latin typeface="Calibri"/>
                        <a:ea typeface="ＭＳ Ｐゴシック"/>
                      </a:endParaRPr>
                    </a:p>
                  </a:txBody>
                  <a:tcPr/>
                </a:tc>
                <a:tc>
                  <a:txBody>
                    <a:bodyPr/>
                    <a:lstStyle/>
                    <a:p>
                      <a:r>
                        <a:rPr lang="ja-JP" altLang="en-US" sz="1800" b="0" i="0" u="none" baseline="0" smtClean="0">
                          <a:solidFill>
                            <a:srgbClr val="28288A"/>
                          </a:solidFill>
                          <a:effectLst/>
                          <a:latin typeface="Calibri"/>
                          <a:ea typeface="ＭＳ Ｐゴシック"/>
                        </a:rPr>
                        <a:t>硅</a:t>
                      </a:r>
                      <a:endParaRPr lang="en-US" sz="18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ja-JP" altLang="en-US" sz="1800" b="0" i="0" u="none" baseline="0" smtClean="0">
                          <a:solidFill>
                            <a:srgbClr val="28288A"/>
                          </a:solidFill>
                          <a:effectLst/>
                          <a:latin typeface="Calibri"/>
                          <a:ea typeface="ＭＳ Ｐゴシック"/>
                        </a:rPr>
                        <a:t>僵性</a:t>
                      </a:r>
                      <a:r>
                        <a:rPr lang="ja-JP" altLang="en-US" sz="1800" smtClean="0">
                          <a:solidFill>
                            <a:srgbClr val="28288A"/>
                          </a:solidFill>
                          <a:latin typeface="Calibri"/>
                        </a:rPr>
                        <a:t> </a:t>
                      </a:r>
                      <a:r>
                        <a:rPr lang="en-US" sz="1800" b="0" i="0" u="none" baseline="0" smtClean="0">
                          <a:solidFill>
                            <a:srgbClr val="28288A"/>
                          </a:solidFill>
                          <a:effectLst/>
                          <a:latin typeface="Calibri"/>
                          <a:ea typeface="ＭＳ Ｐゴシック"/>
                        </a:rPr>
                        <a:t>PVC</a:t>
                      </a:r>
                      <a:endParaRPr lang="en-US" sz="18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ja-JP" altLang="en-US" sz="1800" b="0" i="0" u="none" baseline="0" smtClean="0">
                          <a:solidFill>
                            <a:srgbClr val="28288A"/>
                          </a:solidFill>
                          <a:effectLst/>
                          <a:latin typeface="Calibri"/>
                          <a:ea typeface="ＭＳ Ｐゴシック"/>
                        </a:rPr>
                        <a:t>聚氯乙烯</a:t>
                      </a:r>
                      <a:endParaRPr lang="en-US" sz="1800" b="0" i="0" u="none" baseline="0" dirty="0">
                        <a:solidFill>
                          <a:srgbClr val="28288A"/>
                        </a:solidFill>
                        <a:effectLst/>
                        <a:latin typeface="Calibri"/>
                        <a:ea typeface="ＭＳ Ｐゴシック"/>
                      </a:endParaRPr>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ja-JP" altLang="en-US" sz="1800" b="0" i="0" u="none" baseline="0" smtClean="0">
                          <a:solidFill>
                            <a:srgbClr val="28288A"/>
                          </a:solidFill>
                          <a:effectLst/>
                          <a:latin typeface="Calibri"/>
                          <a:ea typeface="ＭＳ Ｐゴシック"/>
                        </a:rPr>
                        <a:t>其他合金</a:t>
                      </a:r>
                      <a:endParaRPr lang="en-US" sz="1800" b="0" i="0" u="none" baseline="0" dirty="0">
                        <a:solidFill>
                          <a:srgbClr val="28288A"/>
                        </a:solidFill>
                        <a:effectLst/>
                        <a:latin typeface="Calibri"/>
                        <a:ea typeface="ＭＳ Ｐゴシック"/>
                      </a:endParaRPr>
                    </a:p>
                  </a:txBody>
                  <a:tcPr/>
                </a:tc>
                <a:tc>
                  <a:txBody>
                    <a:bodyPr/>
                    <a:lstStyle/>
                    <a:p>
                      <a:r>
                        <a:rPr lang="ja-JP" altLang="en-US" sz="1800" b="0" i="0" u="none" baseline="0" smtClean="0">
                          <a:solidFill>
                            <a:srgbClr val="28288A"/>
                          </a:solidFill>
                          <a:effectLst/>
                          <a:latin typeface="Calibri"/>
                          <a:ea typeface="ＭＳ Ｐゴシック"/>
                        </a:rPr>
                        <a:t>木材</a:t>
                      </a:r>
                      <a:endParaRPr lang="en-US" sz="18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gridSpan="3">
                  <a:txBody>
                    <a:bodyPr/>
                    <a:lstStyle/>
                    <a:p>
                      <a:r>
                        <a:rPr lang="zh-CN" altLang="en-US" sz="1800" b="0" i="0" u="none" baseline="0" smtClean="0">
                          <a:solidFill>
                            <a:srgbClr val="28288A"/>
                          </a:solidFill>
                          <a:effectLst/>
                          <a:latin typeface="Calibri"/>
                          <a:ea typeface="ＭＳ Ｐゴシック"/>
                        </a:rPr>
                        <a:t>及诸多其他材料</a:t>
                      </a:r>
                      <a:endParaRPr lang="en-US" sz="1800" b="0" i="0" u="none" baseline="0" dirty="0">
                        <a:solidFill>
                          <a:srgbClr val="28288A"/>
                        </a:solidFill>
                        <a:effectLst/>
                        <a:latin typeface="Calibri"/>
                        <a:ea typeface="ＭＳ Ｐゴシック"/>
                      </a:endParaRPr>
                    </a:p>
                    <a:p>
                      <a:r>
                        <a:rPr lang="en-US" dirty="0" smtClean="0"/>
                        <a:t> </a:t>
                      </a:r>
                      <a:endParaRPr lang="en-US"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sz="2500" smtClean="0"/>
              <a:t>输入制造过程</a:t>
            </a:r>
            <a:endParaRPr lang="en-US" sz="2500" dirty="0"/>
          </a:p>
        </p:txBody>
      </p:sp>
      <p:sp>
        <p:nvSpPr>
          <p:cNvPr id="3" name="Content Placeholder 2"/>
          <p:cNvSpPr>
            <a:spLocks noGrp="1"/>
          </p:cNvSpPr>
          <p:nvPr>
            <p:ph idx="1"/>
          </p:nvPr>
        </p:nvSpPr>
        <p:spPr>
          <a:xfrm>
            <a:off x="838200" y="990600"/>
            <a:ext cx="7848600" cy="4525963"/>
          </a:xfrm>
        </p:spPr>
        <p:txBody>
          <a:bodyPr>
            <a:normAutofit/>
          </a:bodyPr>
          <a:lstStyle/>
          <a:p>
            <a:pPr>
              <a:buNone/>
            </a:pPr>
            <a:r>
              <a:rPr lang="zh-CN" altLang="en-US" smtClean="0"/>
              <a:t>可用的制造过程取决于材料类</a:t>
            </a:r>
            <a:endParaRPr lang="en-US" dirty="0" smtClean="0"/>
          </a:p>
          <a:p>
            <a:pPr>
              <a:buNone/>
            </a:pPr>
            <a:endParaRPr lang="en-US" dirty="0" smtClean="0"/>
          </a:p>
        </p:txBody>
      </p:sp>
      <p:graphicFrame>
        <p:nvGraphicFramePr>
          <p:cNvPr id="6" name="Table 5"/>
          <p:cNvGraphicFramePr>
            <a:graphicFrameLocks noGrp="1"/>
          </p:cNvGraphicFramePr>
          <p:nvPr/>
        </p:nvGraphicFramePr>
        <p:xfrm>
          <a:off x="1066800" y="1676400"/>
          <a:ext cx="7576399" cy="4343399"/>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zh-CN" altLang="en-US" sz="2000" b="1" i="0" u="none" baseline="0" smtClean="0">
                          <a:solidFill>
                            <a:srgbClr val="FFFFFF"/>
                          </a:solidFill>
                          <a:effectLst/>
                          <a:latin typeface="Calibri"/>
                          <a:ea typeface="ＭＳ Ｐゴシック"/>
                        </a:rPr>
                        <a:t>类别：铝合金</a:t>
                      </a:r>
                      <a:endParaRPr lang="en-US" sz="2000" b="1" i="0" u="none" baseline="0" dirty="0" smtClean="0">
                        <a:solidFill>
                          <a:srgbClr val="FFFFFF"/>
                        </a:solidFill>
                        <a:effectLst/>
                        <a:latin typeface="Calibri"/>
                        <a:ea typeface="ＭＳ Ｐゴシック"/>
                      </a:endParaRP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ja-JP" altLang="en-US" sz="2400" b="1" i="0" u="none" baseline="0" smtClean="0">
                          <a:solidFill>
                            <a:srgbClr val="FFFFFF"/>
                          </a:solidFill>
                          <a:effectLst/>
                          <a:latin typeface="Calibri"/>
                          <a:ea typeface="ＭＳ Ｐゴシック"/>
                        </a:rPr>
                        <a:t>类别：塑料</a:t>
                      </a:r>
                      <a:endParaRPr lang="en-US" sz="2400" b="1" i="0" u="none" baseline="0" dirty="0" smtClean="0">
                        <a:solidFill>
                          <a:srgbClr val="FFFFFF"/>
                        </a:solidFill>
                        <a:effectLst/>
                        <a:latin typeface="Calibri"/>
                        <a:ea typeface="ＭＳ Ｐゴシック"/>
                      </a:endParaRPr>
                    </a:p>
                    <a:p>
                      <a:r>
                        <a:rPr lang="en-US" sz="2400" dirty="0" smtClean="0"/>
                        <a:t> </a:t>
                      </a:r>
                      <a:endParaRPr lang="en-US" sz="2400" dirty="0"/>
                    </a:p>
                  </a:txBody>
                  <a:tcPr/>
                </a:tc>
              </a:tr>
              <a:tr h="586899">
                <a:tc rowSpan="4">
                  <a:txBody>
                    <a:bodyPr/>
                    <a:lstStyle/>
                    <a:p>
                      <a:r>
                        <a:rPr lang="ja-JP" altLang="en-US" sz="1800" b="0" i="0" u="none" baseline="0" smtClean="0">
                          <a:solidFill>
                            <a:srgbClr val="28288A"/>
                          </a:solidFill>
                          <a:effectLst/>
                          <a:latin typeface="Calibri"/>
                          <a:ea typeface="ＭＳ Ｐゴシック"/>
                        </a:rPr>
                        <a:t>制造过程</a:t>
                      </a:r>
                      <a:endParaRPr lang="en-US" sz="1800" b="0" i="0" u="none" baseline="0" dirty="0">
                        <a:solidFill>
                          <a:srgbClr val="28288A"/>
                        </a:solidFill>
                        <a:effectLst/>
                        <a:latin typeface="Calibri"/>
                        <a:ea typeface="ＭＳ Ｐゴシック"/>
                      </a:endParaRPr>
                    </a:p>
                  </a:txBody>
                  <a:tcPr vert="vert270"/>
                </a:tc>
                <a:tc>
                  <a:txBody>
                    <a:bodyPr/>
                    <a:lstStyle/>
                    <a:p>
                      <a:r>
                        <a:rPr lang="ja-JP" altLang="en-US" sz="1800" b="0" i="0" u="none" baseline="0" smtClean="0">
                          <a:solidFill>
                            <a:srgbClr val="28288A"/>
                          </a:solidFill>
                          <a:effectLst/>
                          <a:latin typeface="Calibri"/>
                          <a:ea typeface="ＭＳ Ｐゴシック"/>
                        </a:rPr>
                        <a:t>压模</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b="0" i="0" u="none" baseline="0" smtClean="0">
                          <a:solidFill>
                            <a:srgbClr val="28288A"/>
                          </a:solidFill>
                          <a:effectLst/>
                          <a:latin typeface="Calibri"/>
                          <a:ea typeface="ＭＳ Ｐゴシック"/>
                        </a:rPr>
                        <a:t>铸造砂型</a:t>
                      </a:r>
                      <a:endParaRPr lang="en-US" sz="1800" b="0" i="0" u="none" baseline="0" dirty="0">
                        <a:solidFill>
                          <a:srgbClr val="28288A"/>
                        </a:solidFill>
                        <a:effectLst/>
                        <a:latin typeface="Calibri"/>
                        <a:ea typeface="ＭＳ Ｐゴシック"/>
                      </a:endParaRPr>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b="0" i="0" u="none" baseline="0" smtClean="0">
                          <a:solidFill>
                            <a:srgbClr val="28288A"/>
                          </a:solidFill>
                          <a:effectLst/>
                          <a:latin typeface="Calibri"/>
                          <a:ea typeface="ＭＳ Ｐゴシック"/>
                        </a:rPr>
                        <a:t>制造过程</a:t>
                      </a:r>
                      <a:endParaRPr lang="en-US" sz="1800" b="0" i="0" u="none" baseline="0" dirty="0" smtClean="0">
                        <a:solidFill>
                          <a:srgbClr val="28288A"/>
                        </a:solidFill>
                        <a:effectLst/>
                        <a:latin typeface="Calibri"/>
                        <a:ea typeface="ＭＳ Ｐゴシック"/>
                      </a:endParaRPr>
                    </a:p>
                  </a:txBody>
                  <a:tcPr vert="vert270">
                    <a:lnL w="9525" cap="flat" cmpd="sng" algn="ctr">
                      <a:noFill/>
                      <a:prstDash val="solid"/>
                      <a:round/>
                      <a:headEnd type="none" w="med" len="med"/>
                      <a:tailEnd type="none" w="med" len="med"/>
                    </a:lnL>
                  </a:tcPr>
                </a:tc>
                <a:tc>
                  <a:txBody>
                    <a:bodyPr/>
                    <a:lstStyle/>
                    <a:p>
                      <a:r>
                        <a:rPr lang="ja-JP" altLang="en-US" sz="1800" b="0" i="0" u="none" baseline="0" smtClean="0">
                          <a:solidFill>
                            <a:srgbClr val="28288A"/>
                          </a:solidFill>
                          <a:effectLst/>
                          <a:latin typeface="Calibri"/>
                          <a:ea typeface="ＭＳ Ｐゴシック"/>
                        </a:rPr>
                        <a:t>注射浇模</a:t>
                      </a:r>
                      <a:endParaRPr lang="en-US" sz="1800" b="0" i="0" u="none" baseline="0" dirty="0">
                        <a:solidFill>
                          <a:srgbClr val="28288A"/>
                        </a:solidFill>
                        <a:effectLst/>
                        <a:latin typeface="Calibri"/>
                        <a:ea typeface="ＭＳ Ｐゴシック"/>
                      </a:endParaRPr>
                    </a:p>
                  </a:txBody>
                  <a:tcPr/>
                </a:tc>
              </a:tr>
              <a:tr h="1089956">
                <a:tc vMerge="1">
                  <a:txBody>
                    <a:bodyPr/>
                    <a:lstStyle/>
                    <a:p>
                      <a:endParaRPr lang="en-US" dirty="0"/>
                    </a:p>
                  </a:txBody>
                  <a:tcPr/>
                </a:tc>
                <a:tc>
                  <a:txBody>
                    <a:bodyPr/>
                    <a:lstStyle/>
                    <a:p>
                      <a:r>
                        <a:rPr lang="ja-JP" altLang="en-US" sz="1800" b="0" i="0" u="none" baseline="0" smtClean="0">
                          <a:solidFill>
                            <a:srgbClr val="28288A"/>
                          </a:solidFill>
                          <a:effectLst/>
                          <a:latin typeface="Calibri"/>
                          <a:ea typeface="ＭＳ Ｐゴシック"/>
                        </a:rPr>
                        <a:t>拉伸</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0" i="0" u="none" baseline="0" smtClean="0">
                          <a:solidFill>
                            <a:srgbClr val="28288A"/>
                          </a:solidFill>
                          <a:effectLst/>
                          <a:latin typeface="Calibri"/>
                          <a:ea typeface="ＭＳ Ｐゴシック"/>
                        </a:rPr>
                        <a:t>冲压</a:t>
                      </a:r>
                      <a:r>
                        <a:rPr lang="en-US" altLang="zh-CN" sz="1800" b="0" i="0" u="none" baseline="0" smtClean="0">
                          <a:solidFill>
                            <a:srgbClr val="28288A"/>
                          </a:solidFill>
                          <a:effectLst/>
                          <a:latin typeface="Calibri"/>
                          <a:ea typeface="ＭＳ Ｐゴシック"/>
                        </a:rPr>
                        <a:t>/</a:t>
                      </a:r>
                      <a:r>
                        <a:rPr lang="zh-CN" altLang="en-US" sz="1800" b="0" i="0" u="none" baseline="0" smtClean="0">
                          <a:solidFill>
                            <a:srgbClr val="28288A"/>
                          </a:solidFill>
                          <a:effectLst/>
                          <a:latin typeface="Calibri"/>
                          <a:ea typeface="ＭＳ Ｐゴシック"/>
                        </a:rPr>
                        <a:t>成型钣金</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r>
                        <a:rPr lang="ja-JP" altLang="en-US" sz="1800" b="0" i="0" u="none" baseline="0" smtClean="0">
                          <a:solidFill>
                            <a:srgbClr val="28288A"/>
                          </a:solidFill>
                          <a:effectLst/>
                          <a:latin typeface="Calibri"/>
                          <a:ea typeface="ＭＳ Ｐゴシック"/>
                        </a:rPr>
                        <a:t>拉伸</a:t>
                      </a:r>
                      <a:endParaRPr lang="en-US" sz="1800" b="0" i="0" u="none" baseline="0" dirty="0">
                        <a:solidFill>
                          <a:srgbClr val="28288A"/>
                        </a:solidFill>
                        <a:effectLst/>
                        <a:latin typeface="Calibri"/>
                        <a:ea typeface="ＭＳ Ｐゴシック"/>
                      </a:endParaRPr>
                    </a:p>
                  </a:txBody>
                  <a:tcPr/>
                </a:tc>
              </a:tr>
              <a:tr h="922270">
                <a:tc vMerge="1">
                  <a:txBody>
                    <a:bodyPr/>
                    <a:lstStyle/>
                    <a:p>
                      <a:endParaRPr lang="en-US" dirty="0"/>
                    </a:p>
                  </a:txBody>
                  <a:tcPr/>
                </a:tc>
                <a:tc>
                  <a:txBody>
                    <a:bodyPr/>
                    <a:lstStyle/>
                    <a:p>
                      <a:r>
                        <a:rPr lang="ja-JP" altLang="en-US" sz="1800" b="0" i="0" u="none" baseline="0" smtClean="0">
                          <a:solidFill>
                            <a:srgbClr val="28288A"/>
                          </a:solidFill>
                          <a:effectLst/>
                          <a:latin typeface="Calibri"/>
                          <a:ea typeface="ＭＳ Ｐゴシック"/>
                        </a:rPr>
                        <a:t>锻造</a:t>
                      </a:r>
                      <a:endParaRPr lang="en-US" sz="1800" b="0" i="0" u="none" baseline="0" dirty="0">
                        <a:solidFill>
                          <a:srgbClr val="28288A"/>
                        </a:solidFill>
                        <a:effectLst/>
                        <a:latin typeface="Calibri"/>
                        <a:ea typeface="ＭＳ Ｐゴシック"/>
                      </a:endParaRPr>
                    </a:p>
                  </a:txBody>
                  <a:tcPr/>
                </a:tc>
                <a:tc>
                  <a:txBody>
                    <a:bodyPr/>
                    <a:lstStyle/>
                    <a:p>
                      <a:r>
                        <a:rPr lang="zh-CN" altLang="en-US" sz="1800" b="0" i="0" u="none" baseline="0" smtClean="0">
                          <a:solidFill>
                            <a:srgbClr val="28288A"/>
                          </a:solidFill>
                          <a:effectLst/>
                          <a:latin typeface="Calibri"/>
                          <a:ea typeface="ＭＳ Ｐゴシック"/>
                        </a:rPr>
                        <a:t>机加工铸造砂型</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ja-JP" altLang="en-US" sz="1800" b="0" i="0" u="none" baseline="0" smtClean="0">
                          <a:solidFill>
                            <a:srgbClr val="28288A"/>
                          </a:solidFill>
                          <a:effectLst/>
                          <a:latin typeface="Calibri"/>
                          <a:ea typeface="ＭＳ Ｐゴシック"/>
                        </a:rPr>
                        <a:t>碾磨</a:t>
                      </a:r>
                      <a:endParaRPr lang="en-US" sz="1800" b="0" i="0" u="none" baseline="0" dirty="0">
                        <a:solidFill>
                          <a:srgbClr val="28288A"/>
                        </a:solidFill>
                        <a:effectLst/>
                        <a:latin typeface="Calibri"/>
                        <a:ea typeface="ＭＳ Ｐゴシック"/>
                      </a:endParaRPr>
                    </a:p>
                  </a:txBody>
                  <a:tcPr/>
                </a:tc>
                <a:tc>
                  <a:txBody>
                    <a:bodyPr/>
                    <a:lstStyle/>
                    <a:p>
                      <a:r>
                        <a:rPr lang="ja-JP" altLang="en-US" sz="1800" b="0" i="0" u="none" baseline="0" smtClean="0">
                          <a:solidFill>
                            <a:srgbClr val="28288A"/>
                          </a:solidFill>
                          <a:effectLst/>
                          <a:latin typeface="Calibri"/>
                          <a:ea typeface="ＭＳ Ｐゴシック"/>
                        </a:rPr>
                        <a:t>车削</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sz="2500" smtClean="0"/>
              <a:t>输入制造区域</a:t>
            </a:r>
            <a:endParaRPr lang="en-US" sz="2500" dirty="0"/>
          </a:p>
        </p:txBody>
      </p:sp>
      <p:sp>
        <p:nvSpPr>
          <p:cNvPr id="3" name="Content Placeholder 2"/>
          <p:cNvSpPr>
            <a:spLocks noGrp="1"/>
          </p:cNvSpPr>
          <p:nvPr>
            <p:ph idx="1"/>
          </p:nvPr>
        </p:nvSpPr>
        <p:spPr>
          <a:xfrm>
            <a:off x="688028" y="1281346"/>
            <a:ext cx="6017572" cy="4525963"/>
          </a:xfrm>
        </p:spPr>
        <p:txBody>
          <a:bodyPr>
            <a:normAutofit lnSpcReduction="10000"/>
          </a:bodyPr>
          <a:lstStyle/>
          <a:p>
            <a:r>
              <a:rPr lang="zh-CN" altLang="en-US" smtClean="0"/>
              <a:t>每个区域通过不同的方法组合产生能量。每个区域的每千瓦时的影响各不相同。示例方法包括：</a:t>
            </a:r>
            <a:endParaRPr lang="en-US" dirty="0" smtClean="0"/>
          </a:p>
          <a:p>
            <a:pPr lvl="1"/>
            <a:r>
              <a:rPr lang="ja-JP" altLang="en-US" sz="2100" smtClean="0"/>
              <a:t>化石燃料</a:t>
            </a:r>
            <a:endParaRPr lang="en-US" sz="2100" dirty="0" smtClean="0"/>
          </a:p>
          <a:p>
            <a:pPr lvl="1"/>
            <a:r>
              <a:rPr lang="ja-JP" altLang="en-US" sz="2100" smtClean="0"/>
              <a:t>原子能</a:t>
            </a:r>
            <a:endParaRPr lang="en-US" sz="2100" dirty="0" smtClean="0"/>
          </a:p>
          <a:p>
            <a:pPr lvl="1"/>
            <a:r>
              <a:rPr lang="ja-JP" altLang="en-US" sz="2100" smtClean="0"/>
              <a:t>水力发电</a:t>
            </a:r>
            <a:endParaRPr lang="en-US" sz="2100" dirty="0" smtClean="0"/>
          </a:p>
          <a:p>
            <a:r>
              <a:rPr lang="zh-CN" altLang="en-US" smtClean="0"/>
              <a:t>确定该地区制造过程消耗的资源</a:t>
            </a:r>
            <a:endParaRPr lang="en-US" dirty="0" smtClean="0"/>
          </a:p>
          <a:p>
            <a:r>
              <a:rPr lang="ja-JP" altLang="en-US" smtClean="0"/>
              <a:t>区域选择</a:t>
            </a:r>
            <a:endParaRPr lang="en-US" dirty="0" smtClean="0"/>
          </a:p>
          <a:p>
            <a:pPr lvl="1"/>
            <a:r>
              <a:rPr lang="ja-JP" altLang="en-US" sz="2100" smtClean="0"/>
              <a:t>亚洲</a:t>
            </a:r>
            <a:endParaRPr lang="en-US" sz="2100" dirty="0" smtClean="0"/>
          </a:p>
          <a:p>
            <a:pPr lvl="1"/>
            <a:r>
              <a:rPr lang="ja-JP" altLang="en-US" sz="2100" smtClean="0"/>
              <a:t>欧洲</a:t>
            </a:r>
            <a:endParaRPr lang="en-US" sz="2100" dirty="0" smtClean="0"/>
          </a:p>
          <a:p>
            <a:pPr lvl="1"/>
            <a:r>
              <a:rPr lang="ja-JP" altLang="en-US" sz="2100" smtClean="0"/>
              <a:t>北美</a:t>
            </a:r>
            <a:endParaRPr lang="en-US" sz="2100" dirty="0" smtClean="0"/>
          </a:p>
          <a:p>
            <a:pPr lvl="1"/>
            <a:r>
              <a:rPr lang="ja-JP" altLang="en-US" sz="2100" smtClean="0"/>
              <a:t>日本</a:t>
            </a:r>
            <a:endParaRPr lang="en-US" sz="2100"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sz="2500" smtClean="0"/>
              <a:t>输入运输和使用区域</a:t>
            </a:r>
            <a:endParaRPr lang="en-US" sz="2500" dirty="0"/>
          </a:p>
        </p:txBody>
      </p:sp>
      <p:sp>
        <p:nvSpPr>
          <p:cNvPr id="3" name="Content Placeholder 2"/>
          <p:cNvSpPr>
            <a:spLocks noGrp="1"/>
          </p:cNvSpPr>
          <p:nvPr>
            <p:ph idx="1"/>
          </p:nvPr>
        </p:nvSpPr>
        <p:spPr>
          <a:xfrm>
            <a:off x="688028" y="1281346"/>
            <a:ext cx="6017572" cy="4525963"/>
          </a:xfrm>
        </p:spPr>
        <p:txBody>
          <a:bodyPr>
            <a:normAutofit/>
          </a:bodyPr>
          <a:lstStyle/>
          <a:p>
            <a:r>
              <a:rPr lang="zh-CN" altLang="en-US" smtClean="0"/>
              <a:t>决定产品使用阶段中所消耗的能源（如适用）以及产品在其寿命结束时的去向。</a:t>
            </a:r>
            <a:r>
              <a:rPr lang="en-US" smtClean="0"/>
              <a:t>  </a:t>
            </a:r>
            <a:endParaRPr lang="en-US" dirty="0" smtClean="0"/>
          </a:p>
          <a:p>
            <a:pPr lvl="1"/>
            <a:r>
              <a:rPr lang="ja-JP" altLang="en-US" smtClean="0"/>
              <a:t>亚洲</a:t>
            </a:r>
            <a:endParaRPr lang="en-US" dirty="0" smtClean="0"/>
          </a:p>
          <a:p>
            <a:pPr lvl="1"/>
            <a:r>
              <a:rPr lang="ja-JP" altLang="en-US" smtClean="0"/>
              <a:t>欧洲</a:t>
            </a:r>
            <a:endParaRPr lang="en-US" dirty="0" smtClean="0"/>
          </a:p>
          <a:p>
            <a:pPr lvl="1"/>
            <a:r>
              <a:rPr lang="ja-JP" altLang="en-US" smtClean="0"/>
              <a:t>北美</a:t>
            </a:r>
            <a:endParaRPr lang="en-US" dirty="0" smtClean="0"/>
          </a:p>
          <a:p>
            <a:pPr lvl="1"/>
            <a:r>
              <a:rPr lang="ja-JP" altLang="en-US" smtClean="0"/>
              <a:t>日本</a:t>
            </a:r>
            <a:endParaRPr lang="en-US" dirty="0" smtClean="0"/>
          </a:p>
          <a:p>
            <a:r>
              <a:rPr lang="zh-CN" altLang="en-US" smtClean="0"/>
              <a:t>估计与将产品从其制造地运输到使用地关联的环境影响。</a:t>
            </a:r>
            <a:endParaRPr lang="en-US"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a:t>
            </a:r>
            <a:r>
              <a:rPr lang="ja-JP" altLang="en-US" sz="2500" smtClean="0"/>
              <a:t>计算环境影响</a:t>
            </a:r>
            <a:endParaRPr lang="en-US" sz="2500" dirty="0"/>
          </a:p>
        </p:txBody>
      </p:sp>
      <p:sp>
        <p:nvSpPr>
          <p:cNvPr id="3" name="Content Placeholder 2"/>
          <p:cNvSpPr>
            <a:spLocks noGrp="1"/>
          </p:cNvSpPr>
          <p:nvPr>
            <p:ph idx="1"/>
          </p:nvPr>
        </p:nvSpPr>
        <p:spPr>
          <a:xfrm>
            <a:off x="688028" y="1281346"/>
            <a:ext cx="3579172" cy="4525963"/>
          </a:xfrm>
        </p:spPr>
        <p:txBody>
          <a:bodyPr/>
          <a:lstStyle/>
          <a:p>
            <a:r>
              <a:rPr lang="ja-JP" altLang="en-US" smtClean="0"/>
              <a:t>参数</a:t>
            </a:r>
            <a:endParaRPr lang="en-US" dirty="0" smtClean="0"/>
          </a:p>
          <a:p>
            <a:pPr lvl="1"/>
            <a:r>
              <a:rPr lang="ja-JP" altLang="en-US" b="1" smtClean="0"/>
              <a:t>碳</a:t>
            </a:r>
            <a:r>
              <a:rPr lang="ja-JP" altLang="en-US" smtClean="0"/>
              <a:t>排放</a:t>
            </a:r>
            <a:endParaRPr lang="en-US" dirty="0" smtClean="0"/>
          </a:p>
          <a:p>
            <a:pPr lvl="1"/>
            <a:r>
              <a:rPr lang="ja-JP" altLang="en-US" b="1" smtClean="0"/>
              <a:t>空气</a:t>
            </a:r>
            <a:r>
              <a:rPr lang="ja-JP" altLang="en-US" smtClean="0"/>
              <a:t>酸化</a:t>
            </a:r>
            <a:endParaRPr lang="en-US" dirty="0" smtClean="0"/>
          </a:p>
          <a:p>
            <a:pPr lvl="1"/>
            <a:r>
              <a:rPr lang="zh-CN" altLang="en-US" b="1" smtClean="0"/>
              <a:t>水体</a:t>
            </a:r>
            <a:r>
              <a:rPr lang="zh-CN" altLang="en-US" smtClean="0"/>
              <a:t>富营养化</a:t>
            </a:r>
            <a:endParaRPr lang="en-US" dirty="0" smtClean="0"/>
          </a:p>
          <a:p>
            <a:pPr lvl="1"/>
            <a:r>
              <a:rPr lang="ja-JP" altLang="en-US" b="1" smtClean="0"/>
              <a:t>能</a:t>
            </a:r>
            <a:r>
              <a:rPr lang="ja-JP" altLang="en-US" smtClean="0"/>
              <a:t>耗</a:t>
            </a:r>
            <a:endParaRPr lang="en-US" dirty="0" smtClean="0"/>
          </a:p>
          <a:p>
            <a:r>
              <a:rPr lang="ja-JP" altLang="en-US" smtClean="0"/>
              <a:t>因素百分比</a:t>
            </a:r>
            <a:endParaRPr lang="en-US" dirty="0" smtClean="0"/>
          </a:p>
          <a:p>
            <a:pPr lvl="1"/>
            <a:r>
              <a:rPr lang="ja-JP" altLang="en-US" smtClean="0"/>
              <a:t>材料</a:t>
            </a:r>
            <a:endParaRPr lang="en-US" dirty="0" smtClean="0"/>
          </a:p>
          <a:p>
            <a:pPr lvl="1"/>
            <a:r>
              <a:rPr lang="ja-JP" altLang="en-US" smtClean="0"/>
              <a:t>制造</a:t>
            </a:r>
            <a:endParaRPr lang="en-US" dirty="0" smtClean="0"/>
          </a:p>
          <a:p>
            <a:pPr lvl="1"/>
            <a:r>
              <a:rPr lang="ja-JP" altLang="en-US" smtClean="0"/>
              <a:t>使用区域</a:t>
            </a:r>
            <a:endParaRPr lang="en-US" dirty="0" smtClean="0"/>
          </a:p>
          <a:p>
            <a:pPr lvl="1"/>
            <a:r>
              <a:rPr lang="ja-JP" altLang="en-US" smtClean="0"/>
              <a:t>寿命结束</a:t>
            </a:r>
            <a:r>
              <a:rPr lang="en-US" smtClean="0"/>
              <a:t> </a:t>
            </a:r>
            <a:endParaRPr lang="en-US" dirty="0" smtClean="0"/>
          </a:p>
          <a:p>
            <a:r>
              <a:rPr lang="ja-JP" altLang="en-US" smtClean="0"/>
              <a:t>设定基准</a:t>
            </a:r>
            <a:endParaRPr lang="en-US" dirty="0"/>
          </a:p>
        </p:txBody>
      </p:sp>
      <p:pic>
        <p:nvPicPr>
          <p:cNvPr id="8" name="Picture 7" descr="SustainabilityXpress-Dashboard.tif"/>
          <p:cNvPicPr>
            <a:picLocks noChangeAspect="1"/>
          </p:cNvPicPr>
          <p:nvPr/>
        </p:nvPicPr>
        <p:blipFill>
          <a:blip r:embed="rId3" cstate="print"/>
          <a:stretch>
            <a:fillRect/>
          </a:stretch>
        </p:blipFill>
        <p:spPr>
          <a:xfrm>
            <a:off x="4724400" y="1447800"/>
            <a:ext cx="3581400" cy="4191000"/>
          </a:xfrm>
          <a:prstGeom prst="rect">
            <a:avLst/>
          </a:prstGeom>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63525"/>
            <a:ext cx="8458200" cy="457200"/>
          </a:xfrm>
        </p:spPr>
        <p:txBody>
          <a:bodyPr rtlCol="0">
            <a:normAutofit fontScale="90000"/>
          </a:bodyPr>
          <a:lstStyle/>
          <a:p>
            <a:pPr fontAlgn="auto">
              <a:spcAft>
                <a:spcPts val="0"/>
              </a:spcAft>
              <a:defRPr/>
            </a:pPr>
            <a:r>
              <a:rPr lang="zh-CN" altLang="en-US" sz="2500" smtClean="0"/>
              <a:t>什么是可持续工程？</a:t>
            </a:r>
            <a:endParaRPr lang="en-US" sz="2500" dirty="0"/>
          </a:p>
        </p:txBody>
      </p:sp>
      <p:sp>
        <p:nvSpPr>
          <p:cNvPr id="3" name="Content Placeholder 2"/>
          <p:cNvSpPr>
            <a:spLocks noGrp="1"/>
          </p:cNvSpPr>
          <p:nvPr>
            <p:ph idx="1"/>
          </p:nvPr>
        </p:nvSpPr>
        <p:spPr>
          <a:xfrm>
            <a:off x="688028" y="1281346"/>
            <a:ext cx="7922572" cy="4525963"/>
          </a:xfrm>
        </p:spPr>
        <p:txBody>
          <a:bodyPr rtlCol="0">
            <a:normAutofit/>
          </a:bodyPr>
          <a:lstStyle/>
          <a:p>
            <a:pPr fontAlgn="auto">
              <a:spcAft>
                <a:spcPts val="0"/>
              </a:spcAft>
              <a:defRPr/>
            </a:pPr>
            <a:r>
              <a:rPr lang="zh-CN" altLang="en-US" sz="2800" kern="1200" smtClean="0">
                <a:solidFill>
                  <a:srgbClr val="006600"/>
                </a:solidFill>
                <a:latin typeface="Arial Rounded MT Bold"/>
              </a:rPr>
              <a:t>可持续工程</a:t>
            </a:r>
            <a:r>
              <a:rPr lang="zh-CN" altLang="en-US" kern="1200" smtClean="0"/>
              <a:t>在产品或过程中综合了各种</a:t>
            </a:r>
            <a:r>
              <a:rPr lang="zh-CN" altLang="en-US" kern="1200" smtClean="0">
                <a:solidFill>
                  <a:srgbClr val="74B31F"/>
                </a:solidFill>
              </a:rPr>
              <a:t>社会</a:t>
            </a:r>
            <a:r>
              <a:rPr lang="zh-CN" altLang="en-US" kern="1200" smtClean="0"/>
              <a:t>、</a:t>
            </a:r>
            <a:r>
              <a:rPr lang="zh-CN" altLang="en-US" kern="1200" smtClean="0">
                <a:solidFill>
                  <a:srgbClr val="74B31F"/>
                </a:solidFill>
              </a:rPr>
              <a:t>环境</a:t>
            </a:r>
            <a:r>
              <a:rPr lang="zh-CN" altLang="en-US" kern="1200" smtClean="0"/>
              <a:t>和</a:t>
            </a:r>
            <a:r>
              <a:rPr lang="zh-CN" altLang="en-US" kern="1200" smtClean="0">
                <a:solidFill>
                  <a:srgbClr val="74B31F"/>
                </a:solidFill>
              </a:rPr>
              <a:t>经济</a:t>
            </a:r>
            <a:r>
              <a:rPr lang="zh-CN" altLang="en-US" kern="1200" smtClean="0"/>
              <a:t>条件因素</a:t>
            </a:r>
            <a:endParaRPr lang="en-US" dirty="0" smtClean="0"/>
          </a:p>
          <a:p>
            <a:pPr fontAlgn="auto">
              <a:spcAft>
                <a:spcPts val="0"/>
              </a:spcAft>
              <a:defRPr/>
            </a:pPr>
            <a:r>
              <a:rPr lang="zh-CN" altLang="en-US" smtClean="0"/>
              <a:t>很快所有设计都将采用</a:t>
            </a:r>
            <a:r>
              <a:rPr lang="zh-CN" altLang="en-US" sz="2800" smtClean="0">
                <a:solidFill>
                  <a:srgbClr val="006600"/>
                </a:solidFill>
                <a:latin typeface="Arial Rounded MT Bold"/>
              </a:rPr>
              <a:t>可持续设计</a:t>
            </a:r>
            <a:endParaRPr lang="en-US" sz="2800" kern="1200" dirty="0" smtClean="0">
              <a:solidFill>
                <a:srgbClr val="006600"/>
              </a:solidFill>
              <a:latin typeface="Arial Rounded MT Bold"/>
            </a:endParaRPr>
          </a:p>
          <a:p>
            <a:pPr fontAlgn="auto">
              <a:spcAft>
                <a:spcPts val="0"/>
              </a:spcAft>
              <a:defRPr/>
            </a:pPr>
            <a:r>
              <a:rPr lang="en-US" sz="2800" kern="1200" smtClean="0">
                <a:solidFill>
                  <a:srgbClr val="006600"/>
                </a:solidFill>
                <a:latin typeface="Arial Rounded MT Bold"/>
              </a:rPr>
              <a:t>SolidWorks</a:t>
            </a:r>
            <a:r>
              <a:rPr lang="en-US" kern="1200" smtClean="0">
                <a:solidFill>
                  <a:srgbClr val="74B31F"/>
                </a:solidFill>
                <a:latin typeface="Arial Rounded MT Bold" pitchFamily="34" charset="0"/>
              </a:rPr>
              <a:t> </a:t>
            </a:r>
            <a:r>
              <a:rPr lang="en-US" sz="2800" kern="1200" smtClean="0">
                <a:solidFill>
                  <a:srgbClr val="006600"/>
                </a:solidFill>
                <a:latin typeface="Arial Rounded MT Bold"/>
              </a:rPr>
              <a:t>Sustainability</a:t>
            </a:r>
            <a:r>
              <a:rPr lang="en-US" kern="1200" smtClean="0">
                <a:latin typeface="Arial Rounded MT Bold" pitchFamily="34" charset="0"/>
              </a:rPr>
              <a:t> </a:t>
            </a:r>
            <a:r>
              <a:rPr lang="ja-JP" altLang="en-US" kern="1200" smtClean="0"/>
              <a:t>允许学生在其设计中体现环保意识</a:t>
            </a:r>
            <a:r>
              <a:rPr lang="en-US" smtClean="0"/>
              <a:t> </a:t>
            </a:r>
            <a:endParaRPr lang="en-US" dirty="0" smtClean="0">
              <a:solidFill>
                <a:schemeClr val="accent4"/>
              </a:solidFill>
            </a:endParaRPr>
          </a:p>
          <a:p>
            <a:pPr fontAlgn="auto">
              <a:spcAft>
                <a:spcPts val="0"/>
              </a:spcAft>
              <a:defRPr/>
            </a:pPr>
            <a:r>
              <a:rPr lang="zh-CN" altLang="en-US" smtClean="0"/>
              <a:t>成功的产品是通过将</a:t>
            </a:r>
            <a:r>
              <a:rPr lang="zh-CN" altLang="en-US" sz="2800" smtClean="0">
                <a:solidFill>
                  <a:srgbClr val="006600"/>
                </a:solidFill>
                <a:latin typeface="Arial Rounded MT Bold"/>
              </a:rPr>
              <a:t>生命周期评估</a:t>
            </a:r>
            <a:r>
              <a:rPr lang="zh-CN" altLang="en-US" smtClean="0">
                <a:solidFill>
                  <a:srgbClr val="74B31F"/>
                </a:solidFill>
              </a:rPr>
              <a:t> </a:t>
            </a:r>
            <a:r>
              <a:rPr lang="en-US" altLang="zh-CN" smtClean="0"/>
              <a:t>(</a:t>
            </a:r>
            <a:r>
              <a:rPr lang="en-US" altLang="zh-CN" sz="2800" smtClean="0">
                <a:solidFill>
                  <a:srgbClr val="006600"/>
                </a:solidFill>
                <a:latin typeface="Arial Rounded MT Bold"/>
              </a:rPr>
              <a:t>LCA</a:t>
            </a:r>
            <a:r>
              <a:rPr lang="en-US" altLang="zh-CN" smtClean="0"/>
              <a:t>) </a:t>
            </a:r>
            <a:r>
              <a:rPr lang="zh-CN" altLang="en-US" smtClean="0"/>
              <a:t>直接集成到工程设计流程中开发得到的</a:t>
            </a:r>
            <a:endParaRPr lang="en-US" dirty="0" smtClean="0"/>
          </a:p>
          <a:p>
            <a:pPr fontAlgn="auto">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sz="2500" smtClean="0"/>
              <a:t>根据材料属性查找类似材料</a:t>
            </a:r>
            <a:endParaRPr lang="en-US" sz="2500" dirty="0"/>
          </a:p>
        </p:txBody>
      </p:sp>
      <p:sp>
        <p:nvSpPr>
          <p:cNvPr id="3" name="Content Placeholder 2"/>
          <p:cNvSpPr>
            <a:spLocks noGrp="1"/>
          </p:cNvSpPr>
          <p:nvPr>
            <p:ph idx="1"/>
          </p:nvPr>
        </p:nvSpPr>
        <p:spPr>
          <a:xfrm>
            <a:off x="688028" y="1281346"/>
            <a:ext cx="5026972" cy="4525963"/>
          </a:xfrm>
        </p:spPr>
        <p:txBody>
          <a:bodyPr>
            <a:normAutofit/>
          </a:bodyPr>
          <a:lstStyle/>
          <a:p>
            <a:r>
              <a:rPr lang="ja-JP" altLang="en-US" smtClean="0"/>
              <a:t>热膨胀</a:t>
            </a:r>
            <a:endParaRPr lang="en-US" dirty="0" smtClean="0"/>
          </a:p>
          <a:p>
            <a:r>
              <a:rPr lang="ja-JP" altLang="en-US" smtClean="0"/>
              <a:t>比热</a:t>
            </a:r>
            <a:endParaRPr lang="en-US" dirty="0" smtClean="0"/>
          </a:p>
          <a:p>
            <a:r>
              <a:rPr lang="ja-JP" altLang="en-US" smtClean="0"/>
              <a:t>密度</a:t>
            </a:r>
            <a:endParaRPr lang="en-US" dirty="0" smtClean="0"/>
          </a:p>
          <a:p>
            <a:r>
              <a:rPr lang="ja-JP" altLang="en-US" smtClean="0"/>
              <a:t>弹性模量</a:t>
            </a:r>
            <a:endParaRPr lang="en-US" dirty="0" smtClean="0"/>
          </a:p>
          <a:p>
            <a:r>
              <a:rPr lang="ja-JP" altLang="en-US" smtClean="0"/>
              <a:t>抗剪模量</a:t>
            </a:r>
            <a:endParaRPr lang="en-US" dirty="0" smtClean="0"/>
          </a:p>
          <a:p>
            <a:r>
              <a:rPr lang="ja-JP" altLang="en-US" smtClean="0"/>
              <a:t>热导率</a:t>
            </a:r>
            <a:endParaRPr lang="en-US" dirty="0" smtClean="0"/>
          </a:p>
          <a:p>
            <a:r>
              <a:rPr lang="ja-JP" altLang="en-US" smtClean="0"/>
              <a:t>泊松比</a:t>
            </a:r>
            <a:endParaRPr lang="en-US" dirty="0" smtClean="0"/>
          </a:p>
          <a:p>
            <a:r>
              <a:rPr lang="ja-JP" altLang="en-US" smtClean="0"/>
              <a:t>张力强度</a:t>
            </a:r>
            <a:endParaRPr lang="en-US" dirty="0" smtClean="0"/>
          </a:p>
          <a:p>
            <a:r>
              <a:rPr lang="ja-JP" altLang="en-US" smtClean="0"/>
              <a:t>屈服强度</a:t>
            </a:r>
            <a:endParaRPr lang="en-US" dirty="0" smtClean="0"/>
          </a:p>
        </p:txBody>
      </p:sp>
      <p:pic>
        <p:nvPicPr>
          <p:cNvPr id="1027" name="Picture 3"/>
          <p:cNvPicPr>
            <a:picLocks noChangeAspect="1" noChangeArrowheads="1"/>
          </p:cNvPicPr>
          <p:nvPr/>
        </p:nvPicPr>
        <p:blipFill>
          <a:blip r:embed="rId3" cstate="print"/>
          <a:srcRect l="1639" t="5796" r="1639"/>
          <a:stretch>
            <a:fillRect/>
          </a:stretch>
        </p:blipFill>
        <p:spPr bwMode="auto">
          <a:xfrm>
            <a:off x="4632874" y="1447801"/>
            <a:ext cx="4358726"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smtClean="0"/>
              <a:t>材料属性的定义</a:t>
            </a:r>
            <a:r>
              <a:rPr lang="en-US" smtClean="0"/>
              <a:t> </a:t>
            </a:r>
            <a:endParaRPr lang="en-US" dirty="0"/>
          </a:p>
        </p:txBody>
      </p:sp>
      <p:sp>
        <p:nvSpPr>
          <p:cNvPr id="3" name="Content Placeholder 2"/>
          <p:cNvSpPr>
            <a:spLocks noGrp="1"/>
          </p:cNvSpPr>
          <p:nvPr>
            <p:ph idx="1"/>
          </p:nvPr>
        </p:nvSpPr>
        <p:spPr>
          <a:xfrm>
            <a:off x="688028" y="1281346"/>
            <a:ext cx="7846372" cy="4525963"/>
          </a:xfrm>
        </p:spPr>
        <p:txBody>
          <a:bodyPr>
            <a:normAutofit fontScale="62500" lnSpcReduction="20000"/>
          </a:bodyPr>
          <a:lstStyle/>
          <a:p>
            <a:r>
              <a:rPr lang="zh-CN" altLang="en-US" sz="2300" smtClean="0"/>
              <a:t>热膨胀 </a:t>
            </a:r>
            <a:r>
              <a:rPr lang="en-US" altLang="zh-CN" sz="2300" b="0" smtClean="0"/>
              <a:t>—</a:t>
            </a:r>
            <a:r>
              <a:rPr lang="en-US" altLang="zh-CN" sz="2300" smtClean="0"/>
              <a:t> </a:t>
            </a:r>
            <a:r>
              <a:rPr lang="zh-CN" altLang="en-US" sz="2300" b="0" smtClean="0"/>
              <a:t>温度每变化一度，每单位长度的长度变化（每单位温度的正应变的变化）</a:t>
            </a:r>
            <a:r>
              <a:rPr lang="en-US" altLang="zh-CN" sz="2300" b="0" smtClean="0"/>
              <a:t>(K)</a:t>
            </a:r>
            <a:endParaRPr lang="en-US" sz="2300" b="0" dirty="0" smtClean="0"/>
          </a:p>
          <a:p>
            <a:endParaRPr lang="en-US" b="0" dirty="0" smtClean="0"/>
          </a:p>
          <a:p>
            <a:r>
              <a:rPr lang="zh-CN" altLang="en-US" sz="2300" smtClean="0"/>
              <a:t>比热 </a:t>
            </a:r>
            <a:r>
              <a:rPr lang="en-US" altLang="zh-CN" sz="2300" b="0" smtClean="0"/>
              <a:t>—</a:t>
            </a:r>
            <a:r>
              <a:rPr lang="en-US" altLang="zh-CN" sz="2300" smtClean="0"/>
              <a:t> </a:t>
            </a:r>
            <a:r>
              <a:rPr lang="zh-CN" altLang="en-US" sz="2300" b="0" smtClean="0"/>
              <a:t>将单位质量材料的温度提高一度所需的热量。</a:t>
            </a:r>
            <a:r>
              <a:rPr lang="en-US" altLang="zh-CN" sz="2300" b="0" smtClean="0"/>
              <a:t>(J/kg</a:t>
            </a:r>
            <a:r>
              <a:rPr lang="en-US" altLang="zh-CN" sz="2300" smtClean="0"/>
              <a:t> </a:t>
            </a:r>
            <a:r>
              <a:rPr lang="en-US" altLang="zh-CN" sz="2300" b="0" smtClean="0"/>
              <a:t>K)</a:t>
            </a:r>
            <a:endParaRPr lang="en-US" sz="2300" b="0" dirty="0" smtClean="0"/>
          </a:p>
          <a:p>
            <a:endParaRPr lang="en-US" b="0" dirty="0" smtClean="0"/>
          </a:p>
          <a:p>
            <a:r>
              <a:rPr lang="zh-CN" altLang="en-US" sz="2300" smtClean="0"/>
              <a:t>密度 </a:t>
            </a:r>
            <a:r>
              <a:rPr lang="en-US" altLang="zh-CN" sz="2300" b="0" smtClean="0"/>
              <a:t>—</a:t>
            </a:r>
            <a:r>
              <a:rPr lang="en-US" altLang="zh-CN" sz="2300" smtClean="0"/>
              <a:t> </a:t>
            </a:r>
            <a:r>
              <a:rPr lang="zh-CN" altLang="en-US" sz="2300" b="0" smtClean="0"/>
              <a:t>单位体积的质量。</a:t>
            </a:r>
            <a:r>
              <a:rPr lang="en-US" altLang="zh-CN" sz="2300" b="0" smtClean="0"/>
              <a:t>(kg/m</a:t>
            </a:r>
            <a:r>
              <a:rPr lang="en-US" altLang="zh-CN" sz="2300" b="0" baseline="30000" smtClean="0"/>
              <a:t>3</a:t>
            </a:r>
            <a:r>
              <a:rPr lang="en-US" altLang="zh-CN" sz="2300" smtClean="0"/>
              <a:t> </a:t>
            </a:r>
            <a:r>
              <a:rPr lang="en-US" altLang="zh-CN" sz="2300" b="0" smtClean="0"/>
              <a:t>)</a:t>
            </a:r>
            <a:r>
              <a:rPr lang="en-US" b="0" smtClean="0"/>
              <a:t> </a:t>
            </a:r>
            <a:endParaRPr lang="en-US" b="0" dirty="0" smtClean="0"/>
          </a:p>
          <a:p>
            <a:pPr>
              <a:buNone/>
            </a:pPr>
            <a:endParaRPr lang="en-US" b="0" dirty="0" smtClean="0"/>
          </a:p>
          <a:p>
            <a:r>
              <a:rPr lang="zh-CN" altLang="en-US" sz="2300" smtClean="0"/>
              <a:t>弹性模量</a:t>
            </a:r>
            <a:r>
              <a:rPr lang="zh-CN" altLang="en-US" sz="2300" b="0" smtClean="0"/>
              <a:t>（杨氏模量）</a:t>
            </a:r>
            <a:r>
              <a:rPr lang="en-US" altLang="zh-CN" sz="2300" b="0" smtClean="0"/>
              <a:t>—</a:t>
            </a:r>
            <a:r>
              <a:rPr lang="en-US" altLang="zh-CN" sz="2300" smtClean="0"/>
              <a:t> </a:t>
            </a:r>
            <a:r>
              <a:rPr lang="zh-CN" altLang="en-US" sz="2300" b="0" smtClean="0"/>
              <a:t>在指定的方向上应力与相应的应变之比</a:t>
            </a:r>
            <a:r>
              <a:rPr lang="zh-CN" altLang="en-US" sz="2300" smtClean="0"/>
              <a:t> </a:t>
            </a:r>
            <a:r>
              <a:rPr lang="en-US" altLang="zh-CN" sz="2300" b="0" smtClean="0"/>
              <a:t>(N/m</a:t>
            </a:r>
            <a:r>
              <a:rPr lang="en-US" altLang="zh-CN" sz="2300" b="0" baseline="30000" smtClean="0"/>
              <a:t>2</a:t>
            </a:r>
            <a:r>
              <a:rPr lang="en-US" altLang="zh-CN" sz="2300" b="0" smtClean="0"/>
              <a:t>)</a:t>
            </a:r>
            <a:endParaRPr lang="en-US" sz="2300" b="0" dirty="0" smtClean="0"/>
          </a:p>
          <a:p>
            <a:pPr>
              <a:buNone/>
            </a:pPr>
            <a:endParaRPr lang="en-US" b="0" dirty="0" smtClean="0"/>
          </a:p>
          <a:p>
            <a:r>
              <a:rPr lang="zh-CN" altLang="en-US" sz="2300" smtClean="0"/>
              <a:t>抗剪模量</a:t>
            </a:r>
            <a:r>
              <a:rPr lang="zh-CN" altLang="en-US" sz="2300" b="0" smtClean="0"/>
              <a:t>（刚性模量）</a:t>
            </a:r>
            <a:r>
              <a:rPr lang="en-US" altLang="zh-CN" sz="2300" b="0" smtClean="0"/>
              <a:t>—</a:t>
            </a:r>
            <a:r>
              <a:rPr lang="en-US" altLang="zh-CN" sz="2300" smtClean="0"/>
              <a:t> </a:t>
            </a:r>
            <a:r>
              <a:rPr lang="zh-CN" altLang="en-US" sz="2300" b="0" smtClean="0"/>
              <a:t>平面上的抗剪应力与对应的抗剪应变之比</a:t>
            </a:r>
            <a:r>
              <a:rPr lang="zh-CN" altLang="en-US" sz="2300" smtClean="0"/>
              <a:t> </a:t>
            </a:r>
            <a:r>
              <a:rPr lang="en-US" altLang="zh-CN" sz="2300" b="0" smtClean="0"/>
              <a:t>(N/m</a:t>
            </a:r>
            <a:r>
              <a:rPr lang="en-US" altLang="zh-CN" sz="2300" b="0" baseline="30000" smtClean="0"/>
              <a:t>2</a:t>
            </a:r>
            <a:r>
              <a:rPr lang="en-US" altLang="zh-CN" sz="2300" b="0" smtClean="0"/>
              <a:t>)</a:t>
            </a:r>
            <a:endParaRPr lang="en-US" sz="2300" b="0" dirty="0" smtClean="0"/>
          </a:p>
          <a:p>
            <a:endParaRPr lang="en-US" b="0" dirty="0" smtClean="0"/>
          </a:p>
          <a:p>
            <a:r>
              <a:rPr lang="zh-CN" altLang="en-US" sz="2300" smtClean="0"/>
              <a:t>热导率 </a:t>
            </a:r>
            <a:r>
              <a:rPr lang="en-US" altLang="zh-CN" sz="2300" b="0" smtClean="0"/>
              <a:t>—</a:t>
            </a:r>
            <a:r>
              <a:rPr lang="en-US" altLang="zh-CN" sz="2300" smtClean="0"/>
              <a:t> </a:t>
            </a:r>
            <a:r>
              <a:rPr lang="zh-CN" altLang="en-US" sz="2300" b="0" smtClean="0"/>
              <a:t>每单位温差、每单位厚度，材料传导热能的速率。</a:t>
            </a:r>
            <a:r>
              <a:rPr lang="en-US" altLang="zh-CN" sz="2300" b="0" smtClean="0"/>
              <a:t>(W/m</a:t>
            </a:r>
            <a:r>
              <a:rPr lang="en-US" altLang="zh-CN" sz="2300" smtClean="0"/>
              <a:t> </a:t>
            </a:r>
            <a:r>
              <a:rPr lang="en-US" altLang="zh-CN" sz="2300" b="0" smtClean="0"/>
              <a:t>K)</a:t>
            </a:r>
            <a:endParaRPr lang="en-US" sz="2300" b="0" dirty="0" smtClean="0"/>
          </a:p>
          <a:p>
            <a:endParaRPr lang="en-US" b="0" dirty="0" smtClean="0"/>
          </a:p>
          <a:p>
            <a:r>
              <a:rPr lang="zh-CN" altLang="en-US" sz="2300" smtClean="0"/>
              <a:t>泊松比 </a:t>
            </a:r>
            <a:r>
              <a:rPr lang="en-US" altLang="zh-CN" sz="2300" b="0" smtClean="0"/>
              <a:t>—</a:t>
            </a:r>
            <a:r>
              <a:rPr lang="en-US" altLang="zh-CN" sz="2300" smtClean="0"/>
              <a:t> </a:t>
            </a:r>
            <a:r>
              <a:rPr lang="zh-CN" altLang="en-US" sz="2300" b="0" smtClean="0"/>
              <a:t>在应用载荷的方向上的与应用的载荷正交的收缩（横向应变）与延长（轴向应变）之比。泊松比是无量纲的量。</a:t>
            </a:r>
            <a:r>
              <a:rPr lang="en-US" b="0" smtClean="0"/>
              <a:t>  </a:t>
            </a:r>
            <a:endParaRPr lang="en-US" b="0" dirty="0" smtClean="0"/>
          </a:p>
          <a:p>
            <a:endParaRPr lang="en-US" b="0" dirty="0" smtClean="0"/>
          </a:p>
          <a:p>
            <a:r>
              <a:rPr lang="zh-CN" altLang="en-US" sz="2300" smtClean="0"/>
              <a:t>张力强度 </a:t>
            </a:r>
            <a:r>
              <a:rPr lang="en-US" altLang="zh-CN" sz="2300" b="0" smtClean="0"/>
              <a:t>—</a:t>
            </a:r>
            <a:r>
              <a:rPr lang="en-US" altLang="zh-CN" sz="2300" smtClean="0"/>
              <a:t> </a:t>
            </a:r>
            <a:r>
              <a:rPr lang="zh-CN" altLang="en-US" sz="2300" b="0" smtClean="0"/>
              <a:t>材料在失效前所能承受的最大张力应力</a:t>
            </a:r>
            <a:r>
              <a:rPr lang="zh-CN" altLang="en-US" sz="2300" smtClean="0"/>
              <a:t> </a:t>
            </a:r>
            <a:r>
              <a:rPr lang="en-US" altLang="zh-CN" sz="2300" b="0" smtClean="0"/>
              <a:t>(N/m</a:t>
            </a:r>
            <a:r>
              <a:rPr lang="en-US" altLang="zh-CN" sz="2300" b="0" baseline="30000" smtClean="0"/>
              <a:t>2</a:t>
            </a:r>
            <a:r>
              <a:rPr lang="en-US" altLang="zh-CN" sz="2300" b="0" smtClean="0"/>
              <a:t>)</a:t>
            </a:r>
            <a:endParaRPr lang="en-US" sz="2300" b="0" dirty="0" smtClean="0"/>
          </a:p>
          <a:p>
            <a:endParaRPr lang="en-US" b="0" dirty="0" smtClean="0"/>
          </a:p>
          <a:p>
            <a:r>
              <a:rPr lang="zh-CN" altLang="en-US" sz="2300" smtClean="0"/>
              <a:t>屈服强度 </a:t>
            </a:r>
            <a:r>
              <a:rPr lang="en-US" altLang="zh-CN" sz="2300" b="0" smtClean="0"/>
              <a:t>—</a:t>
            </a:r>
            <a:r>
              <a:rPr lang="en-US" altLang="zh-CN" sz="2300" smtClean="0"/>
              <a:t> </a:t>
            </a:r>
            <a:r>
              <a:rPr lang="zh-CN" altLang="en-US" sz="2300" b="0" smtClean="0"/>
              <a:t>导致材料永久变形的应力</a:t>
            </a:r>
            <a:r>
              <a:rPr lang="zh-CN" altLang="en-US" sz="2300" smtClean="0"/>
              <a:t> </a:t>
            </a:r>
            <a:r>
              <a:rPr lang="en-US" altLang="zh-CN" sz="2300" b="0" smtClean="0"/>
              <a:t>(N/m</a:t>
            </a:r>
            <a:r>
              <a:rPr lang="en-US" altLang="zh-CN" sz="2300" b="0" baseline="30000" smtClean="0"/>
              <a:t>2</a:t>
            </a:r>
            <a:r>
              <a:rPr lang="en-US" altLang="zh-CN" sz="2300" b="0" smtClean="0"/>
              <a:t>)</a:t>
            </a:r>
            <a:r>
              <a:rPr lang="en-US" b="0" smtClean="0"/>
              <a:t>  </a:t>
            </a:r>
            <a:endParaRPr lang="en-US" b="0" dirty="0" smtClean="0"/>
          </a:p>
          <a:p>
            <a:pPr>
              <a:buNone/>
            </a:pPr>
            <a:endParaRPr lang="en-US" b="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Sustainability</a:t>
            </a:r>
            <a:endParaRPr lang="en-US" sz="2500" dirty="0"/>
          </a:p>
        </p:txBody>
      </p:sp>
      <p:sp>
        <p:nvSpPr>
          <p:cNvPr id="3" name="Content Placeholder 2"/>
          <p:cNvSpPr>
            <a:spLocks noGrp="1"/>
          </p:cNvSpPr>
          <p:nvPr>
            <p:ph idx="1"/>
          </p:nvPr>
        </p:nvSpPr>
        <p:spPr>
          <a:xfrm>
            <a:off x="304800" y="838201"/>
            <a:ext cx="8612828" cy="3276600"/>
          </a:xfrm>
        </p:spPr>
        <p:txBody>
          <a:bodyPr>
            <a:normAutofit/>
          </a:bodyPr>
          <a:lstStyle/>
          <a:p>
            <a:r>
              <a:rPr lang="ja-JP" altLang="en-US" sz="2000" smtClean="0"/>
              <a:t>功能与 </a:t>
            </a:r>
            <a:r>
              <a:rPr lang="en-US" sz="2000" smtClean="0"/>
              <a:t>SustainabilityXpress </a:t>
            </a:r>
            <a:r>
              <a:rPr lang="ja-JP" altLang="en-US" sz="2000" smtClean="0"/>
              <a:t>相同</a:t>
            </a:r>
            <a:endParaRPr lang="en-US" sz="2000" dirty="0" smtClean="0"/>
          </a:p>
          <a:p>
            <a:r>
              <a:rPr lang="ja-JP" altLang="en-US" sz="2000" smtClean="0"/>
              <a:t>装配体的 </a:t>
            </a:r>
            <a:r>
              <a:rPr lang="en-US" sz="2000" smtClean="0"/>
              <a:t>LCA</a:t>
            </a:r>
            <a:endParaRPr lang="en-US" sz="2000" dirty="0" smtClean="0"/>
          </a:p>
          <a:p>
            <a:r>
              <a:rPr lang="ja-JP" altLang="en-US" sz="2000" smtClean="0"/>
              <a:t>配置支持</a:t>
            </a:r>
            <a:endParaRPr lang="en-US" sz="2000" dirty="0" smtClean="0"/>
          </a:p>
          <a:p>
            <a:pPr lvl="1"/>
            <a:r>
              <a:rPr lang="zh-CN" altLang="en-US" sz="1800" smtClean="0"/>
              <a:t>按配置保存输入和结果</a:t>
            </a:r>
            <a:endParaRPr lang="en-US" sz="1800" dirty="0" smtClean="0"/>
          </a:p>
          <a:p>
            <a:r>
              <a:rPr lang="zh-CN" altLang="en-US" sz="2000" smtClean="0"/>
              <a:t>扩展的装配体报告功能</a:t>
            </a:r>
            <a:endParaRPr lang="en-US" sz="2000" dirty="0" smtClean="0"/>
          </a:p>
          <a:p>
            <a:r>
              <a:rPr lang="zh-CN" altLang="en-US" sz="2000" smtClean="0"/>
              <a:t>指定使用期间消耗的能源量和类型</a:t>
            </a:r>
            <a:endParaRPr lang="en-US" sz="2000" dirty="0" smtClean="0"/>
          </a:p>
          <a:p>
            <a:r>
              <a:rPr lang="zh-CN" altLang="en-US" sz="2000" smtClean="0"/>
              <a:t>指定运输方法</a:t>
            </a:r>
            <a:endParaRPr lang="en-US" sz="2000" dirty="0" smtClean="0"/>
          </a:p>
          <a:p>
            <a:r>
              <a:rPr lang="zh-CN" altLang="en-US" sz="2000" smtClean="0"/>
              <a:t>支持装配体可视化</a:t>
            </a:r>
            <a:endParaRPr lang="en-US" sz="2000" dirty="0" smtClean="0"/>
          </a:p>
        </p:txBody>
      </p:sp>
      <p:pic>
        <p:nvPicPr>
          <p:cNvPr id="4" name="Picture 3" descr="FoodProcAssemViz.JPG"/>
          <p:cNvPicPr>
            <a:picLocks noChangeAspect="1"/>
          </p:cNvPicPr>
          <p:nvPr/>
        </p:nvPicPr>
        <p:blipFill>
          <a:blip r:embed="rId3" cstate="print"/>
          <a:stretch>
            <a:fillRect/>
          </a:stretch>
        </p:blipFill>
        <p:spPr>
          <a:xfrm>
            <a:off x="2286000" y="4191000"/>
            <a:ext cx="4159109" cy="252579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可持续报告</a:t>
            </a:r>
            <a:endParaRPr lang="en-US" sz="2500" dirty="0"/>
          </a:p>
        </p:txBody>
      </p:sp>
      <p:pic>
        <p:nvPicPr>
          <p:cNvPr id="7171" name="Picture 3"/>
          <p:cNvPicPr>
            <a:picLocks noChangeAspect="1" noChangeArrowheads="1"/>
          </p:cNvPicPr>
          <p:nvPr/>
        </p:nvPicPr>
        <p:blipFill>
          <a:blip r:embed="rId3"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4"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5"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ja-JP" altLang="en-US" sz="2500" smtClean="0"/>
              <a:t>为什么在课堂上使用 </a:t>
            </a:r>
            <a:r>
              <a:rPr lang="en-US" sz="2500" smtClean="0"/>
              <a:t>SolidWorks Sustainability？</a:t>
            </a:r>
            <a:endParaRPr lang="en-US" sz="2500" dirty="0"/>
          </a:p>
        </p:txBody>
      </p:sp>
      <p:sp>
        <p:nvSpPr>
          <p:cNvPr id="9219" name="Content Placeholder 2"/>
          <p:cNvSpPr>
            <a:spLocks noGrp="1"/>
          </p:cNvSpPr>
          <p:nvPr>
            <p:ph idx="1"/>
          </p:nvPr>
        </p:nvSpPr>
        <p:spPr>
          <a:xfrm>
            <a:off x="687388" y="1447800"/>
            <a:ext cx="8229600" cy="5410200"/>
          </a:xfrm>
        </p:spPr>
        <p:txBody>
          <a:bodyPr/>
          <a:lstStyle/>
          <a:p>
            <a:pPr>
              <a:defRPr/>
            </a:pPr>
            <a:r>
              <a:rPr lang="zh-CN" altLang="en-US" sz="2800" kern="1200" smtClean="0">
                <a:solidFill>
                  <a:srgbClr val="006600"/>
                </a:solidFill>
                <a:latin typeface="Arial Rounded MT Bold"/>
              </a:rPr>
              <a:t>学生需要</a:t>
            </a:r>
            <a:r>
              <a:rPr lang="zh-CN" altLang="en-US" kern="1200" smtClean="0"/>
              <a:t>学习、理解、改进和说明其设计的环境影响</a:t>
            </a:r>
            <a:endParaRPr lang="en-US" dirty="0" smtClean="0">
              <a:cs typeface="Arial" charset="0"/>
            </a:endParaRPr>
          </a:p>
          <a:p>
            <a:pPr>
              <a:defRPr/>
            </a:pPr>
            <a:r>
              <a:rPr lang="zh-CN" altLang="en-US" sz="2800" kern="1200" smtClean="0">
                <a:solidFill>
                  <a:srgbClr val="006600"/>
                </a:solidFill>
                <a:latin typeface="Arial Rounded MT Bold"/>
              </a:rPr>
              <a:t>教师可以</a:t>
            </a:r>
            <a:r>
              <a:rPr lang="zh-CN" altLang="en-US" kern="1200" smtClean="0"/>
              <a:t>在材料和制造过程如何影响环境方面提供指导</a:t>
            </a:r>
            <a:r>
              <a:rPr lang="en-US" smtClean="0">
                <a:latin typeface="Arial" charset="0"/>
                <a:cs typeface="Arial" charset="0"/>
              </a:rPr>
              <a:t> </a:t>
            </a:r>
            <a:endParaRPr lang="en-US" dirty="0" smtClean="0">
              <a:latin typeface="Arial" charset="0"/>
              <a:cs typeface="Arial" charset="0"/>
            </a:endParaRPr>
          </a:p>
          <a:p>
            <a:pPr>
              <a:defRPr/>
            </a:pPr>
            <a:r>
              <a:rPr lang="zh-CN" altLang="en-US" sz="2800" kern="1200" smtClean="0">
                <a:solidFill>
                  <a:srgbClr val="006600"/>
                </a:solidFill>
                <a:latin typeface="Arial Rounded MT Bold"/>
              </a:rPr>
              <a:t>教学</a:t>
            </a:r>
            <a:r>
              <a:rPr lang="zh-CN" altLang="en-US" kern="1200" smtClean="0">
                <a:latin typeface="Arial Rounded MT Bold"/>
              </a:rPr>
              <a:t>将设计和技术与社会、环境和经济情况</a:t>
            </a:r>
            <a:r>
              <a:rPr lang="zh-CN" altLang="en-US" sz="2800" kern="1200" smtClean="0">
                <a:solidFill>
                  <a:srgbClr val="006600"/>
                </a:solidFill>
              </a:rPr>
              <a:t>相结合</a:t>
            </a:r>
            <a:endParaRPr lang="en-US" sz="2800" dirty="0" smtClean="0">
              <a:solidFill>
                <a:srgbClr val="006600"/>
              </a:solidFill>
              <a:cs typeface="Arial" charset="0"/>
            </a:endParaRPr>
          </a:p>
          <a:p>
            <a:pPr>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ja-JP" altLang="en-US" smtClean="0"/>
              <a:t>谢谢！</a:t>
            </a:r>
            <a:endParaRPr lang="en-US" dirty="0"/>
          </a:p>
        </p:txBody>
      </p:sp>
      <p:sp>
        <p:nvSpPr>
          <p:cNvPr id="5" name="Text Placeholder 4"/>
          <p:cNvSpPr>
            <a:spLocks noGrp="1"/>
          </p:cNvSpPr>
          <p:nvPr>
            <p:ph type="body" idx="1"/>
          </p:nvPr>
        </p:nvSpPr>
        <p:spPr/>
        <p:txBody>
          <a:bodyPr/>
          <a:lstStyle/>
          <a:p>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生命周期评估 </a:t>
            </a:r>
            <a:r>
              <a:rPr lang="en-US" altLang="ja-JP" sz="2500" smtClean="0"/>
              <a:t>— </a:t>
            </a:r>
            <a:r>
              <a:rPr lang="en-US" sz="2500" smtClean="0"/>
              <a:t>LCA</a:t>
            </a:r>
            <a:endParaRPr lang="en-US" sz="2500" dirty="0"/>
          </a:p>
        </p:txBody>
      </p:sp>
      <p:sp>
        <p:nvSpPr>
          <p:cNvPr id="3" name="Content Placeholder 2"/>
          <p:cNvSpPr>
            <a:spLocks noGrp="1"/>
          </p:cNvSpPr>
          <p:nvPr>
            <p:ph idx="1"/>
          </p:nvPr>
        </p:nvSpPr>
        <p:spPr>
          <a:xfrm>
            <a:off x="609600" y="1219200"/>
            <a:ext cx="4493572" cy="4525963"/>
          </a:xfrm>
        </p:spPr>
        <p:txBody>
          <a:bodyPr>
            <a:normAutofit/>
          </a:bodyPr>
          <a:lstStyle/>
          <a:p>
            <a:r>
              <a:rPr lang="zh-CN" altLang="en-US" smtClean="0"/>
              <a:t>一种对产品的</a:t>
            </a:r>
            <a:r>
              <a:rPr lang="zh-CN" altLang="en-US" sz="2800" smtClean="0">
                <a:solidFill>
                  <a:srgbClr val="578617"/>
                </a:solidFill>
              </a:rPr>
              <a:t>环境影响</a:t>
            </a:r>
            <a:r>
              <a:rPr lang="zh-CN" altLang="en-US" smtClean="0"/>
              <a:t>进行定量评估的方法。从获取原材料到产品的生产，从产品的销售、使用到产品的废弃回收，评估过程涉及产品的整个生命周期。</a:t>
            </a:r>
            <a:endParaRPr lang="en-US" dirty="0"/>
          </a:p>
        </p:txBody>
      </p:sp>
      <p:pic>
        <p:nvPicPr>
          <p:cNvPr id="5" name="Picture 4" descr="lca_SW_logo_r02.jpg"/>
          <p:cNvPicPr>
            <a:picLocks noChangeAspect="1"/>
          </p:cNvPicPr>
          <p:nvPr/>
        </p:nvPicPr>
        <p:blipFill>
          <a:blip r:embed="rId3" cstate="print"/>
          <a:stretch>
            <a:fillRect/>
          </a:stretch>
        </p:blipFill>
        <p:spPr>
          <a:xfrm>
            <a:off x="5097410" y="1447252"/>
            <a:ext cx="3970390" cy="339930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LCA — </a:t>
            </a:r>
            <a:r>
              <a:rPr lang="ja-JP" altLang="en-US" sz="2500" smtClean="0"/>
              <a:t>生命周期评估</a:t>
            </a:r>
            <a:endParaRPr lang="en-US" sz="2500" dirty="0"/>
          </a:p>
        </p:txBody>
      </p:sp>
      <p:sp>
        <p:nvSpPr>
          <p:cNvPr id="3" name="Content Placeholder 2"/>
          <p:cNvSpPr>
            <a:spLocks noGrp="1"/>
          </p:cNvSpPr>
          <p:nvPr>
            <p:ph idx="1"/>
          </p:nvPr>
        </p:nvSpPr>
        <p:spPr>
          <a:xfrm>
            <a:off x="381000" y="914400"/>
            <a:ext cx="8536628" cy="5486400"/>
          </a:xfrm>
        </p:spPr>
        <p:txBody>
          <a:bodyPr numCol="1">
            <a:normAutofit fontScale="77500" lnSpcReduction="20000"/>
          </a:bodyPr>
          <a:lstStyle/>
          <a:p>
            <a:r>
              <a:rPr lang="ja-JP" altLang="en-US" sz="2500" smtClean="0"/>
              <a:t>原材料提取</a:t>
            </a:r>
            <a:endParaRPr lang="en-US" sz="2500" dirty="0" smtClean="0"/>
          </a:p>
          <a:p>
            <a:pPr lvl="1"/>
            <a:r>
              <a:rPr lang="zh-CN" altLang="en-US" sz="2100" smtClean="0"/>
              <a:t>树木的种植、成长和采伐</a:t>
            </a:r>
            <a:endParaRPr lang="en-US" sz="2100" dirty="0" smtClean="0"/>
          </a:p>
          <a:p>
            <a:pPr lvl="1"/>
            <a:r>
              <a:rPr lang="zh-CN" altLang="en-US" sz="2100" smtClean="0"/>
              <a:t>原矿开采（例如：铝土矿）</a:t>
            </a:r>
            <a:endParaRPr lang="en-US" sz="2100" dirty="0" smtClean="0"/>
          </a:p>
          <a:p>
            <a:pPr lvl="1"/>
            <a:r>
              <a:rPr lang="ja-JP" altLang="en-US" sz="2100" smtClean="0"/>
              <a:t>钻井和采油</a:t>
            </a:r>
            <a:endParaRPr lang="en-US" sz="2100" dirty="0" smtClean="0"/>
          </a:p>
          <a:p>
            <a:r>
              <a:rPr lang="zh-CN" altLang="en-US" sz="2500" smtClean="0"/>
              <a:t>材料加工 </a:t>
            </a:r>
            <a:r>
              <a:rPr lang="en-US" altLang="zh-CN" sz="2100" smtClean="0"/>
              <a:t>— </a:t>
            </a:r>
            <a:r>
              <a:rPr lang="zh-CN" altLang="en-US" sz="2100" b="0" smtClean="0"/>
              <a:t>将原材料加工为工程材料</a:t>
            </a:r>
            <a:endParaRPr lang="en-US" sz="2100" b="0" dirty="0" smtClean="0"/>
          </a:p>
          <a:p>
            <a:pPr lvl="1"/>
            <a:r>
              <a:rPr lang="zh-CN" altLang="en-US" sz="2100" smtClean="0"/>
              <a:t>从石油得到塑料</a:t>
            </a:r>
            <a:endParaRPr lang="en-US" sz="2100" dirty="0" smtClean="0"/>
          </a:p>
          <a:p>
            <a:pPr lvl="1"/>
            <a:r>
              <a:rPr lang="ja-JP" altLang="en-US" sz="2100" smtClean="0"/>
              <a:t>从铁得到钢</a:t>
            </a:r>
            <a:endParaRPr lang="en-US" sz="2100" dirty="0" smtClean="0"/>
          </a:p>
          <a:p>
            <a:pPr lvl="1"/>
            <a:r>
              <a:rPr lang="zh-CN" altLang="en-US" sz="2100" smtClean="0"/>
              <a:t>从铝土矿得到铝</a:t>
            </a:r>
            <a:endParaRPr lang="en-US" sz="2100" dirty="0" smtClean="0"/>
          </a:p>
          <a:p>
            <a:r>
              <a:rPr lang="zh-CN" altLang="en-US" sz="2500" smtClean="0"/>
              <a:t>零件制造 </a:t>
            </a:r>
            <a:r>
              <a:rPr lang="en-US" altLang="zh-CN" sz="2100" b="0" smtClean="0"/>
              <a:t>—</a:t>
            </a:r>
            <a:r>
              <a:rPr lang="en-US" altLang="zh-CN" sz="2100" smtClean="0"/>
              <a:t> </a:t>
            </a:r>
            <a:r>
              <a:rPr lang="zh-CN" altLang="en-US" sz="2100" b="0" smtClean="0"/>
              <a:t>将材料加工为成品零件</a:t>
            </a:r>
            <a:endParaRPr lang="en-US" sz="2100" b="0" dirty="0" smtClean="0"/>
          </a:p>
          <a:p>
            <a:pPr lvl="1"/>
            <a:r>
              <a:rPr lang="ja-JP" altLang="en-US" sz="2100" smtClean="0"/>
              <a:t>注射浇模</a:t>
            </a:r>
            <a:endParaRPr lang="en-US" sz="2100" dirty="0" smtClean="0"/>
          </a:p>
          <a:p>
            <a:pPr lvl="1"/>
            <a:r>
              <a:rPr lang="ja-JP" altLang="en-US" sz="2100" smtClean="0"/>
              <a:t>碾磨和车削</a:t>
            </a:r>
            <a:endParaRPr lang="en-US" sz="2100" dirty="0" smtClean="0"/>
          </a:p>
          <a:p>
            <a:pPr lvl="1"/>
            <a:r>
              <a:rPr lang="ja-JP" altLang="en-US" sz="2100" smtClean="0"/>
              <a:t>铸造</a:t>
            </a:r>
            <a:endParaRPr lang="en-US" sz="2100" dirty="0" smtClean="0"/>
          </a:p>
          <a:p>
            <a:pPr lvl="1"/>
            <a:r>
              <a:rPr lang="ja-JP" altLang="en-US" sz="2100" smtClean="0"/>
              <a:t>冲压</a:t>
            </a:r>
            <a:endParaRPr lang="en-US" sz="2100" dirty="0" smtClean="0"/>
          </a:p>
          <a:p>
            <a:r>
              <a:rPr lang="zh-CN" altLang="en-US" sz="2500" smtClean="0"/>
              <a:t>装配 </a:t>
            </a:r>
            <a:r>
              <a:rPr lang="en-US" altLang="zh-CN" sz="2100" b="0" smtClean="0"/>
              <a:t>—</a:t>
            </a:r>
            <a:r>
              <a:rPr lang="en-US" altLang="zh-CN" sz="2100" smtClean="0"/>
              <a:t> </a:t>
            </a:r>
            <a:r>
              <a:rPr lang="zh-CN" altLang="en-US" sz="2100" b="0" smtClean="0"/>
              <a:t>装配所有成品零件，得到最终的产品</a:t>
            </a:r>
            <a:endParaRPr lang="en-US" sz="2100" b="0" dirty="0" smtClean="0"/>
          </a:p>
          <a:p>
            <a:r>
              <a:rPr lang="zh-CN" altLang="en-US" sz="2500" smtClean="0"/>
              <a:t>产品使用 </a:t>
            </a:r>
            <a:r>
              <a:rPr lang="en-US" altLang="zh-CN" sz="2100" b="0" smtClean="0"/>
              <a:t>—</a:t>
            </a:r>
            <a:r>
              <a:rPr lang="en-US" altLang="zh-CN" sz="2100" smtClean="0"/>
              <a:t> </a:t>
            </a:r>
            <a:r>
              <a:rPr lang="zh-CN" altLang="en-US" sz="2100" b="0" smtClean="0"/>
              <a:t>最终用户在产品的预期寿命内使用产品</a:t>
            </a:r>
            <a:endParaRPr lang="en-US" sz="2100" b="0" dirty="0" smtClean="0"/>
          </a:p>
          <a:p>
            <a:r>
              <a:rPr lang="zh-CN" altLang="en-US" sz="2500" smtClean="0"/>
              <a:t>寿命结束 </a:t>
            </a:r>
            <a:r>
              <a:rPr lang="en-US" altLang="zh-CN" sz="2100" b="0" smtClean="0"/>
              <a:t>—</a:t>
            </a:r>
            <a:r>
              <a:rPr lang="en-US" altLang="zh-CN" sz="2100" smtClean="0"/>
              <a:t> </a:t>
            </a:r>
            <a:r>
              <a:rPr lang="zh-CN" altLang="en-US" sz="2100" b="0" smtClean="0"/>
              <a:t>一旦产品达到其使用寿命，如何对其处置</a:t>
            </a:r>
            <a:endParaRPr lang="en-US" sz="2100" b="0" dirty="0" smtClean="0"/>
          </a:p>
          <a:p>
            <a:pPr lvl="1"/>
            <a:r>
              <a:rPr lang="ja-JP" altLang="en-US" sz="2100" smtClean="0"/>
              <a:t>填埋</a:t>
            </a:r>
            <a:endParaRPr lang="en-US" sz="2100" dirty="0" smtClean="0"/>
          </a:p>
          <a:p>
            <a:pPr lvl="1"/>
            <a:r>
              <a:rPr lang="ja-JP" altLang="en-US" sz="2100" smtClean="0"/>
              <a:t>回收</a:t>
            </a:r>
            <a:endParaRPr lang="en-US" sz="2100" dirty="0" smtClean="0"/>
          </a:p>
          <a:p>
            <a:pPr lvl="1"/>
            <a:r>
              <a:rPr lang="ja-JP" altLang="en-US" sz="2100" smtClean="0"/>
              <a:t>焚化</a:t>
            </a:r>
            <a:r>
              <a:rPr lang="en-US" sz="2065" b="0" smtClean="0"/>
              <a:t> </a:t>
            </a:r>
            <a:endParaRPr lang="en-US" sz="2065" dirty="0" smtClean="0"/>
          </a:p>
          <a:p>
            <a:pPr lvl="1">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sz="2500" smtClean="0"/>
              <a:t>生命周期评估关键要素</a:t>
            </a:r>
            <a:endParaRPr lang="en-US" sz="2500" dirty="0"/>
          </a:p>
        </p:txBody>
      </p:sp>
      <p:sp>
        <p:nvSpPr>
          <p:cNvPr id="3" name="Content Placeholder 2"/>
          <p:cNvSpPr>
            <a:spLocks noGrp="1"/>
          </p:cNvSpPr>
          <p:nvPr>
            <p:ph idx="1"/>
          </p:nvPr>
        </p:nvSpPr>
        <p:spPr/>
        <p:txBody>
          <a:bodyPr/>
          <a:lstStyle/>
          <a:p>
            <a:r>
              <a:rPr lang="zh-CN" altLang="en-US" smtClean="0"/>
              <a:t>识别和量化所涉及的环境载荷</a:t>
            </a:r>
            <a:endParaRPr lang="en-US" dirty="0" smtClean="0"/>
          </a:p>
          <a:p>
            <a:pPr lvl="1"/>
            <a:r>
              <a:rPr lang="ja-JP" altLang="en-US" smtClean="0"/>
              <a:t>所消耗的能源和原材料</a:t>
            </a:r>
            <a:endParaRPr lang="en-US" dirty="0" smtClean="0"/>
          </a:p>
          <a:p>
            <a:pPr lvl="1"/>
            <a:r>
              <a:rPr lang="zh-CN" altLang="en-US" smtClean="0"/>
              <a:t>产生的排放和废物</a:t>
            </a:r>
            <a:endParaRPr lang="en-US" dirty="0" smtClean="0"/>
          </a:p>
          <a:p>
            <a:r>
              <a:rPr lang="zh-CN" altLang="en-US" smtClean="0"/>
              <a:t>评估这些载荷的潜在</a:t>
            </a:r>
            <a:r>
              <a:rPr lang="zh-CN" altLang="en-US" sz="2800" smtClean="0">
                <a:solidFill>
                  <a:srgbClr val="578617"/>
                </a:solidFill>
              </a:rPr>
              <a:t>环境影响</a:t>
            </a:r>
            <a:r>
              <a:rPr lang="en-US" smtClean="0"/>
              <a:t>  </a:t>
            </a:r>
            <a:endParaRPr lang="en-US" dirty="0" smtClean="0"/>
          </a:p>
          <a:p>
            <a:r>
              <a:rPr lang="zh-CN" altLang="en-US" smtClean="0"/>
              <a:t>评估可用于减少这些</a:t>
            </a:r>
            <a:r>
              <a:rPr lang="zh-CN" altLang="en-US" sz="2800" smtClean="0">
                <a:solidFill>
                  <a:srgbClr val="578617"/>
                </a:solidFill>
              </a:rPr>
              <a:t>环境影响</a:t>
            </a:r>
            <a:r>
              <a:rPr lang="zh-CN" altLang="en-US" sz="2800" smtClean="0">
                <a:solidFill>
                  <a:srgbClr val="000000"/>
                </a:solidFill>
              </a:rPr>
              <a:t>的选项</a:t>
            </a:r>
            <a:endParaRPr lang="en-US" sz="2800" dirty="0">
              <a:solidFill>
                <a:srgbClr val="0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zh-CN" altLang="en-US" sz="2500" smtClean="0"/>
              <a:t>环境影响因素</a:t>
            </a:r>
            <a:endParaRPr lang="en-US" sz="2500" dirty="0"/>
          </a:p>
        </p:txBody>
      </p:sp>
      <p:pic>
        <p:nvPicPr>
          <p:cNvPr id="6" name="Picture 5"/>
          <p:cNvPicPr>
            <a:picLocks noChangeAspect="1"/>
          </p:cNvPicPr>
          <p:nvPr/>
        </p:nvPicPr>
        <p:blipFill>
          <a:blip r:embed="rId3" cstate="print"/>
          <a:srcRect t="10265" b="4192"/>
          <a:stretch>
            <a:fillRect/>
          </a:stretch>
        </p:blipFill>
        <p:spPr>
          <a:xfrm>
            <a:off x="2133600" y="1371600"/>
            <a:ext cx="2286000" cy="2286000"/>
          </a:xfrm>
          <a:prstGeom prst="rect">
            <a:avLst/>
          </a:prstGeom>
        </p:spPr>
      </p:pic>
      <p:pic>
        <p:nvPicPr>
          <p:cNvPr id="7" name="Picture 6"/>
          <p:cNvPicPr>
            <a:picLocks noChangeAspect="1"/>
          </p:cNvPicPr>
          <p:nvPr/>
        </p:nvPicPr>
        <p:blipFill>
          <a:blip r:embed="rId4" cstate="print"/>
          <a:srcRect l="14478" r="13130"/>
          <a:stretch>
            <a:fillRect/>
          </a:stretch>
        </p:blipFill>
        <p:spPr>
          <a:xfrm>
            <a:off x="4495800" y="1371600"/>
            <a:ext cx="2286000" cy="2286000"/>
          </a:xfrm>
          <a:prstGeom prst="rect">
            <a:avLst/>
          </a:prstGeom>
        </p:spPr>
      </p:pic>
      <p:pic>
        <p:nvPicPr>
          <p:cNvPr id="8" name="Picture 7"/>
          <p:cNvPicPr>
            <a:picLocks noChangeAspect="1"/>
          </p:cNvPicPr>
          <p:nvPr/>
        </p:nvPicPr>
        <p:blipFill>
          <a:blip r:embed="rId5" cstate="print"/>
          <a:srcRect l="5714" r="14286"/>
          <a:stretch>
            <a:fillRect/>
          </a:stretch>
        </p:blipFill>
        <p:spPr>
          <a:xfrm>
            <a:off x="2133600" y="3733800"/>
            <a:ext cx="2286000" cy="2286000"/>
          </a:xfrm>
          <a:prstGeom prst="rect">
            <a:avLst/>
          </a:prstGeom>
        </p:spPr>
      </p:pic>
      <p:pic>
        <p:nvPicPr>
          <p:cNvPr id="9" name="Picture 8"/>
          <p:cNvPicPr>
            <a:picLocks noChangeAspect="1"/>
          </p:cNvPicPr>
          <p:nvPr/>
        </p:nvPicPr>
        <p:blipFill>
          <a:blip r:embed="rId6" cstate="print"/>
          <a:srcRect l="14285" r="11429"/>
          <a:stretch>
            <a:fillRect/>
          </a:stretch>
        </p:blipFill>
        <p:spPr>
          <a:xfrm>
            <a:off x="4495800" y="3733800"/>
            <a:ext cx="2286000" cy="2286000"/>
          </a:xfrm>
          <a:prstGeom prst="rect">
            <a:avLst/>
          </a:prstGeom>
        </p:spPr>
      </p:pic>
      <p:sp>
        <p:nvSpPr>
          <p:cNvPr id="10" name="TextBox 9"/>
          <p:cNvSpPr txBox="1"/>
          <p:nvPr/>
        </p:nvSpPr>
        <p:spPr>
          <a:xfrm>
            <a:off x="2797142" y="914400"/>
            <a:ext cx="958917" cy="400110"/>
          </a:xfrm>
          <a:prstGeom prst="rect">
            <a:avLst/>
          </a:prstGeom>
          <a:noFill/>
        </p:spPr>
        <p:txBody>
          <a:bodyPr wrap="none" rtlCol="0">
            <a:spAutoFit/>
          </a:bodyPr>
          <a:lstStyle/>
          <a:p>
            <a:r>
              <a:rPr lang="ja-JP" altLang="en-US" sz="2000" b="1" smtClean="0">
                <a:solidFill>
                  <a:srgbClr val="28288A"/>
                </a:solidFill>
                <a:latin typeface="Calibri"/>
                <a:ea typeface="ＭＳ Ｐゴシック"/>
              </a:rPr>
              <a:t>碳排放</a:t>
            </a:r>
            <a:endParaRPr lang="en-US" sz="2000" b="1" dirty="0">
              <a:solidFill>
                <a:srgbClr val="28288A"/>
              </a:solidFill>
              <a:latin typeface="Calibri"/>
              <a:ea typeface="ＭＳ Ｐゴシック"/>
            </a:endParaRPr>
          </a:p>
        </p:txBody>
      </p:sp>
      <p:sp>
        <p:nvSpPr>
          <p:cNvPr id="11" name="TextBox 10"/>
          <p:cNvSpPr txBox="1"/>
          <p:nvPr/>
        </p:nvSpPr>
        <p:spPr>
          <a:xfrm>
            <a:off x="5143500" y="914400"/>
            <a:ext cx="990600" cy="400110"/>
          </a:xfrm>
          <a:prstGeom prst="rect">
            <a:avLst/>
          </a:prstGeom>
          <a:noFill/>
        </p:spPr>
        <p:txBody>
          <a:bodyPr wrap="square" rtlCol="0">
            <a:spAutoFit/>
          </a:bodyPr>
          <a:lstStyle/>
          <a:p>
            <a:r>
              <a:rPr lang="ja-JP" altLang="en-US" sz="2000" b="1" smtClean="0">
                <a:solidFill>
                  <a:srgbClr val="28288A"/>
                </a:solidFill>
                <a:latin typeface="Calibri"/>
                <a:ea typeface="ＭＳ Ｐゴシック"/>
              </a:rPr>
              <a:t>总能耗</a:t>
            </a:r>
            <a:r>
              <a:rPr lang="en-US" sz="2000" b="1" dirty="0" smtClean="0"/>
              <a:t>  </a:t>
            </a:r>
            <a:endParaRPr lang="en-US" sz="2000" b="1" dirty="0"/>
          </a:p>
        </p:txBody>
      </p:sp>
      <p:sp>
        <p:nvSpPr>
          <p:cNvPr id="12" name="TextBox 11"/>
          <p:cNvSpPr txBox="1"/>
          <p:nvPr/>
        </p:nvSpPr>
        <p:spPr>
          <a:xfrm>
            <a:off x="4772217" y="6096000"/>
            <a:ext cx="1733167" cy="400110"/>
          </a:xfrm>
          <a:prstGeom prst="rect">
            <a:avLst/>
          </a:prstGeom>
          <a:noFill/>
        </p:spPr>
        <p:txBody>
          <a:bodyPr wrap="none" rtlCol="0">
            <a:spAutoFit/>
          </a:bodyPr>
          <a:lstStyle/>
          <a:p>
            <a:r>
              <a:rPr lang="zh-CN" altLang="en-US" sz="2000" b="1" dirty="0" smtClean="0">
                <a:solidFill>
                  <a:srgbClr val="28288A"/>
                </a:solidFill>
                <a:latin typeface="Calibri"/>
                <a:ea typeface="ＭＳ Ｐゴシック"/>
              </a:rPr>
              <a:t>水体富营养化</a:t>
            </a:r>
            <a:endParaRPr lang="en-US" sz="2000" b="1" dirty="0">
              <a:solidFill>
                <a:srgbClr val="28288A"/>
              </a:solidFill>
              <a:latin typeface="Calibri"/>
              <a:ea typeface="ＭＳ Ｐゴシック"/>
            </a:endParaRPr>
          </a:p>
        </p:txBody>
      </p:sp>
      <p:sp>
        <p:nvSpPr>
          <p:cNvPr id="13" name="TextBox 12"/>
          <p:cNvSpPr txBox="1"/>
          <p:nvPr/>
        </p:nvSpPr>
        <p:spPr>
          <a:xfrm>
            <a:off x="2668100" y="6096000"/>
            <a:ext cx="1217000" cy="400110"/>
          </a:xfrm>
          <a:prstGeom prst="rect">
            <a:avLst/>
          </a:prstGeom>
          <a:noFill/>
        </p:spPr>
        <p:txBody>
          <a:bodyPr wrap="none" rtlCol="0">
            <a:spAutoFit/>
          </a:bodyPr>
          <a:lstStyle/>
          <a:p>
            <a:r>
              <a:rPr lang="ja-JP" altLang="en-US" sz="2000" b="1" smtClean="0">
                <a:solidFill>
                  <a:srgbClr val="28288A"/>
                </a:solidFill>
                <a:latin typeface="Calibri"/>
                <a:ea typeface="ＭＳ Ｐゴシック"/>
              </a:rPr>
              <a:t>空气酸化</a:t>
            </a:r>
            <a:endParaRPr lang="en-US" sz="2000" b="1"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什么是碳排放？</a:t>
            </a:r>
            <a:endParaRPr lang="en-US" sz="2500" dirty="0"/>
          </a:p>
        </p:txBody>
      </p:sp>
      <p:sp>
        <p:nvSpPr>
          <p:cNvPr id="3" name="Content Placeholder 2"/>
          <p:cNvSpPr>
            <a:spLocks noGrp="1"/>
          </p:cNvSpPr>
          <p:nvPr>
            <p:ph idx="1"/>
          </p:nvPr>
        </p:nvSpPr>
        <p:spPr>
          <a:xfrm>
            <a:off x="688028" y="1066800"/>
            <a:ext cx="7846372" cy="4525963"/>
          </a:xfrm>
        </p:spPr>
        <p:txBody>
          <a:bodyPr>
            <a:normAutofit/>
          </a:bodyPr>
          <a:lstStyle/>
          <a:p>
            <a:r>
              <a:rPr lang="zh-CN" altLang="en-US" smtClean="0"/>
              <a:t>因燃烧化石燃料而产生的二氧化碳 </a:t>
            </a:r>
            <a:r>
              <a:rPr lang="en-US" altLang="zh-CN" smtClean="0"/>
              <a:t>(CO</a:t>
            </a:r>
            <a:r>
              <a:rPr lang="en-US" altLang="zh-CN" baseline="-25000" smtClean="0"/>
              <a:t>2</a:t>
            </a:r>
            <a:r>
              <a:rPr lang="en-US" altLang="zh-CN" smtClean="0"/>
              <a:t>) </a:t>
            </a:r>
            <a:r>
              <a:rPr lang="zh-CN" altLang="en-US" smtClean="0"/>
              <a:t>和其他气体在大气层中积累，这反过来增加地球的平均温度，其单位为公斤 </a:t>
            </a:r>
            <a:r>
              <a:rPr lang="en-US" altLang="zh-CN" smtClean="0"/>
              <a:t>(kg)</a:t>
            </a:r>
            <a:r>
              <a:rPr lang="zh-CN" altLang="en-US" smtClean="0"/>
              <a:t>。</a:t>
            </a:r>
            <a:r>
              <a:rPr lang="en-US" smtClean="0"/>
              <a:t>  </a:t>
            </a:r>
            <a:endParaRPr lang="en-US" dirty="0" smtClean="0"/>
          </a:p>
          <a:p>
            <a:r>
              <a:rPr lang="zh-CN" altLang="en-US" smtClean="0"/>
              <a:t>碳排放充当了称为全球变暖潜能 </a:t>
            </a:r>
            <a:r>
              <a:rPr lang="en-US" altLang="zh-CN" smtClean="0"/>
              <a:t>(GWP) </a:t>
            </a:r>
            <a:r>
              <a:rPr lang="zh-CN" altLang="en-US" smtClean="0"/>
              <a:t>的较大影响因素的代表。</a:t>
            </a:r>
            <a:r>
              <a:rPr lang="en-US" smtClean="0"/>
              <a:t> </a:t>
            </a:r>
            <a:endParaRPr lang="en-US" dirty="0" smtClean="0"/>
          </a:p>
          <a:p>
            <a:r>
              <a:rPr lang="zh-CN" altLang="en-US" smtClean="0"/>
              <a:t>全球变暖造成了冰川融化、物种灭绝、极端气候及其他环境问题。</a:t>
            </a:r>
            <a:endParaRPr lang="en-US" dirty="0" smtClean="0"/>
          </a:p>
          <a:p>
            <a:pPr>
              <a:buNone/>
            </a:pPr>
            <a:endParaRPr lang="en-US" dirty="0"/>
          </a:p>
        </p:txBody>
      </p:sp>
      <p:pic>
        <p:nvPicPr>
          <p:cNvPr id="4" name="Picture 3"/>
          <p:cNvPicPr>
            <a:picLocks noChangeAspect="1"/>
          </p:cNvPicPr>
          <p:nvPr/>
        </p:nvPicPr>
        <p:blipFill>
          <a:blip r:embed="rId3" cstate="print"/>
          <a:srcRect t="10265" b="4192"/>
          <a:stretch>
            <a:fillRect/>
          </a:stretch>
        </p:blipFill>
        <p:spPr>
          <a:xfrm>
            <a:off x="838200" y="5334000"/>
            <a:ext cx="1143000" cy="114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zh-CN" altLang="en-US" sz="2500" smtClean="0"/>
              <a:t>什么是总能耗？</a:t>
            </a:r>
            <a:endParaRPr lang="en-US" sz="2500" dirty="0"/>
          </a:p>
        </p:txBody>
      </p:sp>
      <p:sp>
        <p:nvSpPr>
          <p:cNvPr id="3" name="Content Placeholder 2"/>
          <p:cNvSpPr>
            <a:spLocks noGrp="1"/>
          </p:cNvSpPr>
          <p:nvPr>
            <p:ph idx="1"/>
          </p:nvPr>
        </p:nvSpPr>
        <p:spPr>
          <a:xfrm>
            <a:off x="688028" y="1189037"/>
            <a:ext cx="8229600" cy="4525963"/>
          </a:xfrm>
        </p:spPr>
        <p:txBody>
          <a:bodyPr>
            <a:normAutofit/>
          </a:bodyPr>
          <a:lstStyle/>
          <a:p>
            <a:r>
              <a:rPr lang="zh-CN" altLang="en-US" smtClean="0"/>
              <a:t>用来衡量零件在生命周期中消耗的不可再生能源，其单位为兆焦耳 </a:t>
            </a:r>
            <a:r>
              <a:rPr lang="en-US" altLang="zh-CN" smtClean="0"/>
              <a:t>(MJ)</a:t>
            </a:r>
            <a:r>
              <a:rPr lang="zh-CN" altLang="en-US" smtClean="0"/>
              <a:t>。 其影响包括：</a:t>
            </a:r>
            <a:endParaRPr lang="en-US" dirty="0" smtClean="0"/>
          </a:p>
          <a:p>
            <a:pPr lvl="1"/>
            <a:r>
              <a:rPr lang="zh-CN" altLang="en-US" smtClean="0"/>
              <a:t>获取和处理这些燃料所需的上游能源</a:t>
            </a:r>
            <a:endParaRPr lang="en-US" dirty="0" smtClean="0"/>
          </a:p>
          <a:p>
            <a:pPr lvl="1"/>
            <a:r>
              <a:rPr lang="zh-CN" altLang="en-US" smtClean="0"/>
              <a:t>材料在燃烧时所释放的体现能源</a:t>
            </a:r>
            <a:endParaRPr lang="en-US" dirty="0" smtClean="0"/>
          </a:p>
          <a:p>
            <a:pPr lvl="1"/>
            <a:r>
              <a:rPr lang="zh-CN" altLang="en-US" smtClean="0"/>
              <a:t>产品生命周期中所使用的电力或燃料</a:t>
            </a:r>
            <a:endParaRPr lang="en-US" dirty="0" smtClean="0"/>
          </a:p>
          <a:p>
            <a:pPr lvl="1"/>
            <a:r>
              <a:rPr lang="ja-JP" altLang="en-US" smtClean="0"/>
              <a:t>运输？</a:t>
            </a:r>
            <a:endParaRPr lang="en-US" dirty="0" smtClean="0"/>
          </a:p>
          <a:p>
            <a:r>
              <a:rPr lang="zh-CN" altLang="en-US" smtClean="0"/>
              <a:t>还要考虑能量的转换效率（如电力、热力、蒸汽）。</a:t>
            </a:r>
            <a:r>
              <a:rPr lang="en-US" smtClean="0"/>
              <a:t> </a:t>
            </a:r>
            <a:endParaRPr lang="en-US" dirty="0" smtClean="0"/>
          </a:p>
          <a:p>
            <a:endParaRPr lang="en-US" dirty="0"/>
          </a:p>
        </p:txBody>
      </p:sp>
      <p:pic>
        <p:nvPicPr>
          <p:cNvPr id="4" name="Picture 3"/>
          <p:cNvPicPr>
            <a:picLocks noChangeAspect="1"/>
          </p:cNvPicPr>
          <p:nvPr/>
        </p:nvPicPr>
        <p:blipFill>
          <a:blip r:embed="rId3" cstate="print"/>
          <a:srcRect l="14478" r="13130"/>
          <a:stretch>
            <a:fillRect/>
          </a:stretch>
        </p:blipFill>
        <p:spPr>
          <a:xfrm>
            <a:off x="762000" y="5562600"/>
            <a:ext cx="1066800" cy="10668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sz="2500" smtClean="0"/>
              <a:t>什么是空气酸化？</a:t>
            </a:r>
            <a:endParaRPr lang="en-US" sz="2500" dirty="0"/>
          </a:p>
        </p:txBody>
      </p:sp>
      <p:sp>
        <p:nvSpPr>
          <p:cNvPr id="3" name="Content Placeholder 2"/>
          <p:cNvSpPr>
            <a:spLocks noGrp="1"/>
          </p:cNvSpPr>
          <p:nvPr>
            <p:ph idx="1"/>
          </p:nvPr>
        </p:nvSpPr>
        <p:spPr>
          <a:xfrm>
            <a:off x="688028" y="1265237"/>
            <a:ext cx="8229600" cy="4525963"/>
          </a:xfrm>
        </p:spPr>
        <p:txBody>
          <a:bodyPr/>
          <a:lstStyle/>
          <a:p>
            <a:r>
              <a:rPr lang="ja-JP" altLang="en-US" smtClean="0"/>
              <a:t>二氧化硫 </a:t>
            </a:r>
            <a:r>
              <a:rPr lang="en-US" altLang="ja-JP" smtClean="0"/>
              <a:t>(</a:t>
            </a:r>
            <a:r>
              <a:rPr lang="en-US" smtClean="0"/>
              <a:t>SO</a:t>
            </a:r>
            <a:r>
              <a:rPr lang="en-US" baseline="-25000" smtClean="0"/>
              <a:t>2</a:t>
            </a:r>
            <a:r>
              <a:rPr lang="en-US" smtClean="0"/>
              <a:t>)、</a:t>
            </a:r>
            <a:r>
              <a:rPr lang="ja-JP" altLang="en-US" smtClean="0"/>
              <a:t>氮氧化物 </a:t>
            </a:r>
            <a:r>
              <a:rPr lang="en-US" altLang="ja-JP" smtClean="0"/>
              <a:t>(</a:t>
            </a:r>
            <a:r>
              <a:rPr lang="en-US" smtClean="0"/>
              <a:t>NO</a:t>
            </a:r>
            <a:r>
              <a:rPr lang="en-US" baseline="-25000" smtClean="0"/>
              <a:t>x</a:t>
            </a:r>
            <a:r>
              <a:rPr lang="en-US" smtClean="0"/>
              <a:t>) </a:t>
            </a:r>
            <a:r>
              <a:rPr lang="ja-JP" altLang="en-US" smtClean="0"/>
              <a:t>及其他酸性物排放到空气中导致形成酸雨。</a:t>
            </a:r>
            <a:endParaRPr lang="en-US" dirty="0" smtClean="0"/>
          </a:p>
          <a:p>
            <a:r>
              <a:rPr lang="zh-CN" altLang="en-US" smtClean="0"/>
              <a:t>使土地和水对植物和水生生物有毒害。 </a:t>
            </a:r>
            <a:endParaRPr lang="en-US" dirty="0" smtClean="0"/>
          </a:p>
          <a:p>
            <a:r>
              <a:rPr lang="zh-CN" altLang="en-US" smtClean="0"/>
              <a:t>会慢慢分解混凝土等人造建筑材料。 </a:t>
            </a:r>
            <a:endParaRPr lang="en-US" dirty="0" smtClean="0"/>
          </a:p>
          <a:p>
            <a:r>
              <a:rPr lang="ja-JP" altLang="en-US" smtClean="0"/>
              <a:t>以公斤二氧化硫当量 </a:t>
            </a:r>
            <a:r>
              <a:rPr lang="en-US" altLang="ja-JP" smtClean="0"/>
              <a:t>(</a:t>
            </a:r>
            <a:r>
              <a:rPr lang="en-US" smtClean="0"/>
              <a:t>SO</a:t>
            </a:r>
            <a:r>
              <a:rPr lang="en-US" baseline="-25000" smtClean="0"/>
              <a:t>2</a:t>
            </a:r>
            <a:r>
              <a:rPr lang="en-US" smtClean="0"/>
              <a:t>e) </a:t>
            </a:r>
            <a:r>
              <a:rPr lang="ja-JP" altLang="en-US" smtClean="0"/>
              <a:t>为单位来衡量</a:t>
            </a:r>
            <a:r>
              <a:rPr lang="en-US" smtClean="0"/>
              <a:t>   </a:t>
            </a:r>
            <a:endParaRPr lang="en-US" dirty="0" smtClean="0"/>
          </a:p>
          <a:p>
            <a:endParaRPr lang="en-US" dirty="0"/>
          </a:p>
        </p:txBody>
      </p:sp>
      <p:pic>
        <p:nvPicPr>
          <p:cNvPr id="4" name="Picture 3"/>
          <p:cNvPicPr>
            <a:picLocks noChangeAspect="1"/>
          </p:cNvPicPr>
          <p:nvPr/>
        </p:nvPicPr>
        <p:blipFill>
          <a:blip r:embed="rId3" cstate="print"/>
          <a:srcRect l="5714" r="14286"/>
          <a:stretch>
            <a:fillRect/>
          </a:stretch>
        </p:blipFill>
        <p:spPr>
          <a:xfrm>
            <a:off x="838200" y="5181600"/>
            <a:ext cx="1524000" cy="1524000"/>
          </a:xfrm>
          <a:prstGeom prst="rect">
            <a:avLst/>
          </a:prstGeom>
        </p:spPr>
      </p:pic>
    </p:spTree>
  </p:cSld>
  <p:clrMapOvr>
    <a:masterClrMapping/>
  </p:clrMapOvr>
</p:sld>
</file>

<file path=ppt/theme/theme1.xml><?xml version="1.0" encoding="utf-8"?>
<a:theme xmlns:a="http://schemas.openxmlformats.org/drawingml/2006/main" name="SolidWorks_Dassault_Systemes_Corporate_template_2008">
  <a:themeElements>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87D0CF6F-DAB6-433D-97AD-098CAD97418B}">
  <ds:schemaRefs>
    <ds:schemaRef ds:uri="http://schemas.microsoft.com/sharepoint/v3/contenttype/forms"/>
  </ds:schemaRefs>
</ds:datastoreItem>
</file>

<file path=customXml/itemProps2.xml><?xml version="1.0" encoding="utf-8"?>
<ds:datastoreItem xmlns:ds="http://schemas.openxmlformats.org/officeDocument/2006/customXml" ds:itemID="{A5BD4345-5E70-4B39-BF24-26578937350D}">
  <ds:schemaRefs>
    <ds:schemaRef ds:uri="http://schemas.microsoft.com/office/2006/metadata/properties"/>
  </ds:schemaRefs>
</ds:datastoreItem>
</file>

<file path=customXml/itemProps3.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6258</TotalTime>
  <Words>2341</Words>
  <Application>Microsoft Office PowerPoint</Application>
  <PresentationFormat>On-screen Show (4:3)</PresentationFormat>
  <Paragraphs>292</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SolidWorks_Dassault_Systemes_Corporate_template_2008</vt:lpstr>
      <vt:lpstr>SolidWorks Sustainability</vt:lpstr>
      <vt:lpstr>什么是可持续工程？</vt:lpstr>
      <vt:lpstr>生命周期评估 — LCA</vt:lpstr>
      <vt:lpstr>LCA — 生命周期评估</vt:lpstr>
      <vt:lpstr>生命周期评估关键要素</vt:lpstr>
      <vt:lpstr>环境影响因素</vt:lpstr>
      <vt:lpstr>什么是碳排放？</vt:lpstr>
      <vt:lpstr>什么是总能耗？</vt:lpstr>
      <vt:lpstr>什么是空气酸化？</vt:lpstr>
      <vt:lpstr>什么是水体富营养化？</vt:lpstr>
      <vt:lpstr>参照   </vt:lpstr>
      <vt:lpstr>为什么选择 SolidWorks Sustainability？</vt:lpstr>
      <vt:lpstr>为什么在课堂上使用 SolidWorks Sustainability？</vt:lpstr>
      <vt:lpstr>SolidWorks Sustainability 方法  </vt:lpstr>
      <vt:lpstr>输入材料类和材料名称</vt:lpstr>
      <vt:lpstr>输入制造过程</vt:lpstr>
      <vt:lpstr>输入制造区域</vt:lpstr>
      <vt:lpstr>输入运输和使用区域</vt:lpstr>
      <vt:lpstr>SolidWorks 计算环境影响</vt:lpstr>
      <vt:lpstr>根据材料属性查找类似材料</vt:lpstr>
      <vt:lpstr>材料属性的定义 </vt:lpstr>
      <vt:lpstr>SolidWorks Sustainability</vt:lpstr>
      <vt:lpstr>可持续报告</vt:lpstr>
      <vt:lpstr>为什么在课堂上使用 SolidWorks Sustainability？</vt:lpstr>
      <vt:lpstr>谢谢！</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luke.williams</cp:lastModifiedBy>
  <cp:revision>223</cp:revision>
  <dcterms:created xsi:type="dcterms:W3CDTF">2009-09-30T14:32:12Z</dcterms:created>
  <dcterms:modified xsi:type="dcterms:W3CDTF">2010-02-11T20:39:12Z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