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tiff" ContentType="image/tiff"/>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sldIdLst>
    <p:sldId id="256" r:id="rId5"/>
    <p:sldId id="283" r:id="rId6"/>
    <p:sldId id="291" r:id="rId7"/>
    <p:sldId id="289" r:id="rId8"/>
    <p:sldId id="292" r:id="rId9"/>
    <p:sldId id="282" r:id="rId10"/>
    <p:sldId id="293" r:id="rId11"/>
    <p:sldId id="294" r:id="rId12"/>
    <p:sldId id="295" r:id="rId13"/>
    <p:sldId id="296" r:id="rId14"/>
    <p:sldId id="260" r:id="rId15"/>
    <p:sldId id="281" r:id="rId16"/>
    <p:sldId id="287" r:id="rId17"/>
    <p:sldId id="312" r:id="rId18"/>
    <p:sldId id="311" r:id="rId19"/>
    <p:sldId id="304" r:id="rId20"/>
    <p:sldId id="305" r:id="rId21"/>
    <p:sldId id="310" r:id="rId22"/>
    <p:sldId id="306" r:id="rId23"/>
    <p:sldId id="299" r:id="rId24"/>
    <p:sldId id="300" r:id="rId25"/>
    <p:sldId id="314" r:id="rId26"/>
    <p:sldId id="307" r:id="rId27"/>
    <p:sldId id="288" r:id="rId28"/>
    <p:sldId id="278"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CC66"/>
    <a:srgbClr val="FFFF00"/>
    <a:srgbClr val="FFFF66"/>
    <a:srgbClr val="28288A"/>
    <a:srgbClr val="2828C6"/>
    <a:srgbClr val="3F007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01" autoAdjust="0"/>
    <p:restoredTop sz="84689" autoAdjust="0"/>
  </p:normalViewPr>
  <p:slideViewPr>
    <p:cSldViewPr>
      <p:cViewPr varScale="1">
        <p:scale>
          <a:sx n="91" d="100"/>
          <a:sy n="91" d="100"/>
        </p:scale>
        <p:origin x="-2118"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7" d="100"/>
          <a:sy n="77" d="100"/>
        </p:scale>
        <p:origin x="-130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F20094-3E91-4C33-A7A4-6D0FA5CDA2B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7C3AE7D6-FCA9-4D34-98D2-91FAB2055634}">
      <dgm:prSet phldrT="[Text]"/>
      <dgm:spPr/>
      <dgm:t>
        <a:bodyPr/>
        <a:lstStyle/>
        <a:p>
          <a:r>
            <a:rPr lang="en-US" dirty="0" err="1" smtClean="0">
              <a:solidFill>
                <a:schemeClr val="bg1"/>
              </a:solidFill>
            </a:rPr>
            <a:t>Prozess</a:t>
          </a:r>
          <a:r>
            <a:rPr lang="en-US" dirty="0" smtClean="0">
              <a:solidFill>
                <a:schemeClr val="bg1"/>
              </a:solidFill>
            </a:rPr>
            <a:t> </a:t>
          </a:r>
          <a:endParaRPr lang="en-US" dirty="0">
            <a:solidFill>
              <a:schemeClr val="bg1"/>
            </a:solidFill>
          </a:endParaRPr>
        </a:p>
      </dgm:t>
    </dgm:pt>
    <dgm:pt modelId="{FFE9D6AB-CED7-4845-ADD9-9FB78B56524E}" type="parTrans" cxnId="{CD042EB8-2557-40D7-B8B5-33B6CEABA648}">
      <dgm:prSet/>
      <dgm:spPr/>
      <dgm:t>
        <a:bodyPr/>
        <a:lstStyle/>
        <a:p>
          <a:endParaRPr lang="en-US"/>
        </a:p>
      </dgm:t>
    </dgm:pt>
    <dgm:pt modelId="{22020146-92FD-468B-92D7-AA1143FE9579}" type="sibTrans" cxnId="{CD042EB8-2557-40D7-B8B5-33B6CEABA648}">
      <dgm:prSet/>
      <dgm:spPr/>
      <dgm:t>
        <a:bodyPr/>
        <a:lstStyle/>
        <a:p>
          <a:endParaRPr lang="en-US"/>
        </a:p>
      </dgm:t>
    </dgm:pt>
    <dgm:pt modelId="{62222AB3-BA80-44B3-8974-6D049BE13653}">
      <dgm:prSet phldrT="[Text]"/>
      <dgm:spPr/>
      <dgm:t>
        <a:bodyPr/>
        <a:lstStyle/>
        <a:p>
          <a:r>
            <a:rPr lang="en-US" dirty="0" err="1" smtClean="0">
              <a:solidFill>
                <a:schemeClr val="bg1"/>
              </a:solidFill>
            </a:rPr>
            <a:t>Bezugswert</a:t>
          </a:r>
          <a:r>
            <a:rPr lang="en-US" dirty="0" smtClean="0">
              <a:solidFill>
                <a:schemeClr val="bg1"/>
              </a:solidFill>
            </a:rPr>
            <a:t> </a:t>
          </a:r>
          <a:r>
            <a:rPr lang="en-US" dirty="0" err="1" smtClean="0">
              <a:solidFill>
                <a:schemeClr val="bg1"/>
              </a:solidFill>
            </a:rPr>
            <a:t>festlegen</a:t>
          </a:r>
          <a:endParaRPr lang="en-US" dirty="0">
            <a:solidFill>
              <a:schemeClr val="bg1"/>
            </a:solidFill>
          </a:endParaRPr>
        </a:p>
      </dgm:t>
    </dgm:pt>
    <dgm:pt modelId="{7B9E08FA-3895-4BE2-8C6E-C6FC13E4131F}" type="parTrans" cxnId="{30F26137-8E0A-40BD-ACA5-08F7CA603B01}">
      <dgm:prSet/>
      <dgm:spPr/>
      <dgm:t>
        <a:bodyPr/>
        <a:lstStyle/>
        <a:p>
          <a:endParaRPr lang="en-US"/>
        </a:p>
      </dgm:t>
    </dgm:pt>
    <dgm:pt modelId="{D1DF0E90-605B-40AB-9345-FF69DE8EE614}" type="sibTrans" cxnId="{30F26137-8E0A-40BD-ACA5-08F7CA603B01}">
      <dgm:prSet/>
      <dgm:spPr/>
      <dgm:t>
        <a:bodyPr/>
        <a:lstStyle/>
        <a:p>
          <a:endParaRPr lang="en-US"/>
        </a:p>
      </dgm:t>
    </dgm:pt>
    <dgm:pt modelId="{55DDA78C-7275-47D9-B6FA-9BDF8BCD665A}">
      <dgm:prSet phldrT="[Text]"/>
      <dgm:spPr/>
      <dgm:t>
        <a:bodyPr/>
        <a:lstStyle/>
        <a:p>
          <a:r>
            <a:rPr lang="en-US" dirty="0" err="1" smtClean="0">
              <a:solidFill>
                <a:schemeClr val="bg1"/>
              </a:solidFill>
            </a:rPr>
            <a:t>Eingaben</a:t>
          </a:r>
          <a:r>
            <a:rPr lang="en-US" dirty="0" smtClean="0">
              <a:solidFill>
                <a:schemeClr val="bg1"/>
              </a:solidFill>
            </a:rPr>
            <a:t> </a:t>
          </a:r>
          <a:r>
            <a:rPr lang="en-US" dirty="0" err="1" smtClean="0">
              <a:solidFill>
                <a:schemeClr val="bg1"/>
              </a:solidFill>
            </a:rPr>
            <a:t>modifizieren</a:t>
          </a:r>
          <a:r>
            <a:rPr lang="en-US" dirty="0" smtClean="0">
              <a:solidFill>
                <a:schemeClr val="bg1"/>
              </a:solidFill>
            </a:rPr>
            <a:t> </a:t>
          </a:r>
          <a:endParaRPr lang="en-US" dirty="0">
            <a:solidFill>
              <a:schemeClr val="bg1"/>
            </a:solidFill>
          </a:endParaRPr>
        </a:p>
      </dgm:t>
    </dgm:pt>
    <dgm:pt modelId="{0B775B5B-7395-4FFD-9937-5E428FBACCCD}" type="parTrans" cxnId="{C17A7A42-CE78-44F7-97B8-035F43B60E78}">
      <dgm:prSet/>
      <dgm:spPr/>
      <dgm:t>
        <a:bodyPr/>
        <a:lstStyle/>
        <a:p>
          <a:endParaRPr lang="en-US"/>
        </a:p>
      </dgm:t>
    </dgm:pt>
    <dgm:pt modelId="{3587808C-DBF5-41B2-A7F3-603778D3AA26}" type="sibTrans" cxnId="{C17A7A42-CE78-44F7-97B8-035F43B60E78}">
      <dgm:prSet/>
      <dgm:spPr/>
      <dgm:t>
        <a:bodyPr/>
        <a:lstStyle/>
        <a:p>
          <a:endParaRPr lang="en-US"/>
        </a:p>
      </dgm:t>
    </dgm:pt>
    <dgm:pt modelId="{1B6AED7D-67C5-405E-9C89-3B4516D9FDAD}">
      <dgm:prSet phldrT="[Text]"/>
      <dgm:spPr/>
      <dgm:t>
        <a:bodyPr/>
        <a:lstStyle/>
        <a:p>
          <a:r>
            <a:rPr lang="en-US" dirty="0" err="1" smtClean="0">
              <a:solidFill>
                <a:schemeClr val="bg1"/>
              </a:solidFill>
            </a:rPr>
            <a:t>Suche</a:t>
          </a:r>
          <a:r>
            <a:rPr lang="en-US" dirty="0" smtClean="0">
              <a:solidFill>
                <a:schemeClr val="bg1"/>
              </a:solidFill>
            </a:rPr>
            <a:t> </a:t>
          </a:r>
          <a:r>
            <a:rPr lang="en-US" dirty="0" err="1" smtClean="0">
              <a:solidFill>
                <a:schemeClr val="bg1"/>
              </a:solidFill>
            </a:rPr>
            <a:t>nach</a:t>
          </a:r>
          <a:r>
            <a:rPr lang="en-US" dirty="0" smtClean="0">
              <a:solidFill>
                <a:schemeClr val="bg1"/>
              </a:solidFill>
            </a:rPr>
            <a:t> </a:t>
          </a:r>
          <a:r>
            <a:rPr lang="en-US" dirty="0" err="1" smtClean="0">
              <a:solidFill>
                <a:schemeClr val="bg1"/>
              </a:solidFill>
            </a:rPr>
            <a:t>ähnlichen</a:t>
          </a:r>
          <a:r>
            <a:rPr lang="en-US" dirty="0" smtClean="0">
              <a:solidFill>
                <a:schemeClr val="bg1"/>
              </a:solidFill>
            </a:rPr>
            <a:t> </a:t>
          </a:r>
          <a:r>
            <a:rPr lang="en-US" dirty="0" err="1" smtClean="0">
              <a:solidFill>
                <a:schemeClr val="bg1"/>
              </a:solidFill>
            </a:rPr>
            <a:t>Materialien</a:t>
          </a:r>
          <a:r>
            <a:rPr lang="en-US" dirty="0" smtClean="0">
              <a:solidFill>
                <a:schemeClr val="bg1"/>
              </a:solidFill>
            </a:rPr>
            <a:t> </a:t>
          </a:r>
          <a:endParaRPr lang="en-US" dirty="0">
            <a:solidFill>
              <a:schemeClr val="bg1"/>
            </a:solidFill>
          </a:endParaRPr>
        </a:p>
      </dgm:t>
    </dgm:pt>
    <dgm:pt modelId="{EEA229CB-5827-4A95-8E00-E2B31A35DEF0}" type="parTrans" cxnId="{9F545CAF-3CC7-4D7C-88D4-28067174070A}">
      <dgm:prSet/>
      <dgm:spPr/>
      <dgm:t>
        <a:bodyPr/>
        <a:lstStyle/>
        <a:p>
          <a:endParaRPr lang="en-US"/>
        </a:p>
      </dgm:t>
    </dgm:pt>
    <dgm:pt modelId="{71667BAD-171E-4F91-9843-B3F831DECB1B}" type="sibTrans" cxnId="{9F545CAF-3CC7-4D7C-88D4-28067174070A}">
      <dgm:prSet/>
      <dgm:spPr/>
      <dgm:t>
        <a:bodyPr/>
        <a:lstStyle/>
        <a:p>
          <a:endParaRPr lang="en-US"/>
        </a:p>
      </dgm:t>
    </dgm:pt>
    <dgm:pt modelId="{F7964451-EC27-F54D-8184-06B8495D485F}">
      <dgm:prSet phldrT="[Text]"/>
      <dgm:spPr/>
      <dgm:t>
        <a:bodyPr/>
        <a:lstStyle/>
        <a:p>
          <a:r>
            <a:rPr lang="en-US" dirty="0" err="1" smtClean="0">
              <a:solidFill>
                <a:schemeClr val="bg1"/>
              </a:solidFill>
            </a:rPr>
            <a:t>Entwurf</a:t>
          </a:r>
          <a:r>
            <a:rPr lang="en-US" dirty="0" smtClean="0">
              <a:solidFill>
                <a:schemeClr val="bg1"/>
              </a:solidFill>
            </a:rPr>
            <a:t> </a:t>
          </a:r>
          <a:r>
            <a:rPr lang="en-US" dirty="0" err="1" smtClean="0">
              <a:solidFill>
                <a:schemeClr val="bg1"/>
              </a:solidFill>
            </a:rPr>
            <a:t>modifizieren</a:t>
          </a:r>
          <a:r>
            <a:rPr lang="en-US" dirty="0" smtClean="0">
              <a:solidFill>
                <a:schemeClr val="bg1"/>
              </a:solidFill>
            </a:rPr>
            <a:t> </a:t>
          </a:r>
          <a:endParaRPr lang="en-US" dirty="0">
            <a:solidFill>
              <a:schemeClr val="bg1"/>
            </a:solidFill>
          </a:endParaRPr>
        </a:p>
      </dgm:t>
    </dgm:pt>
    <dgm:pt modelId="{FE54362A-3518-7548-B77B-85C600A6BC0C}" type="parTrans" cxnId="{D2590F60-AF7A-254A-98B4-58059E8AC61D}">
      <dgm:prSet/>
      <dgm:spPr/>
      <dgm:t>
        <a:bodyPr/>
        <a:lstStyle/>
        <a:p>
          <a:endParaRPr lang="en-US"/>
        </a:p>
      </dgm:t>
    </dgm:pt>
    <dgm:pt modelId="{A4E66807-1836-7B44-BEFC-C9A67E7CFCE9}" type="sibTrans" cxnId="{D2590F60-AF7A-254A-98B4-58059E8AC61D}">
      <dgm:prSet/>
      <dgm:spPr/>
      <dgm:t>
        <a:bodyPr/>
        <a:lstStyle/>
        <a:p>
          <a:endParaRPr lang="en-US"/>
        </a:p>
      </dgm:t>
    </dgm:pt>
    <dgm:pt modelId="{B2F8181E-9BB6-47DC-973D-C66D7F3CC56E}" type="pres">
      <dgm:prSet presAssocID="{54F20094-3E91-4C33-A7A4-6D0FA5CDA2BE}" presName="composite" presStyleCnt="0">
        <dgm:presLayoutVars>
          <dgm:chMax val="1"/>
          <dgm:dir/>
          <dgm:resizeHandles val="exact"/>
        </dgm:presLayoutVars>
      </dgm:prSet>
      <dgm:spPr/>
      <dgm:t>
        <a:bodyPr/>
        <a:lstStyle/>
        <a:p>
          <a:endParaRPr lang="en-US"/>
        </a:p>
      </dgm:t>
    </dgm:pt>
    <dgm:pt modelId="{D46F71BD-305B-4B2A-87CD-1C562808CE85}" type="pres">
      <dgm:prSet presAssocID="{54F20094-3E91-4C33-A7A4-6D0FA5CDA2BE}" presName="radial" presStyleCnt="0">
        <dgm:presLayoutVars>
          <dgm:animLvl val="ctr"/>
        </dgm:presLayoutVars>
      </dgm:prSet>
      <dgm:spPr/>
      <dgm:t>
        <a:bodyPr/>
        <a:lstStyle/>
        <a:p>
          <a:endParaRPr lang="en-US"/>
        </a:p>
      </dgm:t>
    </dgm:pt>
    <dgm:pt modelId="{48D13524-3B3A-4A6B-BCC7-AF6CC9A40E8C}" type="pres">
      <dgm:prSet presAssocID="{7C3AE7D6-FCA9-4D34-98D2-91FAB2055634}" presName="centerShape" presStyleLbl="vennNode1" presStyleIdx="0" presStyleCnt="5" custScaleX="141327" custScaleY="148188" custLinFactNeighborX="0" custLinFactNeighborY="13093"/>
      <dgm:spPr/>
      <dgm:t>
        <a:bodyPr/>
        <a:lstStyle/>
        <a:p>
          <a:endParaRPr lang="en-US"/>
        </a:p>
      </dgm:t>
    </dgm:pt>
    <dgm:pt modelId="{17BB68E5-0628-4932-8B98-E4DDFEF17556}" type="pres">
      <dgm:prSet presAssocID="{62222AB3-BA80-44B3-8974-6D049BE13653}" presName="node" presStyleLbl="vennNode1" presStyleIdx="1" presStyleCnt="5" custScaleX="79792" custScaleY="74978" custRadScaleRad="48674" custRadScaleInc="62611">
        <dgm:presLayoutVars>
          <dgm:bulletEnabled val="1"/>
        </dgm:presLayoutVars>
      </dgm:prSet>
      <dgm:spPr/>
      <dgm:t>
        <a:bodyPr/>
        <a:lstStyle/>
        <a:p>
          <a:endParaRPr lang="en-US"/>
        </a:p>
      </dgm:t>
    </dgm:pt>
    <dgm:pt modelId="{1E0F38F7-C572-4685-ABB1-608D92330AD9}" type="pres">
      <dgm:prSet presAssocID="{55DDA78C-7275-47D9-B6FA-9BDF8BCD665A}" presName="node" presStyleLbl="vennNode1" presStyleIdx="2" presStyleCnt="5" custScaleX="74463" custScaleY="75063" custRadScaleRad="92957" custRadScaleInc="68872">
        <dgm:presLayoutVars>
          <dgm:bulletEnabled val="1"/>
        </dgm:presLayoutVars>
      </dgm:prSet>
      <dgm:spPr/>
      <dgm:t>
        <a:bodyPr/>
        <a:lstStyle/>
        <a:p>
          <a:endParaRPr lang="en-US"/>
        </a:p>
      </dgm:t>
    </dgm:pt>
    <dgm:pt modelId="{EAEB89B4-6253-E24D-BC7A-BA8F3A5C9FA3}" type="pres">
      <dgm:prSet presAssocID="{F7964451-EC27-F54D-8184-06B8495D485F}" presName="node" presStyleLbl="vennNode1" presStyleIdx="3" presStyleCnt="5" custScaleX="75775" custScaleY="72958" custRadScaleRad="90081" custRadScaleInc="28414">
        <dgm:presLayoutVars>
          <dgm:bulletEnabled val="1"/>
        </dgm:presLayoutVars>
      </dgm:prSet>
      <dgm:spPr/>
      <dgm:t>
        <a:bodyPr/>
        <a:lstStyle/>
        <a:p>
          <a:endParaRPr lang="en-US"/>
        </a:p>
      </dgm:t>
    </dgm:pt>
    <dgm:pt modelId="{A29F602E-BD17-4E2E-8C0D-6743D8AE81B1}" type="pres">
      <dgm:prSet presAssocID="{1B6AED7D-67C5-405E-9C89-3B4516D9FDAD}" presName="node" presStyleLbl="vennNode1" presStyleIdx="4" presStyleCnt="5" custScaleX="77041" custScaleY="72657" custRadScaleRad="51732" custRadScaleInc="36208">
        <dgm:presLayoutVars>
          <dgm:bulletEnabled val="1"/>
        </dgm:presLayoutVars>
      </dgm:prSet>
      <dgm:spPr/>
      <dgm:t>
        <a:bodyPr/>
        <a:lstStyle/>
        <a:p>
          <a:endParaRPr lang="en-US"/>
        </a:p>
      </dgm:t>
    </dgm:pt>
  </dgm:ptLst>
  <dgm:cxnLst>
    <dgm:cxn modelId="{30F26137-8E0A-40BD-ACA5-08F7CA603B01}" srcId="{7C3AE7D6-FCA9-4D34-98D2-91FAB2055634}" destId="{62222AB3-BA80-44B3-8974-6D049BE13653}" srcOrd="0" destOrd="0" parTransId="{7B9E08FA-3895-4BE2-8C6E-C6FC13E4131F}" sibTransId="{D1DF0E90-605B-40AB-9345-FF69DE8EE614}"/>
    <dgm:cxn modelId="{C17A7A42-CE78-44F7-97B8-035F43B60E78}" srcId="{7C3AE7D6-FCA9-4D34-98D2-91FAB2055634}" destId="{55DDA78C-7275-47D9-B6FA-9BDF8BCD665A}" srcOrd="1" destOrd="0" parTransId="{0B775B5B-7395-4FFD-9937-5E428FBACCCD}" sibTransId="{3587808C-DBF5-41B2-A7F3-603778D3AA26}"/>
    <dgm:cxn modelId="{9F545CAF-3CC7-4D7C-88D4-28067174070A}" srcId="{7C3AE7D6-FCA9-4D34-98D2-91FAB2055634}" destId="{1B6AED7D-67C5-405E-9C89-3B4516D9FDAD}" srcOrd="3" destOrd="0" parTransId="{EEA229CB-5827-4A95-8E00-E2B31A35DEF0}" sibTransId="{71667BAD-171E-4F91-9843-B3F831DECB1B}"/>
    <dgm:cxn modelId="{CD042EB8-2557-40D7-B8B5-33B6CEABA648}" srcId="{54F20094-3E91-4C33-A7A4-6D0FA5CDA2BE}" destId="{7C3AE7D6-FCA9-4D34-98D2-91FAB2055634}" srcOrd="0" destOrd="0" parTransId="{FFE9D6AB-CED7-4845-ADD9-9FB78B56524E}" sibTransId="{22020146-92FD-468B-92D7-AA1143FE9579}"/>
    <dgm:cxn modelId="{0EE9511B-4566-49CF-A6EE-BAB20E2C0DC8}" type="presOf" srcId="{1B6AED7D-67C5-405E-9C89-3B4516D9FDAD}" destId="{A29F602E-BD17-4E2E-8C0D-6743D8AE81B1}" srcOrd="0" destOrd="0" presId="urn:microsoft.com/office/officeart/2005/8/layout/radial3"/>
    <dgm:cxn modelId="{41B6DA39-9757-4928-ABFD-5BF02242CAF6}" type="presOf" srcId="{55DDA78C-7275-47D9-B6FA-9BDF8BCD665A}" destId="{1E0F38F7-C572-4685-ABB1-608D92330AD9}" srcOrd="0" destOrd="0" presId="urn:microsoft.com/office/officeart/2005/8/layout/radial3"/>
    <dgm:cxn modelId="{D2590F60-AF7A-254A-98B4-58059E8AC61D}" srcId="{7C3AE7D6-FCA9-4D34-98D2-91FAB2055634}" destId="{F7964451-EC27-F54D-8184-06B8495D485F}" srcOrd="2" destOrd="0" parTransId="{FE54362A-3518-7548-B77B-85C600A6BC0C}" sibTransId="{A4E66807-1836-7B44-BEFC-C9A67E7CFCE9}"/>
    <dgm:cxn modelId="{399C59A2-D5CA-441E-B3FF-A3E84638BD67}" type="presOf" srcId="{7C3AE7D6-FCA9-4D34-98D2-91FAB2055634}" destId="{48D13524-3B3A-4A6B-BCC7-AF6CC9A40E8C}" srcOrd="0" destOrd="0" presId="urn:microsoft.com/office/officeart/2005/8/layout/radial3"/>
    <dgm:cxn modelId="{543C474D-A4B9-4BA2-871A-ED3124288753}" type="presOf" srcId="{54F20094-3E91-4C33-A7A4-6D0FA5CDA2BE}" destId="{B2F8181E-9BB6-47DC-973D-C66D7F3CC56E}" srcOrd="0" destOrd="0" presId="urn:microsoft.com/office/officeart/2005/8/layout/radial3"/>
    <dgm:cxn modelId="{3DADAB8F-2F70-431C-BC8C-AC0F291B35BE}" type="presOf" srcId="{62222AB3-BA80-44B3-8974-6D049BE13653}" destId="{17BB68E5-0628-4932-8B98-E4DDFEF17556}" srcOrd="0" destOrd="0" presId="urn:microsoft.com/office/officeart/2005/8/layout/radial3"/>
    <dgm:cxn modelId="{E69C4FDA-564C-2249-915D-9FCFA529A91D}" type="presOf" srcId="{F7964451-EC27-F54D-8184-06B8495D485F}" destId="{EAEB89B4-6253-E24D-BC7A-BA8F3A5C9FA3}" srcOrd="0" destOrd="0" presId="urn:microsoft.com/office/officeart/2005/8/layout/radial3"/>
    <dgm:cxn modelId="{D5C5394F-8F80-4966-A0F2-EE84C9C9E230}" type="presParOf" srcId="{B2F8181E-9BB6-47DC-973D-C66D7F3CC56E}" destId="{D46F71BD-305B-4B2A-87CD-1C562808CE85}" srcOrd="0" destOrd="0" presId="urn:microsoft.com/office/officeart/2005/8/layout/radial3"/>
    <dgm:cxn modelId="{2330BDFD-5AF3-4A1A-9F30-7E5F19D775F7}" type="presParOf" srcId="{D46F71BD-305B-4B2A-87CD-1C562808CE85}" destId="{48D13524-3B3A-4A6B-BCC7-AF6CC9A40E8C}" srcOrd="0" destOrd="0" presId="urn:microsoft.com/office/officeart/2005/8/layout/radial3"/>
    <dgm:cxn modelId="{3B136E92-E989-45E1-9C4B-97D213851B2B}" type="presParOf" srcId="{D46F71BD-305B-4B2A-87CD-1C562808CE85}" destId="{17BB68E5-0628-4932-8B98-E4DDFEF17556}" srcOrd="1" destOrd="0" presId="urn:microsoft.com/office/officeart/2005/8/layout/radial3"/>
    <dgm:cxn modelId="{0F90ED5C-2049-48FD-9763-486F2D283D25}" type="presParOf" srcId="{D46F71BD-305B-4B2A-87CD-1C562808CE85}" destId="{1E0F38F7-C572-4685-ABB1-608D92330AD9}" srcOrd="2" destOrd="0" presId="urn:microsoft.com/office/officeart/2005/8/layout/radial3"/>
    <dgm:cxn modelId="{2F9050A7-73BD-E047-8644-07D17C37FB24}" type="presParOf" srcId="{D46F71BD-305B-4B2A-87CD-1C562808CE85}" destId="{EAEB89B4-6253-E24D-BC7A-BA8F3A5C9FA3}" srcOrd="3" destOrd="0" presId="urn:microsoft.com/office/officeart/2005/8/layout/radial3"/>
    <dgm:cxn modelId="{BFC15219-6523-4B24-9F22-AE435206E525}" type="presParOf" srcId="{D46F71BD-305B-4B2A-87CD-1C562808CE85}" destId="{A29F602E-BD17-4E2E-8C0D-6743D8AE81B1}" srcOrd="4" destOrd="0" presId="urn:microsoft.com/office/officeart/2005/8/layout/radial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D13524-3B3A-4A6B-BCC7-AF6CC9A40E8C}">
      <dsp:nvSpPr>
        <dsp:cNvPr id="0" name=""/>
        <dsp:cNvSpPr/>
      </dsp:nvSpPr>
      <dsp:spPr>
        <a:xfrm>
          <a:off x="1462332" y="723472"/>
          <a:ext cx="3185863" cy="33405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9850" tIns="69850" rIns="69850" bIns="69850" numCol="1" spcCol="1270" anchor="ctr" anchorCtr="0">
          <a:noAutofit/>
        </a:bodyPr>
        <a:lstStyle/>
        <a:p>
          <a:pPr lvl="0" algn="ctr" defTabSz="2444750">
            <a:lnSpc>
              <a:spcPct val="90000"/>
            </a:lnSpc>
            <a:spcBef>
              <a:spcPct val="0"/>
            </a:spcBef>
            <a:spcAft>
              <a:spcPct val="35000"/>
            </a:spcAft>
          </a:pPr>
          <a:r>
            <a:rPr lang="en-US" sz="5500" kern="1200" dirty="0" err="1" smtClean="0">
              <a:solidFill>
                <a:schemeClr val="bg1"/>
              </a:solidFill>
            </a:rPr>
            <a:t>Prozess</a:t>
          </a:r>
          <a:r>
            <a:rPr lang="en-US" sz="5500" kern="1200" dirty="0" smtClean="0">
              <a:solidFill>
                <a:schemeClr val="bg1"/>
              </a:solidFill>
            </a:rPr>
            <a:t> </a:t>
          </a:r>
          <a:endParaRPr lang="en-US" sz="5500" kern="1200" dirty="0">
            <a:solidFill>
              <a:schemeClr val="bg1"/>
            </a:solidFill>
          </a:endParaRPr>
        </a:p>
      </dsp:txBody>
      <dsp:txXfrm>
        <a:off x="1462332" y="723472"/>
        <a:ext cx="3185863" cy="3340527"/>
      </dsp:txXfrm>
    </dsp:sp>
    <dsp:sp modelId="{17BB68E5-0628-4932-8B98-E4DDFEF17556}">
      <dsp:nvSpPr>
        <dsp:cNvPr id="0" name=""/>
        <dsp:cNvSpPr/>
      </dsp:nvSpPr>
      <dsp:spPr>
        <a:xfrm>
          <a:off x="3200405" y="1219197"/>
          <a:ext cx="899355" cy="8450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dirty="0" err="1" smtClean="0">
              <a:solidFill>
                <a:schemeClr val="bg1"/>
              </a:solidFill>
            </a:rPr>
            <a:t>Bezugswert</a:t>
          </a:r>
          <a:r>
            <a:rPr lang="en-US" sz="800" kern="1200" dirty="0" smtClean="0">
              <a:solidFill>
                <a:schemeClr val="bg1"/>
              </a:solidFill>
            </a:rPr>
            <a:t> </a:t>
          </a:r>
          <a:r>
            <a:rPr lang="en-US" sz="800" kern="1200" dirty="0" err="1" smtClean="0">
              <a:solidFill>
                <a:schemeClr val="bg1"/>
              </a:solidFill>
            </a:rPr>
            <a:t>festlegen</a:t>
          </a:r>
          <a:endParaRPr lang="en-US" sz="800" kern="1200" dirty="0">
            <a:solidFill>
              <a:schemeClr val="bg1"/>
            </a:solidFill>
          </a:endParaRPr>
        </a:p>
      </dsp:txBody>
      <dsp:txXfrm>
        <a:off x="3200405" y="1219197"/>
        <a:ext cx="899355" cy="845095"/>
      </dsp:txXfrm>
    </dsp:sp>
    <dsp:sp modelId="{1E0F38F7-C572-4685-ABB1-608D92330AD9}">
      <dsp:nvSpPr>
        <dsp:cNvPr id="0" name=""/>
        <dsp:cNvSpPr/>
      </dsp:nvSpPr>
      <dsp:spPr>
        <a:xfrm>
          <a:off x="3276598" y="2819401"/>
          <a:ext cx="839291" cy="84605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dirty="0" err="1" smtClean="0">
              <a:solidFill>
                <a:schemeClr val="bg1"/>
              </a:solidFill>
            </a:rPr>
            <a:t>Eingaben</a:t>
          </a:r>
          <a:r>
            <a:rPr lang="en-US" sz="800" kern="1200" dirty="0" smtClean="0">
              <a:solidFill>
                <a:schemeClr val="bg1"/>
              </a:solidFill>
            </a:rPr>
            <a:t> </a:t>
          </a:r>
          <a:r>
            <a:rPr lang="en-US" sz="800" kern="1200" dirty="0" err="1" smtClean="0">
              <a:solidFill>
                <a:schemeClr val="bg1"/>
              </a:solidFill>
            </a:rPr>
            <a:t>modifizieren</a:t>
          </a:r>
          <a:r>
            <a:rPr lang="en-US" sz="800" kern="1200" dirty="0" smtClean="0">
              <a:solidFill>
                <a:schemeClr val="bg1"/>
              </a:solidFill>
            </a:rPr>
            <a:t> </a:t>
          </a:r>
          <a:endParaRPr lang="en-US" sz="800" kern="1200" dirty="0">
            <a:solidFill>
              <a:schemeClr val="bg1"/>
            </a:solidFill>
          </a:endParaRPr>
        </a:p>
      </dsp:txBody>
      <dsp:txXfrm>
        <a:off x="3276598" y="2819401"/>
        <a:ext cx="839291" cy="846053"/>
      </dsp:txXfrm>
    </dsp:sp>
    <dsp:sp modelId="{EAEB89B4-6253-E24D-BC7A-BA8F3A5C9FA3}">
      <dsp:nvSpPr>
        <dsp:cNvPr id="0" name=""/>
        <dsp:cNvSpPr/>
      </dsp:nvSpPr>
      <dsp:spPr>
        <a:xfrm>
          <a:off x="2057396" y="2819403"/>
          <a:ext cx="854078" cy="8223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dirty="0" err="1" smtClean="0">
              <a:solidFill>
                <a:schemeClr val="bg1"/>
              </a:solidFill>
            </a:rPr>
            <a:t>Entwurf</a:t>
          </a:r>
          <a:r>
            <a:rPr lang="en-US" sz="800" kern="1200" dirty="0" smtClean="0">
              <a:solidFill>
                <a:schemeClr val="bg1"/>
              </a:solidFill>
            </a:rPr>
            <a:t> </a:t>
          </a:r>
          <a:r>
            <a:rPr lang="en-US" sz="800" kern="1200" dirty="0" err="1" smtClean="0">
              <a:solidFill>
                <a:schemeClr val="bg1"/>
              </a:solidFill>
            </a:rPr>
            <a:t>modifizieren</a:t>
          </a:r>
          <a:r>
            <a:rPr lang="en-US" sz="800" kern="1200" dirty="0" smtClean="0">
              <a:solidFill>
                <a:schemeClr val="bg1"/>
              </a:solidFill>
            </a:rPr>
            <a:t> </a:t>
          </a:r>
          <a:endParaRPr lang="en-US" sz="800" kern="1200" dirty="0">
            <a:solidFill>
              <a:schemeClr val="bg1"/>
            </a:solidFill>
          </a:endParaRPr>
        </a:p>
      </dsp:txBody>
      <dsp:txXfrm>
        <a:off x="2057396" y="2819403"/>
        <a:ext cx="854078" cy="822327"/>
      </dsp:txXfrm>
    </dsp:sp>
    <dsp:sp modelId="{A29F602E-BD17-4E2E-8C0D-6743D8AE81B1}">
      <dsp:nvSpPr>
        <dsp:cNvPr id="0" name=""/>
        <dsp:cNvSpPr/>
      </dsp:nvSpPr>
      <dsp:spPr>
        <a:xfrm>
          <a:off x="1981203" y="1219201"/>
          <a:ext cx="868348" cy="81893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dirty="0" err="1" smtClean="0">
              <a:solidFill>
                <a:schemeClr val="bg1"/>
              </a:solidFill>
            </a:rPr>
            <a:t>Suche</a:t>
          </a:r>
          <a:r>
            <a:rPr lang="en-US" sz="800" kern="1200" dirty="0" smtClean="0">
              <a:solidFill>
                <a:schemeClr val="bg1"/>
              </a:solidFill>
            </a:rPr>
            <a:t> </a:t>
          </a:r>
          <a:r>
            <a:rPr lang="en-US" sz="800" kern="1200" dirty="0" err="1" smtClean="0">
              <a:solidFill>
                <a:schemeClr val="bg1"/>
              </a:solidFill>
            </a:rPr>
            <a:t>nach</a:t>
          </a:r>
          <a:r>
            <a:rPr lang="en-US" sz="800" kern="1200" dirty="0" smtClean="0">
              <a:solidFill>
                <a:schemeClr val="bg1"/>
              </a:solidFill>
            </a:rPr>
            <a:t> </a:t>
          </a:r>
          <a:r>
            <a:rPr lang="en-US" sz="800" kern="1200" dirty="0" err="1" smtClean="0">
              <a:solidFill>
                <a:schemeClr val="bg1"/>
              </a:solidFill>
            </a:rPr>
            <a:t>ähnlichen</a:t>
          </a:r>
          <a:r>
            <a:rPr lang="en-US" sz="800" kern="1200" dirty="0" smtClean="0">
              <a:solidFill>
                <a:schemeClr val="bg1"/>
              </a:solidFill>
            </a:rPr>
            <a:t> </a:t>
          </a:r>
          <a:r>
            <a:rPr lang="en-US" sz="800" kern="1200" dirty="0" err="1" smtClean="0">
              <a:solidFill>
                <a:schemeClr val="bg1"/>
              </a:solidFill>
            </a:rPr>
            <a:t>Materialien</a:t>
          </a:r>
          <a:r>
            <a:rPr lang="en-US" sz="800" kern="1200" dirty="0" smtClean="0">
              <a:solidFill>
                <a:schemeClr val="bg1"/>
              </a:solidFill>
            </a:rPr>
            <a:t> </a:t>
          </a:r>
          <a:endParaRPr lang="en-US" sz="800" kern="1200" dirty="0">
            <a:solidFill>
              <a:schemeClr val="bg1"/>
            </a:solidFill>
          </a:endParaRPr>
        </a:p>
      </dsp:txBody>
      <dsp:txXfrm>
        <a:off x="1981203" y="1219201"/>
        <a:ext cx="868348" cy="81893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7044DD-3AA5-C54A-AFE3-AC9793E607E6}" type="datetimeFigureOut">
              <a:rPr lang="en-US" smtClean="0"/>
              <a:pPr/>
              <a:t>2/15/2010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smtClean="0"/>
              <a:t>Klicken zum Bearbeiten der Master-Textstile</a:t>
            </a:r>
            <a:endParaRPr lang="en-US" smtClean="0"/>
          </a:p>
          <a:p>
            <a:pPr lvl="1"/>
            <a:r>
              <a:rPr lang="en-US" smtClean="0"/>
              <a:t>Zweite Ebene</a:t>
            </a:r>
          </a:p>
          <a:p>
            <a:pPr lvl="2"/>
            <a:r>
              <a:rPr lang="en-US" smtClean="0"/>
              <a:t>Dritte Ebene</a:t>
            </a:r>
          </a:p>
          <a:p>
            <a:pPr lvl="3"/>
            <a:r>
              <a:rPr lang="en-US" smtClean="0"/>
              <a:t>Vierte Ebene</a:t>
            </a:r>
          </a:p>
          <a:p>
            <a:pPr lvl="4"/>
            <a:r>
              <a:rPr lang="en-US" smtClean="0"/>
              <a:t>Fünfte Ebene</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CC70A7-31AA-3140-B44D-6FDFCDA22D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b="0" i="0" u="none" kern="1200" baseline="0">
        <a:solidFill>
          <a:srgbClr val="000000"/>
        </a:solidFill>
        <a:effectLst/>
        <a:latin typeface="Calibri"/>
        <a:ea typeface="ＭＳ Ｐゴシック"/>
        <a:cs typeface="+mn-cs"/>
      </a:defRPr>
    </a:lvl1pPr>
    <a:lvl2pPr marL="457200" algn="l" defTabSz="457200" rtl="0" eaLnBrk="1" latinLnBrk="0" hangingPunct="1">
      <a:defRPr sz="1200" b="0" i="0" u="none" kern="1200" baseline="0">
        <a:solidFill>
          <a:srgbClr val="000000"/>
        </a:solidFill>
        <a:effectLst/>
        <a:latin typeface="Calibri"/>
        <a:ea typeface="ＭＳ Ｐゴシック"/>
        <a:cs typeface="+mn-cs"/>
      </a:defRPr>
    </a:lvl2pPr>
    <a:lvl3pPr marL="914400" algn="l" defTabSz="457200" rtl="0" eaLnBrk="1" latinLnBrk="0" hangingPunct="1">
      <a:defRPr sz="1200" b="0" i="0" u="none" kern="1200" baseline="0">
        <a:solidFill>
          <a:srgbClr val="000000"/>
        </a:solidFill>
        <a:effectLst/>
        <a:latin typeface="Calibri"/>
        <a:ea typeface="ＭＳ Ｐゴシック"/>
        <a:cs typeface="+mn-cs"/>
      </a:defRPr>
    </a:lvl3pPr>
    <a:lvl4pPr marL="1371600" algn="l" defTabSz="457200" rtl="0" eaLnBrk="1" latinLnBrk="0" hangingPunct="1">
      <a:defRPr sz="1200" b="0" i="0" u="none" kern="1200" baseline="0">
        <a:solidFill>
          <a:srgbClr val="000000"/>
        </a:solidFill>
        <a:effectLst/>
        <a:latin typeface="Calibri"/>
        <a:ea typeface="ＭＳ Ｐゴシック"/>
        <a:cs typeface="+mn-cs"/>
      </a:defRPr>
    </a:lvl4pPr>
    <a:lvl5pPr marL="1828800" algn="l" defTabSz="457200" rtl="0" eaLnBrk="1" latinLnBrk="0" hangingPunct="1">
      <a:defRPr sz="1200" b="0" i="0" u="none" kern="1200" baseline="0">
        <a:solidFill>
          <a:srgbClr val="000000"/>
        </a:solidFill>
        <a:effectLst/>
        <a:latin typeface="Calibri"/>
        <a:ea typeface="ＭＳ Ｐゴシック"/>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smtClean="0"/>
              <a:t>Auch gemessen in Kilogramm Stickstoff-(N-)Äquivalent</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smtClean="0"/>
              <a:t>Die der LCA zugrunde liegende Technologie stammt von der Firma PE International in Stuttgart, Deutschland.  PE International verfügt über fast 20 Jahre Erfahrung und Glaubwürdigkeit auf diesem Gebiet.</a:t>
            </a:r>
            <a:endParaRPr lang="en-US" dirty="0" smtClean="0"/>
          </a:p>
          <a:p>
            <a:endParaRPr lang="en-US" baseline="0" dirty="0" smtClean="0"/>
          </a:p>
          <a:p>
            <a:r>
              <a:rPr lang="de-DE" smtClean="0"/>
              <a:t>ISO – Internationale Organisation für Normung</a:t>
            </a:r>
            <a:r>
              <a:rPr lang="en-US" smtClean="0"/>
              <a:t>  </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C8CC70A7-31AA-3140-B44D-6FDFCDA22D0A}"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sz="1200" kern="1200" dirty="0" smtClean="0">
                <a:solidFill>
                  <a:schemeClr val="tx1"/>
                </a:solidFill>
                <a:latin typeface="+mn-lt"/>
                <a:ea typeface="+mn-ea"/>
                <a:cs typeface="+mn-cs"/>
              </a:rPr>
              <a:t>Die Umweltfreundlichkeit eines Produkts ist ein Faktor, auf den immer mehr Verbraucher achten.  Der steigende Einfluss dieses Faktors auf dem Markt stellt viele Unternehmen vor eine neue und unbekannte geschäftliche Herausforderung.  Nachhaltige Konstruktion ist eine wichtige Strategie, die Unternehmen nutzen können, um die Umweltverträglichkeit der hergestellten Produkte zu erhöhen.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de-DE" sz="1200" kern="1200" dirty="0" smtClean="0">
                <a:solidFill>
                  <a:schemeClr val="tx1"/>
                </a:solidFill>
                <a:latin typeface="+mn-lt"/>
                <a:ea typeface="+mn-ea"/>
                <a:cs typeface="+mn-cs"/>
              </a:rPr>
              <a:t>SolidWorks Sustainability wurde geschaffen, um nachhaltige Konstruktion leicht verständlich und mühelos einsetzbar zu machen.  Funktionen wie das Dashboard, benutzerdefinierte Berichte und die Suche nach ähnlichen Materialien ermöglichen es den Benutzern, Konstruktionen zu verbessern und ihre Ergebnisse auf überzeugende Weise zu vermitteln.  Dies ist so wichtig, dass DS SolidWorks einige dieser Funktionen für nachhaltige Konstruktion in jede Lizenz von SolidWorks 2010 integriert hat.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baseline="30000" dirty="0" smtClean="0"/>
              <a:t>1</a:t>
            </a:r>
            <a:r>
              <a:rPr lang="en-US" dirty="0" smtClean="0"/>
              <a:t>Für die </a:t>
            </a:r>
            <a:r>
              <a:rPr lang="en-US" dirty="0" err="1" smtClean="0"/>
              <a:t>SolidWorks</a:t>
            </a:r>
            <a:r>
              <a:rPr lang="en-US" dirty="0" smtClean="0"/>
              <a:t> Labs-Version </a:t>
            </a:r>
            <a:r>
              <a:rPr lang="en-US" dirty="0" err="1" smtClean="0"/>
              <a:t>ist</a:t>
            </a:r>
            <a:r>
              <a:rPr lang="en-US" dirty="0" smtClean="0"/>
              <a:t> </a:t>
            </a:r>
            <a:r>
              <a:rPr lang="en-US" dirty="0" err="1" smtClean="0"/>
              <a:t>SolidWorks</a:t>
            </a:r>
            <a:r>
              <a:rPr lang="en-US" dirty="0" smtClean="0"/>
              <a:t> 2009 </a:t>
            </a:r>
            <a:r>
              <a:rPr lang="en-US" dirty="0" err="1" smtClean="0"/>
              <a:t>oder</a:t>
            </a:r>
            <a:r>
              <a:rPr lang="en-US" dirty="0" smtClean="0"/>
              <a:t> </a:t>
            </a:r>
            <a:r>
              <a:rPr lang="en-US" dirty="0" err="1" smtClean="0"/>
              <a:t>höher</a:t>
            </a:r>
            <a:r>
              <a:rPr lang="en-US" dirty="0" smtClean="0"/>
              <a:t> </a:t>
            </a:r>
            <a:r>
              <a:rPr lang="en-US" dirty="0" err="1" smtClean="0"/>
              <a:t>erforderlich</a:t>
            </a:r>
            <a:r>
              <a:rPr lang="en-US" dirty="0" smtClean="0"/>
              <a:t>.  </a:t>
            </a:r>
            <a:r>
              <a:rPr lang="en-US" dirty="0" err="1" smtClean="0"/>
              <a:t>SolidWorks</a:t>
            </a:r>
            <a:r>
              <a:rPr lang="en-US" dirty="0" smtClean="0"/>
              <a:t> Sustainability </a:t>
            </a:r>
            <a:r>
              <a:rPr lang="en-US" dirty="0" err="1" smtClean="0"/>
              <a:t>wird</a:t>
            </a:r>
            <a:r>
              <a:rPr lang="en-US" dirty="0" smtClean="0"/>
              <a:t> in </a:t>
            </a:r>
            <a:r>
              <a:rPr lang="en-US" dirty="0" err="1" smtClean="0"/>
              <a:t>der</a:t>
            </a:r>
            <a:r>
              <a:rPr lang="en-US" dirty="0" smtClean="0"/>
              <a:t> </a:t>
            </a:r>
            <a:r>
              <a:rPr lang="en-US" dirty="0" err="1" smtClean="0"/>
              <a:t>SolidWorks</a:t>
            </a:r>
            <a:r>
              <a:rPr lang="en-US" dirty="0" smtClean="0"/>
              <a:t> Education Edition 2010-2011 </a:t>
            </a:r>
            <a:r>
              <a:rPr lang="en-US" dirty="0" err="1" smtClean="0"/>
              <a:t>enthalten</a:t>
            </a:r>
            <a:r>
              <a:rPr lang="en-US" dirty="0" smtClean="0"/>
              <a:t> </a:t>
            </a:r>
            <a:r>
              <a:rPr lang="en-US" dirty="0" err="1" smtClean="0"/>
              <a:t>sein</a:t>
            </a:r>
            <a:r>
              <a:rPr lang="en-US" dirty="0" smtClean="0"/>
              <a:t>.</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de-DE" kern="1200" dirty="0" smtClean="0">
                <a:solidFill>
                  <a:schemeClr val="tx1"/>
                </a:solidFill>
                <a:latin typeface="+mj-lt"/>
              </a:rPr>
              <a:t>Studenten müssen die Umweltauswirkungen ihrer Konstruktion erkennen, sie verstehen, sie verbessern und sie anderen vermitteln.</a:t>
            </a:r>
            <a:endParaRPr lang="en-US" dirty="0" smtClean="0">
              <a:solidFill>
                <a:schemeClr val="tx1"/>
              </a:solidFill>
              <a:latin typeface="+mj-lt"/>
              <a:cs typeface="Arial" charset="0"/>
            </a:endParaRPr>
          </a:p>
          <a:p>
            <a:pPr>
              <a:defRPr/>
            </a:pPr>
            <a:endParaRPr lang="en-US" kern="1200" dirty="0" smtClean="0">
              <a:solidFill>
                <a:schemeClr val="tx1"/>
              </a:solidFill>
              <a:latin typeface="+mj-lt"/>
            </a:endParaRPr>
          </a:p>
          <a:p>
            <a:pPr>
              <a:defRPr/>
            </a:pPr>
            <a:r>
              <a:rPr lang="de-DE" kern="1200" dirty="0" smtClean="0">
                <a:solidFill>
                  <a:schemeClr val="tx1"/>
                </a:solidFill>
                <a:latin typeface="+mj-lt"/>
              </a:rPr>
              <a:t>Lehrer können Einblicke vermitteln, welche Auswirkungen die Auswahl von Materialien und Herstellungsprozessen auf die Umwelt hat.</a:t>
            </a:r>
            <a:r>
              <a:rPr lang="en-US" dirty="0" smtClean="0">
                <a:solidFill>
                  <a:schemeClr val="tx1"/>
                </a:solidFill>
                <a:latin typeface="+mj-lt"/>
                <a:cs typeface="Arial" charset="0"/>
              </a:rPr>
              <a:t> </a:t>
            </a:r>
          </a:p>
          <a:p>
            <a:pPr>
              <a:defRPr/>
            </a:pPr>
            <a:endParaRPr lang="en-US" kern="1200" dirty="0" smtClean="0">
              <a:solidFill>
                <a:schemeClr val="tx1"/>
              </a:solidFill>
              <a:latin typeface="+mj-lt"/>
            </a:endParaRPr>
          </a:p>
          <a:p>
            <a:pPr>
              <a:defRPr/>
            </a:pPr>
            <a:r>
              <a:rPr lang="de-DE" kern="1200" dirty="0" smtClean="0">
                <a:solidFill>
                  <a:schemeClr val="tx1"/>
                </a:solidFill>
                <a:latin typeface="+mj-lt"/>
              </a:rPr>
              <a:t>Anweisungen kombinieren Konstruktion und Technologie mit sozialen, ökologischen und ökonomischen Bedingungen.</a:t>
            </a:r>
            <a:endParaRPr lang="en-US" dirty="0" smtClean="0">
              <a:solidFill>
                <a:schemeClr val="tx1"/>
              </a:solidFill>
              <a:latin typeface="+mj-lt"/>
              <a:cs typeface="Arial" charset="0"/>
            </a:endParaRPr>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Definition </a:t>
            </a:r>
            <a:r>
              <a:rPr lang="en-US" dirty="0" err="1" smtClean="0"/>
              <a:t>nachhaltige</a:t>
            </a:r>
            <a:r>
              <a:rPr lang="en-US" dirty="0" smtClean="0"/>
              <a:t> </a:t>
            </a:r>
            <a:r>
              <a:rPr lang="en-US" dirty="0" err="1" smtClean="0"/>
              <a:t>Entwicklung</a:t>
            </a:r>
            <a:r>
              <a:rPr lang="en-US" dirty="0" smtClean="0"/>
              <a:t> </a:t>
            </a:r>
            <a:r>
              <a:rPr lang="en-US" b="1" dirty="0" smtClean="0"/>
              <a:t>World</a:t>
            </a:r>
            <a:r>
              <a:rPr lang="en-US" dirty="0" smtClean="0"/>
              <a:t> </a:t>
            </a:r>
            <a:r>
              <a:rPr lang="en-US" b="1" dirty="0" smtClean="0"/>
              <a:t>Engineering</a:t>
            </a:r>
            <a:r>
              <a:rPr lang="en-US" dirty="0" smtClean="0"/>
              <a:t> </a:t>
            </a:r>
            <a:r>
              <a:rPr lang="en-US" b="1" dirty="0" smtClean="0"/>
              <a:t>Partnership</a:t>
            </a:r>
            <a:r>
              <a:rPr lang="en-US" dirty="0" smtClean="0"/>
              <a:t> for </a:t>
            </a:r>
            <a:r>
              <a:rPr lang="en-US" b="1" dirty="0" smtClean="0"/>
              <a:t>Sustainable</a:t>
            </a:r>
            <a:r>
              <a:rPr lang="en-US" dirty="0" smtClean="0"/>
              <a:t> </a:t>
            </a:r>
            <a:r>
              <a:rPr lang="en-US" b="1" dirty="0" smtClean="0"/>
              <a:t>Development</a:t>
            </a:r>
            <a:r>
              <a:rPr lang="en-US" dirty="0" smtClean="0"/>
              <a:t> (WEPSD, </a:t>
            </a:r>
            <a:r>
              <a:rPr lang="en-US" dirty="0" err="1" smtClean="0"/>
              <a:t>globale</a:t>
            </a:r>
            <a:r>
              <a:rPr lang="en-US" dirty="0" smtClean="0"/>
              <a:t> </a:t>
            </a:r>
            <a:r>
              <a:rPr lang="en-US" dirty="0" err="1" smtClean="0"/>
              <a:t>Partnerschaft</a:t>
            </a:r>
            <a:r>
              <a:rPr lang="en-US" dirty="0" smtClean="0"/>
              <a:t> </a:t>
            </a:r>
            <a:r>
              <a:rPr lang="en-US" dirty="0" err="1" smtClean="0"/>
              <a:t>für</a:t>
            </a:r>
            <a:r>
              <a:rPr lang="en-US" dirty="0" smtClean="0"/>
              <a:t> </a:t>
            </a:r>
            <a:r>
              <a:rPr lang="en-US" dirty="0" err="1" smtClean="0"/>
              <a:t>nachhaltige</a:t>
            </a:r>
            <a:r>
              <a:rPr lang="en-US" dirty="0" smtClean="0"/>
              <a:t> </a:t>
            </a:r>
            <a:r>
              <a:rPr lang="en-US" dirty="0" err="1" smtClean="0"/>
              <a:t>Entwicklung</a:t>
            </a:r>
            <a:r>
              <a:rPr lang="en-US" dirty="0" smtClean="0"/>
              <a:t>, </a:t>
            </a:r>
            <a:r>
              <a:rPr lang="en-US" dirty="0" err="1" smtClean="0"/>
              <a:t>eine</a:t>
            </a:r>
            <a:r>
              <a:rPr lang="en-US" dirty="0" smtClean="0"/>
              <a:t> </a:t>
            </a:r>
            <a:r>
              <a:rPr lang="en-US" b="1" dirty="0" err="1" smtClean="0"/>
              <a:t>Partnerschaft</a:t>
            </a:r>
            <a:r>
              <a:rPr lang="en-US" dirty="0" smtClean="0"/>
              <a:t> </a:t>
            </a:r>
            <a:r>
              <a:rPr lang="en-US" dirty="0" err="1" smtClean="0"/>
              <a:t>zwischen</a:t>
            </a:r>
            <a:r>
              <a:rPr lang="en-US" dirty="0" smtClean="0"/>
              <a:t> WFEO, FIDIC und UATI)</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Hone ex</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Eine Methode der quantitativen Bewertung der Umweltverträglichkeit eines Produkts von der Gewinnung der Rohstoffe, über Produktion, Vertrieb und Verwendung bis hin zu Entsorgung und Recycling des Produkts.</a:t>
            </a:r>
            <a:br>
              <a:rPr lang="de-DE" dirty="0" smtClean="0"/>
            </a:br>
            <a:r>
              <a:rPr lang="de-DE" dirty="0" smtClean="0"/>
              <a:t>Die LCA ist ein Prozess, der die Auswirkungen eines Produkts auf die Umwelt während dessen gesamter Lebensdauer auswertet und so die Effizienz der Ressourcenverwertung steigert und die Belastung verringert. Sie kann angewandt werden, um die Umweltverträglichkeit eines Produkts oder der Funktion, für die das Produkt entwickelt wird, und den Transport zwischen diesen Phasen zu bewerten. Die LCA wird häufig als eine Analyse von „der Wiege bis zu Bahre“ bezeichnet.</a:t>
            </a:r>
            <a:r>
              <a:rPr lang="en-US" dirty="0" smtClean="0"/>
              <a:t> </a:t>
            </a:r>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smtClean="0"/>
              <a:t>Schlüsselelemente der LCA sind: (1) Identifizierung und Quantifizierung der auftretenden Umweltbelastungen, z. B. der verbrauchten Energie und Rohstoffe und der anfallenden Emissionen und Abfälle; (2) Bewertung der potenziellen Auswirkungen dieser Lasten auf die Umwelt und (3) Beurteilung der verfügbaren Möglichkeiten zur Reduzierung dieser Auswirkungen auf die Umwelt.</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smtClean="0"/>
              <a:t>Es gibt 4 wichtige Umweltverträglichkeitsfaktoren in der Lebenszyklusbewertung eines Produkts – CO2-Bilanz, Gesamtenergieverbrauch, Versauerung der Luft und Eutrophierung von Gewässern.</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smtClean="0"/>
              <a:t>Nicht erneuerbare Energiequellen sind z. B. Kohle, Erdöl und fossile Brennstoffe</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dirty="0" smtClean="0"/>
              <a:t>Dies verursacht einen Anstieg des Säuregehalts im Regenwasser, was wiederum zu einer Versauerung von Gewässern und Böden führt.</a:t>
            </a:r>
            <a:r>
              <a:rPr lang="en-US" dirty="0" smtClean="0"/>
              <a:t> </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43000" y="1612780"/>
            <a:ext cx="7772400" cy="533400"/>
          </a:xfrm>
        </p:spPr>
        <p:txBody>
          <a:bodyPr/>
          <a:lstStyle>
            <a:lvl1pPr algn="r">
              <a:defRPr sz="2800" b="1" i="0" u="none" baseline="0">
                <a:solidFill>
                  <a:srgbClr val="28288A"/>
                </a:solidFill>
                <a:effectLst/>
                <a:latin typeface="Arial"/>
                <a:ea typeface="ＭＳ Ｐゴシック"/>
                <a:cs typeface="Arial" pitchFamily="34" charset="0"/>
              </a:defRPr>
            </a:lvl1pPr>
          </a:lstStyle>
          <a:p>
            <a:r>
              <a:rPr lang="de-DE" smtClean="0"/>
              <a:t>Klicken zum Bearbeiten des Master-Titelstils</a:t>
            </a:r>
            <a:endParaRPr lang="en-US" dirty="0"/>
          </a:p>
        </p:txBody>
      </p:sp>
      <p:sp>
        <p:nvSpPr>
          <p:cNvPr id="3" name="Subtitle 2"/>
          <p:cNvSpPr>
            <a:spLocks noGrp="1"/>
          </p:cNvSpPr>
          <p:nvPr>
            <p:ph type="subTitle" idx="1" hasCustomPrompt="1"/>
          </p:nvPr>
        </p:nvSpPr>
        <p:spPr>
          <a:xfrm>
            <a:off x="2514600" y="2209800"/>
            <a:ext cx="6400800" cy="381000"/>
          </a:xfrm>
        </p:spPr>
        <p:txBody>
          <a:bodyPr>
            <a:normAutofit/>
          </a:bodyPr>
          <a:lstStyle>
            <a:lvl1pPr marL="0" indent="0" algn="r">
              <a:buNone/>
              <a:defRPr sz="1800" b="0" i="0" u="none" baseline="0">
                <a:solidFill>
                  <a:srgbClr val="28288A"/>
                </a:solidFill>
                <a:effectLst/>
                <a:latin typeface="Arial"/>
                <a:ea typeface="ＭＳ Ｐゴシック"/>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Klicken zum Bearbeiten des Master-Untertitelstils</a:t>
            </a:r>
            <a:endParaRPr lang="en-US" dirty="0"/>
          </a:p>
        </p:txBody>
      </p:sp>
      <p:sp>
        <p:nvSpPr>
          <p:cNvPr id="4" name="Date Placeholder 3"/>
          <p:cNvSpPr>
            <a:spLocks noGrp="1"/>
          </p:cNvSpPr>
          <p:nvPr>
            <p:ph type="dt" sz="half" idx="10"/>
          </p:nvPr>
        </p:nvSpPr>
        <p:spPr>
          <a:xfrm>
            <a:off x="6781800" y="2661824"/>
            <a:ext cx="2133600" cy="233776"/>
          </a:xfrm>
          <a:prstGeom prst="rect">
            <a:avLst/>
          </a:prstGeom>
        </p:spPr>
        <p:txBody>
          <a:bodyPr/>
          <a:lstStyle>
            <a:lvl1pPr>
              <a:defRPr sz="1000"/>
            </a:lvl1pPr>
          </a:lstStyle>
          <a:p>
            <a:fld id="{F0CCA2AF-898B-4969-BA97-6AF8C52733E7}" type="datetimeFigureOut">
              <a:rPr lang="en-US" smtClean="0"/>
              <a:pPr/>
              <a:t>2/15/2010</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51241"/>
            <a:ext cx="2057400" cy="526855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751242"/>
            <a:ext cx="6019800" cy="52599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64112"/>
            <a:ext cx="8458200" cy="4572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410200" y="6553200"/>
            <a:ext cx="675448" cy="224898"/>
          </a:xfrm>
          <a:prstGeom prst="rect">
            <a:avLst/>
          </a:prstGeom>
        </p:spPr>
        <p:txBody>
          <a:bodyPr/>
          <a:lstStyle/>
          <a:p>
            <a:fld id="{F0CCA2AF-898B-4969-BA97-6AF8C52733E7}" type="datetimeFigureOut">
              <a:rPr lang="en-US" smtClean="0"/>
              <a:pPr/>
              <a:t>2/15/2010</a:t>
            </a:fld>
            <a:endParaRPr lang="en-US"/>
          </a:p>
        </p:txBody>
      </p:sp>
      <p:sp>
        <p:nvSpPr>
          <p:cNvPr id="5" name="Slide Number Placeholder 4"/>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848"/>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762000"/>
            <a:ext cx="5111750" cy="5334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761999"/>
            <a:ext cx="5486400" cy="3965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248584"/>
            <a:ext cx="8458200" cy="458674"/>
          </a:xfrm>
          <a:prstGeom prst="rect">
            <a:avLst/>
          </a:prstGeom>
        </p:spPr>
        <p:txBody>
          <a:bodyPr vert="horz" lIns="91440" tIns="45720" rIns="91440" bIns="45720" rtlCol="0" anchor="ctr">
            <a:normAutofit/>
          </a:bodyPr>
          <a:lstStyle/>
          <a:p>
            <a:r>
              <a:rPr lang="de-DE" smtClean="0"/>
              <a:t>Klicken zum Bearbeiten des Master-Titelstils</a:t>
            </a:r>
            <a:endParaRPr lang="en-US" dirty="0"/>
          </a:p>
        </p:txBody>
      </p:sp>
      <p:sp>
        <p:nvSpPr>
          <p:cNvPr id="3" name="Text Placeholder 2"/>
          <p:cNvSpPr>
            <a:spLocks noGrp="1"/>
          </p:cNvSpPr>
          <p:nvPr>
            <p:ph type="body" idx="1"/>
          </p:nvPr>
        </p:nvSpPr>
        <p:spPr>
          <a:xfrm>
            <a:off x="688028" y="1281346"/>
            <a:ext cx="8229600" cy="4525963"/>
          </a:xfrm>
          <a:prstGeom prst="rect">
            <a:avLst/>
          </a:prstGeom>
        </p:spPr>
        <p:txBody>
          <a:bodyPr vert="horz" lIns="91440" tIns="45720" rIns="91440" bIns="45720" rtlCol="0">
            <a:normAutofit/>
          </a:bodyPr>
          <a:lstStyle/>
          <a:p>
            <a:pPr lvl="0"/>
            <a:r>
              <a:rPr lang="de-DE" smtClean="0"/>
              <a:t>Klicken zum Bearbeiten der Master-Textstile</a:t>
            </a:r>
            <a:endParaRPr lang="en-US" smtClean="0"/>
          </a:p>
          <a:p>
            <a:pPr lvl="1"/>
            <a:r>
              <a:rPr lang="en-US" smtClean="0"/>
              <a:t>Zweite Ebene</a:t>
            </a:r>
          </a:p>
          <a:p>
            <a:pPr lvl="2"/>
            <a:r>
              <a:rPr lang="en-US" smtClean="0"/>
              <a:t>Dritte Ebene</a:t>
            </a:r>
          </a:p>
          <a:p>
            <a:pPr lvl="3"/>
            <a:r>
              <a:rPr lang="en-US" smtClean="0"/>
              <a:t>Vierte Ebene</a:t>
            </a:r>
          </a:p>
          <a:p>
            <a:pPr lvl="4"/>
            <a:r>
              <a:rPr lang="en-US" smtClean="0"/>
              <a:t>Fünfte Ebene</a:t>
            </a:r>
            <a:endParaRPr lang="en-US" dirty="0"/>
          </a:p>
        </p:txBody>
      </p:sp>
      <p:sp>
        <p:nvSpPr>
          <p:cNvPr id="6" name="Slide Number Placeholder 5"/>
          <p:cNvSpPr>
            <a:spLocks noGrp="1"/>
          </p:cNvSpPr>
          <p:nvPr>
            <p:ph type="sldNum" sz="quarter" idx="4"/>
          </p:nvPr>
        </p:nvSpPr>
        <p:spPr>
          <a:xfrm>
            <a:off x="6096000" y="6576132"/>
            <a:ext cx="474956" cy="201966"/>
          </a:xfrm>
          <a:prstGeom prst="rect">
            <a:avLst/>
          </a:prstGeom>
        </p:spPr>
        <p:txBody>
          <a:bodyPr vert="horz" lIns="91440" tIns="45720" rIns="91440" bIns="45720" rtlCol="0" anchor="ctr"/>
          <a:lstStyle>
            <a:lvl1pPr algn="r">
              <a:defRPr sz="800">
                <a:solidFill>
                  <a:schemeClr val="tx1">
                    <a:tint val="75000"/>
                  </a:schemeClr>
                </a:solidFill>
              </a:defRPr>
            </a:lvl1pPr>
          </a:lstStyle>
          <a:p>
            <a:fld id="{F0580517-B526-4FE4-BD6A-600BAD18868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2800" b="1" i="0" u="none" kern="1200" baseline="0">
          <a:solidFill>
            <a:srgbClr val="28288A"/>
          </a:solidFill>
          <a:effectLst/>
          <a:latin typeface="Arial"/>
          <a:ea typeface="ＭＳ Ｐゴシック"/>
          <a:cs typeface="Arial" pitchFamily="34" charset="0"/>
        </a:defRPr>
      </a:lvl1pPr>
    </p:titleStyle>
    <p:bodyStyle>
      <a:lvl1pPr marL="342900" indent="-342900" algn="l" defTabSz="914400" rtl="0" eaLnBrk="1" latinLnBrk="0" hangingPunct="1">
        <a:spcBef>
          <a:spcPct val="20000"/>
        </a:spcBef>
        <a:buSzPct val="70000"/>
        <a:buFontTx/>
        <a:buBlip>
          <a:blip r:embed="rId14"/>
        </a:buBlip>
        <a:defRPr sz="2400" b="1" i="0" u="none" kern="1200" baseline="0">
          <a:solidFill>
            <a:srgbClr val="28288A"/>
          </a:solidFill>
          <a:effectLst/>
          <a:latin typeface="Arial"/>
          <a:ea typeface="ＭＳ Ｐゴシック"/>
          <a:cs typeface="Arial" pitchFamily="34" charset="0"/>
        </a:defRPr>
      </a:lvl1pPr>
      <a:lvl2pPr marL="742950" indent="-285750" algn="l" defTabSz="914400" rtl="0" eaLnBrk="1" latinLnBrk="0" hangingPunct="1">
        <a:spcBef>
          <a:spcPct val="20000"/>
        </a:spcBef>
        <a:buSzPct val="70000"/>
        <a:buFontTx/>
        <a:buBlip>
          <a:blip r:embed="rId15"/>
        </a:buBlip>
        <a:defRPr sz="2000" b="0" i="0" u="none" kern="1200" baseline="0">
          <a:solidFill>
            <a:srgbClr val="28288A"/>
          </a:solidFill>
          <a:effectLst/>
          <a:latin typeface="Arial"/>
          <a:ea typeface="ＭＳ Ｐゴシック"/>
          <a:cs typeface="Arial" pitchFamily="34" charset="0"/>
        </a:defRPr>
      </a:lvl2pPr>
      <a:lvl3pPr marL="1143000" indent="-228600" algn="l" defTabSz="914400" rtl="0" eaLnBrk="1" latinLnBrk="0" hangingPunct="1">
        <a:spcBef>
          <a:spcPct val="20000"/>
        </a:spcBef>
        <a:buSzPct val="70000"/>
        <a:buFontTx/>
        <a:buBlip>
          <a:blip r:embed="rId16"/>
        </a:buBlip>
        <a:defRPr sz="1800" b="0" i="0" u="none" kern="1200" baseline="0">
          <a:solidFill>
            <a:srgbClr val="28288A"/>
          </a:solidFill>
          <a:effectLst/>
          <a:latin typeface="Arial"/>
          <a:ea typeface="ＭＳ Ｐゴシック"/>
          <a:cs typeface="Arial" pitchFamily="34" charset="0"/>
        </a:defRPr>
      </a:lvl3pPr>
      <a:lvl4pPr marL="1600200" indent="-228600" algn="l" defTabSz="914400" rtl="0" eaLnBrk="1" latinLnBrk="0" hangingPunct="1">
        <a:spcBef>
          <a:spcPct val="20000"/>
        </a:spcBef>
        <a:buFont typeface="Arial" pitchFamily="34" charset="0"/>
        <a:buChar char="–"/>
        <a:defRPr sz="1600" b="0" i="0" u="none" kern="1200" baseline="0">
          <a:solidFill>
            <a:srgbClr val="28288A"/>
          </a:solidFill>
          <a:effectLst/>
          <a:latin typeface="Arial"/>
          <a:ea typeface="ＭＳ Ｐゴシック"/>
          <a:cs typeface="Arial" pitchFamily="34" charset="0"/>
        </a:defRPr>
      </a:lvl4pPr>
      <a:lvl5pPr marL="2057400" indent="-228600" algn="l" defTabSz="914400" rtl="0" eaLnBrk="1" latinLnBrk="0" hangingPunct="1">
        <a:spcBef>
          <a:spcPct val="20000"/>
        </a:spcBef>
        <a:buFont typeface="Wingdings" pitchFamily="2" charset="2"/>
        <a:buChar char="§"/>
        <a:defRPr sz="1600" b="0" i="0" u="none" kern="1200" baseline="0">
          <a:solidFill>
            <a:srgbClr val="28288A"/>
          </a:solidFill>
          <a:effectLst/>
          <a:latin typeface="Arial"/>
          <a:ea typeface="ＭＳ Ｐゴシック"/>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14.xml"/><Relationship Id="rId7" Type="http://schemas.openxmlformats.org/officeDocument/2006/relationships/diagramQuickStyle" Target="../diagrams/quickStyle1.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jpe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mtClean="0"/>
              <a:t>SolidWorks Sustainability</a:t>
            </a:r>
            <a:endParaRPr lang="en-US" dirty="0"/>
          </a:p>
        </p:txBody>
      </p:sp>
      <p:sp>
        <p:nvSpPr>
          <p:cNvPr id="3" name="Subtitle 2"/>
          <p:cNvSpPr>
            <a:spLocks noGrp="1"/>
          </p:cNvSpPr>
          <p:nvPr>
            <p:ph type="subTitle" idx="1"/>
          </p:nvPr>
        </p:nvSpPr>
        <p:spPr>
          <a:xfrm>
            <a:off x="2514600" y="2209800"/>
            <a:ext cx="6400800" cy="1143000"/>
          </a:xfrm>
        </p:spPr>
        <p:txBody>
          <a:bodyPr>
            <a:normAutofit/>
          </a:bodyPr>
          <a:lstStyle/>
          <a:p>
            <a:r>
              <a:rPr lang="en-US" dirty="0" smtClean="0"/>
              <a:t> </a:t>
            </a:r>
          </a:p>
          <a:p>
            <a:r>
              <a:rPr lang="en-US" dirty="0" smtClean="0"/>
              <a:t>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de-DE" sz="2500" smtClean="0"/>
              <a:t>Was ist die Eutrophierung von Gewässern?</a:t>
            </a:r>
            <a:endParaRPr lang="en-US" sz="2500" dirty="0"/>
          </a:p>
        </p:txBody>
      </p:sp>
      <p:sp>
        <p:nvSpPr>
          <p:cNvPr id="3" name="Content Placeholder 2"/>
          <p:cNvSpPr>
            <a:spLocks noGrp="1"/>
          </p:cNvSpPr>
          <p:nvPr>
            <p:ph idx="1"/>
          </p:nvPr>
        </p:nvSpPr>
        <p:spPr>
          <a:xfrm>
            <a:off x="688028" y="1143000"/>
            <a:ext cx="8229600" cy="4525963"/>
          </a:xfrm>
        </p:spPr>
        <p:txBody>
          <a:bodyPr/>
          <a:lstStyle/>
          <a:p>
            <a:r>
              <a:rPr lang="de-DE" dirty="0" smtClean="0"/>
              <a:t>Ein Überfluss an Nährstoffen, der einem Wasserökosystem hinzugefügt wird  </a:t>
            </a:r>
            <a:endParaRPr lang="en-US" dirty="0" smtClean="0"/>
          </a:p>
          <a:p>
            <a:r>
              <a:rPr lang="de-DE" dirty="0" smtClean="0"/>
              <a:t>In Abwässern und Düngemitteln der Landwirtschaft enthaltener Stickstoff (N)und Phosphor (PO</a:t>
            </a:r>
            <a:r>
              <a:rPr lang="de-DE" baseline="-25000" dirty="0" smtClean="0"/>
              <a:t>4</a:t>
            </a:r>
            <a:r>
              <a:rPr lang="de-DE" dirty="0" smtClean="0"/>
              <a:t>) können zu einem unnatürlich starken Wachstum von Algen führen, die wiederum dem Wasser den Sauerstoff entziehen. Dies hat das Sterben der Pflanzen- und Tierwelt zur Folge.  </a:t>
            </a:r>
            <a:endParaRPr lang="en-US" dirty="0" smtClean="0"/>
          </a:p>
          <a:p>
            <a:r>
              <a:rPr lang="de-DE" dirty="0" smtClean="0"/>
              <a:t>Gemessen in Kilogramm Phosphat-Äquivalent (PO</a:t>
            </a:r>
            <a:r>
              <a:rPr lang="de-DE" baseline="-25000" dirty="0" smtClean="0"/>
              <a:t>4</a:t>
            </a:r>
            <a:r>
              <a:rPr lang="de-DE" dirty="0" smtClean="0"/>
              <a:t>e).</a:t>
            </a:r>
            <a:endParaRPr lang="en-US" dirty="0"/>
          </a:p>
        </p:txBody>
      </p:sp>
      <p:pic>
        <p:nvPicPr>
          <p:cNvPr id="4" name="Picture 3"/>
          <p:cNvPicPr>
            <a:picLocks noChangeAspect="1"/>
          </p:cNvPicPr>
          <p:nvPr/>
        </p:nvPicPr>
        <p:blipFill>
          <a:blip r:embed="rId3" cstate="print"/>
          <a:srcRect l="14285" r="11429"/>
          <a:stretch>
            <a:fillRect/>
          </a:stretch>
        </p:blipFill>
        <p:spPr>
          <a:xfrm>
            <a:off x="838200" y="5105400"/>
            <a:ext cx="1524000" cy="1524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5638800" y="990600"/>
            <a:ext cx="3352800" cy="4953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smtClean="0"/>
              <a:t>Referenzen   </a:t>
            </a:r>
            <a:endParaRPr lang="en-US" dirty="0"/>
          </a:p>
        </p:txBody>
      </p:sp>
      <p:sp>
        <p:nvSpPr>
          <p:cNvPr id="3" name="Content Placeholder 2"/>
          <p:cNvSpPr>
            <a:spLocks noGrp="1"/>
          </p:cNvSpPr>
          <p:nvPr>
            <p:ph idx="1"/>
          </p:nvPr>
        </p:nvSpPr>
        <p:spPr>
          <a:xfrm>
            <a:off x="688028" y="1281347"/>
            <a:ext cx="4645972" cy="3290654"/>
          </a:xfrm>
        </p:spPr>
        <p:txBody>
          <a:bodyPr>
            <a:normAutofit fontScale="77500" lnSpcReduction="20000"/>
          </a:bodyPr>
          <a:lstStyle/>
          <a:p>
            <a:r>
              <a:rPr lang="de-DE" sz="2500" smtClean="0"/>
              <a:t>Zugrunde liegende LCA-Technologie PE International</a:t>
            </a:r>
            <a:r>
              <a:rPr lang="en-US" smtClean="0"/>
              <a:t> </a:t>
            </a:r>
            <a:endParaRPr lang="en-US" dirty="0" smtClean="0"/>
          </a:p>
          <a:p>
            <a:pPr lvl="1"/>
            <a:r>
              <a:rPr lang="en-US" sz="2100" smtClean="0"/>
              <a:t>20 Jahre LCA-Erfahrung</a:t>
            </a:r>
            <a:endParaRPr lang="en-US" sz="2100" dirty="0" smtClean="0"/>
          </a:p>
          <a:p>
            <a:pPr lvl="1"/>
            <a:r>
              <a:rPr lang="en-US" sz="2100" smtClean="0"/>
              <a:t>Internationale LCA-Datenbank</a:t>
            </a:r>
            <a:r>
              <a:rPr lang="en-US" smtClean="0"/>
              <a:t>  </a:t>
            </a:r>
            <a:endParaRPr lang="en-US" dirty="0" smtClean="0"/>
          </a:p>
          <a:p>
            <a:pPr lvl="1"/>
            <a:r>
              <a:rPr lang="de-DE" sz="2100" smtClean="0"/>
              <a:t>GaBi 4 – führende Softwareapplikation für Produktnachhaltigkeit</a:t>
            </a:r>
            <a:endParaRPr lang="en-US" sz="2100" dirty="0" smtClean="0"/>
          </a:p>
          <a:p>
            <a:pPr lvl="1"/>
            <a:r>
              <a:rPr lang="en-US" sz="2100" smtClean="0"/>
              <a:t>www.pe-international.com</a:t>
            </a:r>
            <a:r>
              <a:rPr lang="en-US" smtClean="0"/>
              <a:t> </a:t>
            </a:r>
            <a:endParaRPr lang="en-US" dirty="0" smtClean="0"/>
          </a:p>
          <a:p>
            <a:r>
              <a:rPr lang="en-US" sz="2500" smtClean="0"/>
              <a:t>Internationale LCA-Standards</a:t>
            </a:r>
            <a:endParaRPr lang="en-US" sz="2500" dirty="0" smtClean="0"/>
          </a:p>
          <a:p>
            <a:pPr lvl="1"/>
            <a:r>
              <a:rPr lang="en-US" sz="2100" smtClean="0"/>
              <a:t>Environmental Management Life Cycle Assessment Principles and Framework ISO 14040/44  www.iso.org</a:t>
            </a:r>
            <a:r>
              <a:rPr lang="en-US" smtClean="0"/>
              <a:t> </a:t>
            </a:r>
            <a:endParaRPr lang="en-US" b="1" dirty="0" smtClean="0"/>
          </a:p>
          <a:p>
            <a:r>
              <a:rPr lang="en-US" sz="2500" smtClean="0"/>
              <a:t>US EPA LCA-Ressourcen</a:t>
            </a:r>
            <a:endParaRPr lang="en-US" sz="2500" dirty="0" smtClean="0"/>
          </a:p>
          <a:p>
            <a:pPr lvl="1"/>
            <a:r>
              <a:rPr lang="en-US" sz="2100" smtClean="0"/>
              <a:t>http://www.epa.gov/nrmrl/lcaccess/</a:t>
            </a:r>
            <a:r>
              <a:rPr lang="en-US" smtClean="0"/>
              <a:t> </a:t>
            </a:r>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p:txBody>
      </p:sp>
      <p:grpSp>
        <p:nvGrpSpPr>
          <p:cNvPr id="5" name="Group 4"/>
          <p:cNvGrpSpPr/>
          <p:nvPr/>
        </p:nvGrpSpPr>
        <p:grpSpPr>
          <a:xfrm>
            <a:off x="5791200" y="1193800"/>
            <a:ext cx="1828800" cy="3936999"/>
            <a:chOff x="6477000" y="1193800"/>
            <a:chExt cx="1828800" cy="3936999"/>
          </a:xfrm>
        </p:grpSpPr>
        <p:sp>
          <p:nvSpPr>
            <p:cNvPr id="6" name="Freeform 5"/>
            <p:cNvSpPr/>
            <p:nvPr/>
          </p:nvSpPr>
          <p:spPr>
            <a:xfrm>
              <a:off x="6477000" y="1193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Ziel</a:t>
              </a:r>
              <a:r>
                <a:rPr lang="en-US" sz="2500" kern="1200" smtClean="0">
                  <a:solidFill>
                    <a:srgbClr val="FFFFFF"/>
                  </a:solidFill>
                  <a:latin typeface="Calibri"/>
                </a:rPr>
                <a:t> </a:t>
              </a:r>
              <a:r>
                <a:rPr lang="en-US" sz="2500" kern="1200" smtClean="0">
                  <a:solidFill>
                    <a:srgbClr val="FFFFFF"/>
                  </a:solidFill>
                  <a:latin typeface="Calibri"/>
                  <a:ea typeface="ＭＳ Ｐゴシック"/>
                </a:rPr>
                <a:t>&amp;</a:t>
              </a:r>
              <a:r>
                <a:rPr lang="en-US" sz="2500" kern="1200" smtClean="0">
                  <a:solidFill>
                    <a:srgbClr val="FFFFFF"/>
                  </a:solidFill>
                  <a:latin typeface="Calibri"/>
                </a:rPr>
                <a:t> </a:t>
              </a:r>
              <a:r>
                <a:rPr lang="en-US" sz="2500" kern="1200" smtClean="0">
                  <a:solidFill>
                    <a:srgbClr val="FFFFFF"/>
                  </a:solidFill>
                  <a:latin typeface="Calibri"/>
                  <a:ea typeface="ＭＳ Ｐゴシック"/>
                </a:rPr>
                <a:t>Umfang</a:t>
              </a:r>
              <a:endParaRPr lang="en-US" sz="2500" kern="1200" dirty="0">
                <a:solidFill>
                  <a:srgbClr val="FFFFFF"/>
                </a:solidFill>
                <a:latin typeface="Calibri"/>
                <a:ea typeface="ＭＳ Ｐゴシック"/>
              </a:endParaRPr>
            </a:p>
          </p:txBody>
        </p:sp>
        <p:sp>
          <p:nvSpPr>
            <p:cNvPr id="8" name="Freeform 7"/>
            <p:cNvSpPr/>
            <p:nvPr/>
          </p:nvSpPr>
          <p:spPr>
            <a:xfrm>
              <a:off x="6477000" y="2717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Sachbilanz</a:t>
              </a:r>
              <a:endParaRPr lang="en-US" sz="2500" kern="1200" dirty="0">
                <a:solidFill>
                  <a:srgbClr val="FFFFFF"/>
                </a:solidFill>
                <a:latin typeface="Calibri"/>
                <a:ea typeface="ＭＳ Ｐゴシック"/>
              </a:endParaRPr>
            </a:p>
          </p:txBody>
        </p:sp>
        <p:sp>
          <p:nvSpPr>
            <p:cNvPr id="10" name="Freeform 9"/>
            <p:cNvSpPr/>
            <p:nvPr/>
          </p:nvSpPr>
          <p:spPr>
            <a:xfrm>
              <a:off x="6477000" y="4114799"/>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dirty="0" err="1" smtClean="0">
                  <a:solidFill>
                    <a:srgbClr val="FFFFFF"/>
                  </a:solidFill>
                  <a:latin typeface="Calibri"/>
                  <a:ea typeface="ＭＳ Ｐゴシック"/>
                </a:rPr>
                <a:t>Wirkungsabschätzung</a:t>
              </a:r>
              <a:endParaRPr lang="en-US" sz="2500" kern="1200" dirty="0">
                <a:solidFill>
                  <a:srgbClr val="FFFFFF"/>
                </a:solidFill>
                <a:latin typeface="Calibri"/>
                <a:ea typeface="ＭＳ Ｐゴシック"/>
              </a:endParaRPr>
            </a:p>
          </p:txBody>
        </p:sp>
      </p:grpSp>
      <p:sp>
        <p:nvSpPr>
          <p:cNvPr id="11" name="Freeform 10"/>
          <p:cNvSpPr/>
          <p:nvPr/>
        </p:nvSpPr>
        <p:spPr>
          <a:xfrm>
            <a:off x="8077200" y="1295400"/>
            <a:ext cx="609600" cy="3810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vert270"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Auswertung</a:t>
            </a:r>
            <a:endParaRPr lang="en-US" sz="2500" kern="1200" dirty="0">
              <a:solidFill>
                <a:srgbClr val="FFFFFF"/>
              </a:solidFill>
              <a:latin typeface="Calibri"/>
              <a:ea typeface="ＭＳ Ｐゴシック"/>
            </a:endParaRPr>
          </a:p>
        </p:txBody>
      </p:sp>
      <p:cxnSp>
        <p:nvCxnSpPr>
          <p:cNvPr id="13" name="Straight Arrow Connector 12"/>
          <p:cNvCxnSpPr/>
          <p:nvPr/>
        </p:nvCxnSpPr>
        <p:spPr>
          <a:xfrm rot="5400000">
            <a:off x="6515894" y="24757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6515894" y="39235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620000" y="16002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620000" y="3048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620000" y="4572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943600" y="5334000"/>
            <a:ext cx="2895600" cy="646331"/>
          </a:xfrm>
          <a:prstGeom prst="rect">
            <a:avLst/>
          </a:prstGeom>
          <a:noFill/>
        </p:spPr>
        <p:txBody>
          <a:bodyPr wrap="square" rtlCol="0">
            <a:spAutoFit/>
          </a:bodyPr>
          <a:lstStyle/>
          <a:p>
            <a:r>
              <a:rPr lang="en-US" smtClean="0">
                <a:solidFill>
                  <a:srgbClr val="28288A"/>
                </a:solidFill>
                <a:latin typeface="Calibri"/>
                <a:ea typeface="ＭＳ Ｐゴシック"/>
              </a:rPr>
              <a:t>LCA-Grundelemente</a:t>
            </a:r>
            <a:r>
              <a:rPr lang="en-US" smtClean="0">
                <a:solidFill>
                  <a:srgbClr val="28288A"/>
                </a:solidFill>
                <a:latin typeface="Calibri"/>
              </a:rPr>
              <a:t>  </a:t>
            </a:r>
            <a:r>
              <a:rPr lang="en-US" smtClean="0">
                <a:solidFill>
                  <a:srgbClr val="28288A"/>
                </a:solidFill>
                <a:latin typeface="Calibri"/>
                <a:ea typeface="ＭＳ Ｐゴシック"/>
              </a:rPr>
              <a:t>ISO</a:t>
            </a:r>
            <a:r>
              <a:rPr lang="en-US" smtClean="0">
                <a:solidFill>
                  <a:srgbClr val="28288A"/>
                </a:solidFill>
                <a:latin typeface="Calibri"/>
              </a:rPr>
              <a:t> </a:t>
            </a:r>
            <a:r>
              <a:rPr lang="en-US" smtClean="0">
                <a:solidFill>
                  <a:srgbClr val="28288A"/>
                </a:solidFill>
                <a:latin typeface="Calibri"/>
                <a:ea typeface="ＭＳ Ｐゴシック"/>
              </a:rPr>
              <a:t>14044</a:t>
            </a:r>
            <a:endParaRPr lang="en-US" dirty="0">
              <a:solidFill>
                <a:srgbClr val="28288A"/>
              </a:solidFill>
              <a:latin typeface="Calibri"/>
              <a:ea typeface="ＭＳ Ｐゴシック"/>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Warum SolidWorks Sustainability?</a:t>
            </a:r>
            <a:endParaRPr lang="en-US" sz="2500" dirty="0"/>
          </a:p>
        </p:txBody>
      </p:sp>
      <p:sp>
        <p:nvSpPr>
          <p:cNvPr id="3" name="Content Placeholder 2"/>
          <p:cNvSpPr>
            <a:spLocks noGrp="1"/>
          </p:cNvSpPr>
          <p:nvPr>
            <p:ph idx="1"/>
          </p:nvPr>
        </p:nvSpPr>
        <p:spPr>
          <a:xfrm>
            <a:off x="688028" y="914400"/>
            <a:ext cx="8229600" cy="5410200"/>
          </a:xfrm>
        </p:spPr>
        <p:txBody>
          <a:bodyPr>
            <a:normAutofit lnSpcReduction="10000"/>
          </a:bodyPr>
          <a:lstStyle/>
          <a:p>
            <a:pPr marL="0" indent="0">
              <a:buNone/>
            </a:pPr>
            <a:r>
              <a:rPr lang="de-DE" dirty="0" smtClean="0"/>
              <a:t>Bald werden alle Konstruktionen nachhaltige Konstruktionen sein</a:t>
            </a:r>
            <a:endParaRPr lang="en-US" dirty="0" smtClean="0"/>
          </a:p>
          <a:p>
            <a:pPr>
              <a:buNone/>
            </a:pPr>
            <a:endParaRPr lang="en-US" dirty="0" smtClean="0"/>
          </a:p>
          <a:p>
            <a:r>
              <a:rPr lang="de-DE" dirty="0" smtClean="0"/>
              <a:t>Mehr Kunden wünschen sich umweltfreundlichere Produkte</a:t>
            </a:r>
            <a:endParaRPr lang="en-US" dirty="0" smtClean="0"/>
          </a:p>
          <a:p>
            <a:r>
              <a:rPr lang="de-DE" dirty="0" smtClean="0"/>
              <a:t>Neue und unbekannte Herausforderung für Unternehmen</a:t>
            </a:r>
            <a:r>
              <a:rPr lang="en-US" dirty="0" smtClean="0"/>
              <a:t> </a:t>
            </a:r>
          </a:p>
          <a:p>
            <a:r>
              <a:rPr lang="de-DE" dirty="0" smtClean="0"/>
              <a:t>Nachhaltige Konstruktion ist eine Erfolgsstrategie</a:t>
            </a:r>
            <a:r>
              <a:rPr lang="en-US" dirty="0" smtClean="0"/>
              <a:t> </a:t>
            </a:r>
          </a:p>
          <a:p>
            <a:r>
              <a:rPr lang="en-US" dirty="0" err="1" smtClean="0"/>
              <a:t>SolidWorks</a:t>
            </a:r>
            <a:r>
              <a:rPr lang="en-US" dirty="0" smtClean="0"/>
              <a:t> Sustainability</a:t>
            </a:r>
          </a:p>
          <a:p>
            <a:pPr lvl="1"/>
            <a:r>
              <a:rPr lang="en-US" dirty="0" err="1" smtClean="0"/>
              <a:t>Benutzerfreundlich</a:t>
            </a:r>
            <a:r>
              <a:rPr lang="en-US" dirty="0" smtClean="0"/>
              <a:t> und </a:t>
            </a:r>
            <a:r>
              <a:rPr lang="en-US" dirty="0" err="1" smtClean="0"/>
              <a:t>leicht</a:t>
            </a:r>
            <a:r>
              <a:rPr lang="en-US" dirty="0" smtClean="0"/>
              <a:t> </a:t>
            </a:r>
            <a:r>
              <a:rPr lang="en-US" dirty="0" err="1" smtClean="0"/>
              <a:t>verständlich</a:t>
            </a:r>
            <a:endParaRPr lang="en-US" dirty="0" smtClean="0"/>
          </a:p>
          <a:p>
            <a:pPr lvl="1"/>
            <a:r>
              <a:rPr lang="de-DE" dirty="0" smtClean="0"/>
              <a:t>Reduziert die Umweltauswirkungen von Produktentwicklungen</a:t>
            </a:r>
            <a:endParaRPr lang="en-US" dirty="0" smtClean="0"/>
          </a:p>
          <a:p>
            <a:pPr lvl="1"/>
            <a:r>
              <a:rPr lang="de-DE" dirty="0" smtClean="0"/>
              <a:t>Effektive Darstellung durch Berichte und grafische Anzeige</a:t>
            </a:r>
            <a:endParaRPr lang="en-US" dirty="0" smtClean="0"/>
          </a:p>
          <a:p>
            <a:pPr lvl="1"/>
            <a:r>
              <a:rPr lang="en-US" dirty="0" err="1" smtClean="0"/>
              <a:t>SolidWorks</a:t>
            </a:r>
            <a:r>
              <a:rPr lang="en-US" dirty="0" smtClean="0"/>
              <a:t> SustainabilityXpress</a:t>
            </a:r>
            <a:r>
              <a:rPr lang="en-US" baseline="30000" dirty="0" smtClean="0"/>
              <a:t>1 </a:t>
            </a:r>
            <a:r>
              <a:rPr lang="en-US" dirty="0" err="1" smtClean="0"/>
              <a:t>ist</a:t>
            </a:r>
            <a:r>
              <a:rPr lang="en-US" dirty="0" smtClean="0"/>
              <a:t> </a:t>
            </a:r>
            <a:r>
              <a:rPr lang="en-US" dirty="0" err="1" smtClean="0"/>
              <a:t>für</a:t>
            </a:r>
            <a:r>
              <a:rPr lang="en-US" dirty="0" smtClean="0"/>
              <a:t> JEDEN </a:t>
            </a:r>
            <a:r>
              <a:rPr lang="en-US" dirty="0" err="1" smtClean="0"/>
              <a:t>SolidWorks</a:t>
            </a:r>
            <a:r>
              <a:rPr lang="en-US" dirty="0" smtClean="0"/>
              <a:t> </a:t>
            </a:r>
            <a:r>
              <a:rPr lang="en-US" dirty="0" err="1" smtClean="0"/>
              <a:t>Benutzer</a:t>
            </a:r>
            <a:r>
              <a:rPr lang="en-US" dirty="0" smtClean="0"/>
              <a:t> </a:t>
            </a:r>
            <a:r>
              <a:rPr lang="en-US" dirty="0" err="1" smtClean="0"/>
              <a:t>kostenlos</a:t>
            </a:r>
            <a:r>
              <a:rPr lang="en-US" dirty="0" smtClean="0"/>
              <a:t> </a:t>
            </a:r>
            <a:r>
              <a:rPr lang="en-US" dirty="0" err="1" smtClean="0"/>
              <a:t>verfügbar</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3525"/>
            <a:ext cx="8458200" cy="457200"/>
          </a:xfrm>
        </p:spPr>
        <p:txBody>
          <a:bodyPr rtlCol="0">
            <a:normAutofit fontScale="90000"/>
          </a:bodyPr>
          <a:lstStyle/>
          <a:p>
            <a:pPr fontAlgn="auto">
              <a:spcAft>
                <a:spcPts val="0"/>
              </a:spcAft>
              <a:defRPr/>
            </a:pPr>
            <a:r>
              <a:rPr lang="de-DE" sz="2500" smtClean="0"/>
              <a:t>Warum SolidWorks Sustainability als Unterrichtsmittel?</a:t>
            </a:r>
            <a:endParaRPr lang="en-US" sz="2500" dirty="0"/>
          </a:p>
        </p:txBody>
      </p:sp>
      <p:sp>
        <p:nvSpPr>
          <p:cNvPr id="14339" name="Content Placeholder 2"/>
          <p:cNvSpPr>
            <a:spLocks noGrp="1"/>
          </p:cNvSpPr>
          <p:nvPr>
            <p:ph idx="1"/>
          </p:nvPr>
        </p:nvSpPr>
        <p:spPr>
          <a:xfrm>
            <a:off x="687388" y="1447800"/>
            <a:ext cx="8229600" cy="5410200"/>
          </a:xfrm>
        </p:spPr>
        <p:txBody>
          <a:bodyPr/>
          <a:lstStyle/>
          <a:p>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p:txBody>
      </p:sp>
      <p:pic>
        <p:nvPicPr>
          <p:cNvPr id="14340" name="Picture 2"/>
          <p:cNvPicPr>
            <a:picLocks noChangeAspect="1" noChangeArrowheads="1"/>
          </p:cNvPicPr>
          <p:nvPr/>
        </p:nvPicPr>
        <p:blipFill>
          <a:blip r:embed="rId3" cstate="print"/>
          <a:srcRect/>
          <a:stretch>
            <a:fillRect/>
          </a:stretch>
        </p:blipFill>
        <p:spPr bwMode="auto">
          <a:xfrm>
            <a:off x="1200944" y="914400"/>
            <a:ext cx="6742113" cy="5021262"/>
          </a:xfrm>
          <a:prstGeom prst="rect">
            <a:avLst/>
          </a:prstGeom>
          <a:noFill/>
          <a:ln w="9525">
            <a:noFill/>
            <a:miter lim="800000"/>
            <a:headEnd/>
            <a:tailEnd/>
          </a:ln>
        </p:spPr>
      </p:pic>
      <p:sp>
        <p:nvSpPr>
          <p:cNvPr id="5" name="Rectangle 4"/>
          <p:cNvSpPr/>
          <p:nvPr/>
        </p:nvSpPr>
        <p:spPr>
          <a:xfrm>
            <a:off x="1447800" y="6096000"/>
            <a:ext cx="6248400" cy="646331"/>
          </a:xfrm>
          <a:prstGeom prst="rect">
            <a:avLst/>
          </a:prstGeom>
        </p:spPr>
        <p:txBody>
          <a:bodyPr wrap="square">
            <a:spAutoFit/>
          </a:bodyPr>
          <a:lstStyle/>
          <a:p>
            <a:r>
              <a:rPr lang="de-DE" smtClean="0">
                <a:solidFill>
                  <a:srgbClr val="28288A"/>
                </a:solidFill>
                <a:latin typeface="Calibri"/>
                <a:ea typeface="ＭＳ Ｐゴシック"/>
              </a:rPr>
              <a:t>Verfügbar</a:t>
            </a:r>
            <a:r>
              <a:rPr lang="de-DE" smtClean="0">
                <a:solidFill>
                  <a:srgbClr val="28288A"/>
                </a:solidFill>
                <a:latin typeface="Calibri"/>
              </a:rPr>
              <a:t> </a:t>
            </a:r>
            <a:r>
              <a:rPr lang="de-DE" smtClean="0">
                <a:solidFill>
                  <a:srgbClr val="28288A"/>
                </a:solidFill>
                <a:latin typeface="Calibri"/>
                <a:ea typeface="ＭＳ Ｐゴシック"/>
              </a:rPr>
              <a:t>auf</a:t>
            </a:r>
            <a:r>
              <a:rPr lang="de-DE" smtClean="0">
                <a:solidFill>
                  <a:srgbClr val="28288A"/>
                </a:solidFill>
                <a:latin typeface="Calibri"/>
              </a:rPr>
              <a:t> </a:t>
            </a:r>
            <a:r>
              <a:rPr lang="de-DE" smtClean="0">
                <a:solidFill>
                  <a:srgbClr val="28288A"/>
                </a:solidFill>
                <a:latin typeface="Calibri"/>
                <a:ea typeface="ＭＳ Ｐゴシック"/>
              </a:rPr>
              <a:t>SolidWorks</a:t>
            </a:r>
            <a:r>
              <a:rPr lang="de-DE" smtClean="0">
                <a:solidFill>
                  <a:srgbClr val="28288A"/>
                </a:solidFill>
                <a:latin typeface="Calibri"/>
              </a:rPr>
              <a:t> </a:t>
            </a:r>
            <a:r>
              <a:rPr lang="de-DE" smtClean="0">
                <a:solidFill>
                  <a:srgbClr val="28288A"/>
                </a:solidFill>
                <a:latin typeface="Calibri"/>
                <a:ea typeface="ＭＳ Ｐゴシック"/>
              </a:rPr>
              <a:t>Labs</a:t>
            </a:r>
            <a:r>
              <a:rPr lang="de-DE" smtClean="0">
                <a:solidFill>
                  <a:srgbClr val="28288A"/>
                </a:solidFill>
                <a:latin typeface="Calibri"/>
              </a:rPr>
              <a:t> </a:t>
            </a:r>
            <a:r>
              <a:rPr lang="de-DE" smtClean="0">
                <a:solidFill>
                  <a:srgbClr val="28288A"/>
                </a:solidFill>
                <a:latin typeface="Calibri"/>
                <a:ea typeface="ＭＳ Ｐゴシック"/>
              </a:rPr>
              <a:t>für</a:t>
            </a:r>
            <a:r>
              <a:rPr lang="de-DE" smtClean="0">
                <a:solidFill>
                  <a:srgbClr val="28288A"/>
                </a:solidFill>
                <a:latin typeface="Calibri"/>
              </a:rPr>
              <a:t> </a:t>
            </a:r>
            <a:r>
              <a:rPr lang="de-DE" smtClean="0">
                <a:solidFill>
                  <a:srgbClr val="28288A"/>
                </a:solidFill>
                <a:latin typeface="Calibri"/>
                <a:ea typeface="ＭＳ Ｐゴシック"/>
              </a:rPr>
              <a:t>SolidWorks</a:t>
            </a:r>
            <a:r>
              <a:rPr lang="de-DE" smtClean="0">
                <a:solidFill>
                  <a:srgbClr val="28288A"/>
                </a:solidFill>
                <a:latin typeface="Calibri"/>
              </a:rPr>
              <a:t> </a:t>
            </a:r>
            <a:r>
              <a:rPr lang="de-DE" smtClean="0">
                <a:solidFill>
                  <a:srgbClr val="28288A"/>
                </a:solidFill>
                <a:latin typeface="Calibri"/>
                <a:ea typeface="ＭＳ Ｐゴシック"/>
              </a:rPr>
              <a:t>2009</a:t>
            </a:r>
            <a:r>
              <a:rPr lang="de-DE" smtClean="0">
                <a:solidFill>
                  <a:srgbClr val="28288A"/>
                </a:solidFill>
                <a:latin typeface="Calibri"/>
              </a:rPr>
              <a:t> </a:t>
            </a:r>
            <a:r>
              <a:rPr lang="de-DE" smtClean="0">
                <a:solidFill>
                  <a:srgbClr val="28288A"/>
                </a:solidFill>
                <a:latin typeface="Calibri"/>
                <a:ea typeface="ＭＳ Ｐゴシック"/>
              </a:rPr>
              <a:t>http://labs.solidworks.com</a:t>
            </a:r>
            <a:endParaRPr lang="en-US" dirty="0" smtClean="0">
              <a:solidFill>
                <a:srgbClr val="28288A"/>
              </a:solidFill>
              <a:latin typeface="Calibri"/>
              <a:ea typeface="ＭＳ Ｐゴシック"/>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2000" b="-2000"/>
          </a:stretch>
        </a:blipFill>
        <a:effectLst/>
      </p:bgPr>
    </p:bg>
    <p:spTree>
      <p:nvGrpSpPr>
        <p:cNvPr id="1" name=""/>
        <p:cNvGrpSpPr/>
        <p:nvPr/>
      </p:nvGrpSpPr>
      <p:grpSpPr>
        <a:xfrm>
          <a:off x="0" y="0"/>
          <a:ext cx="0" cy="0"/>
          <a:chOff x="0" y="0"/>
          <a:chExt cx="0" cy="0"/>
        </a:xfrm>
      </p:grpSpPr>
      <p:graphicFrame>
        <p:nvGraphicFramePr>
          <p:cNvPr id="19" name="Diagram 18"/>
          <p:cNvGraphicFramePr/>
          <p:nvPr/>
        </p:nvGraphicFramePr>
        <p:xfrm>
          <a:off x="1066800" y="762000"/>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Title 1"/>
          <p:cNvSpPr>
            <a:spLocks noGrp="1"/>
          </p:cNvSpPr>
          <p:nvPr>
            <p:ph type="title"/>
          </p:nvPr>
        </p:nvSpPr>
        <p:spPr/>
        <p:txBody>
          <a:bodyPr>
            <a:normAutofit fontScale="90000"/>
          </a:bodyPr>
          <a:lstStyle/>
          <a:p>
            <a:r>
              <a:rPr lang="en-US" smtClean="0"/>
              <a:t>SolidWorks Sustainability-Methodik  </a:t>
            </a:r>
            <a:endParaRPr lang="en-US" dirty="0"/>
          </a:p>
        </p:txBody>
      </p:sp>
      <p:sp>
        <p:nvSpPr>
          <p:cNvPr id="3" name="Content Placeholder 2"/>
          <p:cNvSpPr>
            <a:spLocks noGrp="1"/>
          </p:cNvSpPr>
          <p:nvPr>
            <p:ph idx="1"/>
          </p:nvPr>
        </p:nvSpPr>
        <p:spPr>
          <a:xfrm>
            <a:off x="533400" y="990600"/>
            <a:ext cx="6931972" cy="4525963"/>
          </a:xfrm>
        </p:spPr>
        <p:txBody>
          <a:bodyPr>
            <a:normAutofit/>
          </a:bodyPr>
          <a:lstStyle/>
          <a:p>
            <a:pPr>
              <a:buNone/>
            </a:pPr>
            <a:endParaRPr lang="en-US" dirty="0" smtClean="0"/>
          </a:p>
          <a:p>
            <a:pPr>
              <a:buNone/>
            </a:pPr>
            <a:endParaRPr lang="en-US" dirty="0" smtClean="0"/>
          </a:p>
        </p:txBody>
      </p:sp>
      <p:grpSp>
        <p:nvGrpSpPr>
          <p:cNvPr id="20" name="Group 19"/>
          <p:cNvGrpSpPr/>
          <p:nvPr/>
        </p:nvGrpSpPr>
        <p:grpSpPr>
          <a:xfrm>
            <a:off x="228600" y="2209800"/>
            <a:ext cx="7162800" cy="4190878"/>
            <a:chOff x="762000" y="2209800"/>
            <a:chExt cx="6349919" cy="4190878"/>
          </a:xfrm>
        </p:grpSpPr>
        <p:sp>
          <p:nvSpPr>
            <p:cNvPr id="21" name="Freeform 20"/>
            <p:cNvSpPr/>
            <p:nvPr/>
          </p:nvSpPr>
          <p:spPr>
            <a:xfrm>
              <a:off x="762000" y="220980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en-US" sz="2900" kern="1200" smtClean="0">
                  <a:solidFill>
                    <a:srgbClr val="FFFFFF"/>
                  </a:solidFill>
                  <a:latin typeface="Calibri"/>
                  <a:ea typeface="ＭＳ Ｐゴシック"/>
                </a:rPr>
                <a:t>Eingabe</a:t>
              </a:r>
              <a:endParaRPr lang="en-US" sz="2900" kern="1200" dirty="0">
                <a:solidFill>
                  <a:srgbClr val="FFFFFF"/>
                </a:solidFill>
                <a:latin typeface="Calibri"/>
                <a:ea typeface="ＭＳ Ｐゴシック"/>
              </a:endParaRPr>
            </a:p>
          </p:txBody>
        </p:sp>
        <p:sp>
          <p:nvSpPr>
            <p:cNvPr id="22" name="Freeform 21"/>
            <p:cNvSpPr/>
            <p:nvPr/>
          </p:nvSpPr>
          <p:spPr>
            <a:xfrm>
              <a:off x="1358898" y="2908261"/>
              <a:ext cx="99868" cy="548563"/>
            </a:xfrm>
            <a:custGeom>
              <a:avLst/>
              <a:gdLst/>
              <a:ahLst/>
              <a:cxnLst/>
              <a:rect l="0" t="0" r="0" b="0"/>
              <a:pathLst>
                <a:path>
                  <a:moveTo>
                    <a:pt x="0" y="0"/>
                  </a:moveTo>
                  <a:lnTo>
                    <a:pt x="0" y="548563"/>
                  </a:lnTo>
                  <a:lnTo>
                    <a:pt x="99868" y="54856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Freeform 22"/>
            <p:cNvSpPr/>
            <p:nvPr/>
          </p:nvSpPr>
          <p:spPr>
            <a:xfrm>
              <a:off x="1458766" y="31075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Material</a:t>
              </a:r>
              <a:endParaRPr lang="en-US" sz="1300" kern="1200" dirty="0" smtClean="0">
                <a:solidFill>
                  <a:srgbClr val="28288A"/>
                </a:solidFill>
                <a:latin typeface="Calibri"/>
                <a:ea typeface="ＭＳ Ｐゴシック"/>
              </a:endParaRPr>
            </a:p>
          </p:txBody>
        </p:sp>
        <p:sp>
          <p:nvSpPr>
            <p:cNvPr id="24" name="Freeform 23"/>
            <p:cNvSpPr/>
            <p:nvPr/>
          </p:nvSpPr>
          <p:spPr>
            <a:xfrm>
              <a:off x="1358898" y="2908261"/>
              <a:ext cx="99868" cy="1446845"/>
            </a:xfrm>
            <a:custGeom>
              <a:avLst/>
              <a:gdLst/>
              <a:ahLst/>
              <a:cxnLst/>
              <a:rect l="0" t="0" r="0" b="0"/>
              <a:pathLst>
                <a:path>
                  <a:moveTo>
                    <a:pt x="0" y="0"/>
                  </a:moveTo>
                  <a:lnTo>
                    <a:pt x="0" y="1446845"/>
                  </a:lnTo>
                  <a:lnTo>
                    <a:pt x="99868" y="14468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1458766" y="4005877"/>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Herstellungsprozess</a:t>
              </a:r>
              <a:endParaRPr lang="en-US" sz="1300" kern="1200" dirty="0">
                <a:solidFill>
                  <a:srgbClr val="28288A"/>
                </a:solidFill>
                <a:latin typeface="Calibri"/>
                <a:ea typeface="ＭＳ Ｐゴシック"/>
              </a:endParaRPr>
            </a:p>
          </p:txBody>
        </p:sp>
        <p:sp>
          <p:nvSpPr>
            <p:cNvPr id="26" name="Freeform 25"/>
            <p:cNvSpPr/>
            <p:nvPr/>
          </p:nvSpPr>
          <p:spPr>
            <a:xfrm>
              <a:off x="1358898" y="2908261"/>
              <a:ext cx="99868" cy="2225348"/>
            </a:xfrm>
            <a:custGeom>
              <a:avLst/>
              <a:gdLst/>
              <a:ahLst/>
              <a:cxnLst/>
              <a:rect l="0" t="0" r="0" b="0"/>
              <a:pathLst>
                <a:path>
                  <a:moveTo>
                    <a:pt x="0" y="0"/>
                  </a:moveTo>
                  <a:lnTo>
                    <a:pt x="0" y="2225348"/>
                  </a:lnTo>
                  <a:lnTo>
                    <a:pt x="99868" y="222534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Freeform 26"/>
            <p:cNvSpPr/>
            <p:nvPr/>
          </p:nvSpPr>
          <p:spPr>
            <a:xfrm>
              <a:off x="1458766" y="478438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Herstellungsregion</a:t>
              </a:r>
              <a:endParaRPr lang="en-US" sz="1300" kern="1200" dirty="0">
                <a:solidFill>
                  <a:srgbClr val="28288A"/>
                </a:solidFill>
                <a:latin typeface="Calibri"/>
                <a:ea typeface="ＭＳ Ｐゴシック"/>
              </a:endParaRPr>
            </a:p>
          </p:txBody>
        </p:sp>
        <p:sp>
          <p:nvSpPr>
            <p:cNvPr id="28" name="Freeform 27"/>
            <p:cNvSpPr/>
            <p:nvPr/>
          </p:nvSpPr>
          <p:spPr>
            <a:xfrm>
              <a:off x="1358898" y="2908261"/>
              <a:ext cx="99868" cy="3063737"/>
            </a:xfrm>
            <a:custGeom>
              <a:avLst/>
              <a:gdLst/>
              <a:ahLst/>
              <a:cxnLst/>
              <a:rect l="0" t="0" r="0" b="0"/>
              <a:pathLst>
                <a:path>
                  <a:moveTo>
                    <a:pt x="0" y="0"/>
                  </a:moveTo>
                  <a:lnTo>
                    <a:pt x="0" y="3063737"/>
                  </a:lnTo>
                  <a:lnTo>
                    <a:pt x="99868" y="306373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1458766" y="562276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Transport</a:t>
              </a:r>
              <a:r>
                <a:rPr lang="en-US" sz="1300" kern="1200" smtClean="0">
                  <a:solidFill>
                    <a:srgbClr val="28288A"/>
                  </a:solidFill>
                  <a:latin typeface="Calibri"/>
                </a:rPr>
                <a:t> </a:t>
              </a:r>
              <a:r>
                <a:rPr lang="en-US" sz="1300" kern="1200" smtClean="0">
                  <a:solidFill>
                    <a:srgbClr val="28288A"/>
                  </a:solidFill>
                  <a:latin typeface="Calibri"/>
                  <a:ea typeface="ＭＳ Ｐゴシック"/>
                </a:rPr>
                <a:t>&amp;</a:t>
              </a:r>
              <a:r>
                <a:rPr lang="en-US" sz="1300" kern="1200" smtClean="0">
                  <a:solidFill>
                    <a:srgbClr val="28288A"/>
                  </a:solidFill>
                  <a:latin typeface="Calibri"/>
                </a:rPr>
                <a:t> </a:t>
              </a:r>
              <a:r>
                <a:rPr lang="en-US" sz="1300" kern="1200" smtClean="0">
                  <a:solidFill>
                    <a:srgbClr val="28288A"/>
                  </a:solidFill>
                  <a:latin typeface="Calibri"/>
                  <a:ea typeface="ＭＳ Ｐゴシック"/>
                </a:rPr>
                <a:t>Verwendung</a:t>
              </a:r>
              <a:endParaRPr lang="en-US" sz="1300" kern="1200" dirty="0" smtClean="0">
                <a:solidFill>
                  <a:srgbClr val="28288A"/>
                </a:solidFill>
                <a:latin typeface="Calibri"/>
                <a:ea typeface="ＭＳ Ｐゴシック"/>
              </a:endParaRPr>
            </a:p>
          </p:txBody>
        </p:sp>
        <p:sp>
          <p:nvSpPr>
            <p:cNvPr id="30" name="Freeform 29"/>
            <p:cNvSpPr/>
            <p:nvPr/>
          </p:nvSpPr>
          <p:spPr>
            <a:xfrm>
              <a:off x="5715000" y="220992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en-US" sz="2900" kern="1200" smtClean="0">
                  <a:solidFill>
                    <a:srgbClr val="FFFFFF"/>
                  </a:solidFill>
                  <a:latin typeface="Calibri"/>
                  <a:ea typeface="ＭＳ Ｐゴシック"/>
                </a:rPr>
                <a:t>Ausgabe</a:t>
              </a:r>
              <a:endParaRPr lang="en-US" sz="2900" kern="1200" dirty="0">
                <a:solidFill>
                  <a:srgbClr val="FFFFFF"/>
                </a:solidFill>
                <a:latin typeface="Calibri"/>
                <a:ea typeface="ＭＳ Ｐゴシック"/>
              </a:endParaRPr>
            </a:p>
          </p:txBody>
        </p:sp>
        <p:sp>
          <p:nvSpPr>
            <p:cNvPr id="31" name="Freeform 30"/>
            <p:cNvSpPr/>
            <p:nvPr/>
          </p:nvSpPr>
          <p:spPr>
            <a:xfrm>
              <a:off x="5787789" y="2908380"/>
              <a:ext cx="139711" cy="523844"/>
            </a:xfrm>
            <a:custGeom>
              <a:avLst/>
              <a:gdLst/>
              <a:ahLst/>
              <a:cxnLst/>
              <a:rect l="0" t="0" r="0" b="0"/>
              <a:pathLst>
                <a:path>
                  <a:moveTo>
                    <a:pt x="0" y="0"/>
                  </a:moveTo>
                  <a:lnTo>
                    <a:pt x="0" y="523844"/>
                  </a:lnTo>
                  <a:lnTo>
                    <a:pt x="139711" y="5238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5927500" y="30829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Kohlenstoff</a:t>
              </a:r>
              <a:endParaRPr lang="en-US" sz="1300" kern="1200" dirty="0">
                <a:solidFill>
                  <a:srgbClr val="28288A"/>
                </a:solidFill>
                <a:latin typeface="Calibri"/>
                <a:ea typeface="ＭＳ Ｐゴシック"/>
              </a:endParaRPr>
            </a:p>
          </p:txBody>
        </p:sp>
        <p:sp>
          <p:nvSpPr>
            <p:cNvPr id="33" name="Freeform 32"/>
            <p:cNvSpPr/>
            <p:nvPr/>
          </p:nvSpPr>
          <p:spPr>
            <a:xfrm>
              <a:off x="5787789" y="2908380"/>
              <a:ext cx="139711" cy="1396919"/>
            </a:xfrm>
            <a:custGeom>
              <a:avLst/>
              <a:gdLst/>
              <a:ahLst/>
              <a:cxnLst/>
              <a:rect l="0" t="0" r="0" b="0"/>
              <a:pathLst>
                <a:path>
                  <a:moveTo>
                    <a:pt x="0" y="0"/>
                  </a:moveTo>
                  <a:lnTo>
                    <a:pt x="0" y="1396919"/>
                  </a:lnTo>
                  <a:lnTo>
                    <a:pt x="139711" y="1396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5927500" y="395607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Energie</a:t>
              </a:r>
              <a:endParaRPr lang="en-US" sz="1300" kern="1200" dirty="0">
                <a:solidFill>
                  <a:srgbClr val="28288A"/>
                </a:solidFill>
                <a:latin typeface="Calibri"/>
                <a:ea typeface="ＭＳ Ｐゴシック"/>
              </a:endParaRPr>
            </a:p>
          </p:txBody>
        </p:sp>
        <p:sp>
          <p:nvSpPr>
            <p:cNvPr id="35" name="Freeform 34"/>
            <p:cNvSpPr/>
            <p:nvPr/>
          </p:nvSpPr>
          <p:spPr>
            <a:xfrm>
              <a:off x="5787789" y="2908380"/>
              <a:ext cx="139711" cy="2269994"/>
            </a:xfrm>
            <a:custGeom>
              <a:avLst/>
              <a:gdLst/>
              <a:ahLst/>
              <a:cxnLst/>
              <a:rect l="0" t="0" r="0" b="0"/>
              <a:pathLst>
                <a:path>
                  <a:moveTo>
                    <a:pt x="0" y="0"/>
                  </a:moveTo>
                  <a:lnTo>
                    <a:pt x="0" y="2269994"/>
                  </a:lnTo>
                  <a:lnTo>
                    <a:pt x="139711" y="226999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5927500" y="4829144"/>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Luft</a:t>
              </a:r>
              <a:endParaRPr lang="en-US" sz="1300" kern="1200" dirty="0">
                <a:solidFill>
                  <a:srgbClr val="28288A"/>
                </a:solidFill>
                <a:latin typeface="Calibri"/>
                <a:ea typeface="ＭＳ Ｐゴシック"/>
              </a:endParaRPr>
            </a:p>
          </p:txBody>
        </p:sp>
        <p:sp>
          <p:nvSpPr>
            <p:cNvPr id="37" name="Freeform 36"/>
            <p:cNvSpPr/>
            <p:nvPr/>
          </p:nvSpPr>
          <p:spPr>
            <a:xfrm>
              <a:off x="5787789" y="2908380"/>
              <a:ext cx="139711" cy="3143068"/>
            </a:xfrm>
            <a:custGeom>
              <a:avLst/>
              <a:gdLst/>
              <a:ahLst/>
              <a:cxnLst/>
              <a:rect l="0" t="0" r="0" b="0"/>
              <a:pathLst>
                <a:path>
                  <a:moveTo>
                    <a:pt x="0" y="0"/>
                  </a:moveTo>
                  <a:lnTo>
                    <a:pt x="0" y="3143068"/>
                  </a:lnTo>
                  <a:lnTo>
                    <a:pt x="139711" y="314306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5927500" y="570221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Wasser</a:t>
              </a:r>
              <a:endParaRPr lang="en-US" sz="1300" kern="1200" dirty="0">
                <a:solidFill>
                  <a:srgbClr val="28288A"/>
                </a:solidFill>
                <a:latin typeface="Calibri"/>
                <a:ea typeface="ＭＳ Ｐゴシック"/>
              </a:endParaRPr>
            </a:p>
          </p:txBody>
        </p:sp>
      </p:grpSp>
      <p:sp>
        <p:nvSpPr>
          <p:cNvPr id="6" name="Right Brace 5"/>
          <p:cNvSpPr/>
          <p:nvPr/>
        </p:nvSpPr>
        <p:spPr>
          <a:xfrm>
            <a:off x="7391400" y="3048000"/>
            <a:ext cx="685800" cy="34290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ounded Rectangle 9"/>
          <p:cNvSpPr/>
          <p:nvPr/>
        </p:nvSpPr>
        <p:spPr>
          <a:xfrm>
            <a:off x="7848600" y="33528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848600" y="3505200"/>
            <a:ext cx="1219200" cy="369332"/>
          </a:xfrm>
          <a:prstGeom prst="rect">
            <a:avLst/>
          </a:prstGeom>
          <a:noFill/>
        </p:spPr>
        <p:txBody>
          <a:bodyPr wrap="square" rtlCol="0">
            <a:spAutoFit/>
          </a:bodyPr>
          <a:lstStyle/>
          <a:p>
            <a:pPr algn="ctr"/>
            <a:r>
              <a:rPr lang="en-US" smtClean="0">
                <a:solidFill>
                  <a:srgbClr val="28288A"/>
                </a:solidFill>
                <a:latin typeface="Calibri"/>
                <a:ea typeface="ＭＳ Ｐゴシック"/>
              </a:rPr>
              <a:t>Anzeige</a:t>
            </a:r>
            <a:endParaRPr lang="en-US" dirty="0">
              <a:solidFill>
                <a:srgbClr val="28288A"/>
              </a:solidFill>
              <a:latin typeface="Calibri"/>
              <a:ea typeface="ＭＳ Ｐゴシック"/>
            </a:endParaRPr>
          </a:p>
        </p:txBody>
      </p:sp>
      <p:sp>
        <p:nvSpPr>
          <p:cNvPr id="12" name="Rounded Rectangle 11"/>
          <p:cNvSpPr/>
          <p:nvPr/>
        </p:nvSpPr>
        <p:spPr>
          <a:xfrm>
            <a:off x="7848600" y="49530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7924800" y="5105400"/>
            <a:ext cx="990600" cy="369332"/>
          </a:xfrm>
          <a:prstGeom prst="rect">
            <a:avLst/>
          </a:prstGeom>
          <a:noFill/>
        </p:spPr>
        <p:txBody>
          <a:bodyPr wrap="square" rtlCol="0">
            <a:spAutoFit/>
          </a:bodyPr>
          <a:lstStyle/>
          <a:p>
            <a:pPr algn="ctr"/>
            <a:r>
              <a:rPr lang="en-US" smtClean="0">
                <a:solidFill>
                  <a:srgbClr val="28288A"/>
                </a:solidFill>
                <a:latin typeface="Calibri"/>
                <a:ea typeface="ＭＳ Ｐゴシック"/>
              </a:rPr>
              <a:t>Bericht</a:t>
            </a:r>
            <a:endParaRPr lang="en-US" dirty="0">
              <a:solidFill>
                <a:srgbClr val="28288A"/>
              </a:solidFill>
              <a:latin typeface="Calibri"/>
              <a:ea typeface="ＭＳ Ｐゴシック"/>
            </a:endParaRPr>
          </a:p>
        </p:txBody>
      </p:sp>
      <p:cxnSp>
        <p:nvCxnSpPr>
          <p:cNvPr id="15" name="Straight Connector 14"/>
          <p:cNvCxnSpPr/>
          <p:nvPr/>
        </p:nvCxnSpPr>
        <p:spPr>
          <a:xfrm rot="5400000">
            <a:off x="7962900" y="4533900"/>
            <a:ext cx="838200" cy="0"/>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1" name="Straight Connector 50"/>
          <p:cNvCxnSpPr/>
          <p:nvPr/>
        </p:nvCxnSpPr>
        <p:spPr>
          <a:xfrm>
            <a:off x="1752600" y="2590800"/>
            <a:ext cx="914400" cy="158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562600" y="2514600"/>
            <a:ext cx="304800" cy="1588"/>
          </a:xfrm>
          <a:prstGeom prst="line">
            <a:avLst/>
          </a:prstGeom>
          <a:ln w="31750"/>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de-DE" sz="2500" smtClean="0"/>
              <a:t>Eingabe von Materialklasse und -name</a:t>
            </a:r>
            <a:endParaRPr lang="en-US" sz="2500" dirty="0"/>
          </a:p>
        </p:txBody>
      </p:sp>
      <p:sp>
        <p:nvSpPr>
          <p:cNvPr id="3" name="Content Placeholder 2"/>
          <p:cNvSpPr>
            <a:spLocks noGrp="1"/>
          </p:cNvSpPr>
          <p:nvPr>
            <p:ph idx="1"/>
          </p:nvPr>
        </p:nvSpPr>
        <p:spPr>
          <a:xfrm>
            <a:off x="838200" y="990600"/>
            <a:ext cx="7924800" cy="4525963"/>
          </a:xfrm>
        </p:spPr>
        <p:txBody>
          <a:bodyPr>
            <a:normAutofit/>
          </a:bodyPr>
          <a:lstStyle/>
          <a:p>
            <a:r>
              <a:rPr lang="de-DE" smtClean="0"/>
              <a:t>Hierarchie der Materialklassen und -namen</a:t>
            </a:r>
            <a:endParaRPr lang="en-US" dirty="0" smtClean="0"/>
          </a:p>
          <a:p>
            <a:endParaRPr lang="en-US" dirty="0" smtClean="0"/>
          </a:p>
          <a:p>
            <a:pPr>
              <a:buNone/>
            </a:pPr>
            <a:endParaRPr lang="en-US" dirty="0" smtClean="0"/>
          </a:p>
        </p:txBody>
      </p:sp>
      <p:graphicFrame>
        <p:nvGraphicFramePr>
          <p:cNvPr id="6" name="Table 5"/>
          <p:cNvGraphicFramePr>
            <a:graphicFrameLocks noGrp="1"/>
          </p:cNvGraphicFramePr>
          <p:nvPr/>
        </p:nvGraphicFramePr>
        <p:xfrm>
          <a:off x="838200" y="1457960"/>
          <a:ext cx="8077200" cy="4841240"/>
        </p:xfrm>
        <a:graphic>
          <a:graphicData uri="http://schemas.openxmlformats.org/drawingml/2006/table">
            <a:tbl>
              <a:tblPr firstRow="1" bandRow="1">
                <a:tableStyleId>{5C22544A-7EE6-4342-B048-85BDC9FD1C3A}</a:tableStyleId>
              </a:tblPr>
              <a:tblGrid>
                <a:gridCol w="1219200"/>
                <a:gridCol w="1295400"/>
                <a:gridCol w="1524000"/>
                <a:gridCol w="3200400"/>
                <a:gridCol w="838200"/>
              </a:tblGrid>
              <a:tr h="751840">
                <a:tc gridSpan="2">
                  <a:txBody>
                    <a:bodyPr/>
                    <a:lstStyle/>
                    <a:p>
                      <a:r>
                        <a:rPr lang="en-US" sz="1800" b="1" i="0" u="none" baseline="0" dirty="0" err="1" smtClean="0">
                          <a:solidFill>
                            <a:srgbClr val="FFFFFF"/>
                          </a:solidFill>
                          <a:effectLst/>
                          <a:latin typeface="Calibri"/>
                          <a:ea typeface="ＭＳ Ｐゴシック"/>
                        </a:rPr>
                        <a:t>Materialklasse</a:t>
                      </a:r>
                      <a:endParaRPr lang="en-US" sz="1800" b="1" i="0" u="none" baseline="0" dirty="0">
                        <a:solidFill>
                          <a:srgbClr val="FFFFFF"/>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hMerge="1">
                  <a:txBody>
                    <a:bodyPr/>
                    <a:lstStyle/>
                    <a:p>
                      <a:endParaRPr lang="en-US"/>
                    </a:p>
                  </a:txBody>
                  <a:tcPr/>
                </a:tc>
                <a:tc gridSpan="3">
                  <a:txBody>
                    <a:bodyPr/>
                    <a:lstStyle/>
                    <a:p>
                      <a:r>
                        <a:rPr lang="en-US" sz="1800" b="1" i="0" u="none" baseline="0" smtClean="0">
                          <a:solidFill>
                            <a:srgbClr val="FFFFFF"/>
                          </a:solidFill>
                          <a:effectLst/>
                          <a:latin typeface="Calibri"/>
                          <a:ea typeface="ＭＳ Ｐゴシック"/>
                        </a:rPr>
                        <a:t>Materialname</a:t>
                      </a:r>
                      <a:endParaRPr lang="en-US" sz="1800" b="1" i="0" u="none" baseline="0" dirty="0" smtClean="0">
                        <a:solidFill>
                          <a:srgbClr val="FFFFFF"/>
                        </a:solidFill>
                        <a:effectLst/>
                        <a:latin typeface="Calibri"/>
                        <a:ea typeface="ＭＳ Ｐゴシック"/>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i="0" u="none" baseline="0" smtClean="0">
                          <a:solidFill>
                            <a:srgbClr val="FFFFFF"/>
                          </a:solidFill>
                          <a:effectLst/>
                          <a:latin typeface="Calibri"/>
                          <a:ea typeface="ＭＳ Ｐゴシック"/>
                        </a:rPr>
                        <a:t>Materialklasse:</a:t>
                      </a:r>
                      <a:r>
                        <a:rPr lang="en-US" sz="1800" b="1" i="0" u="none" baseline="0" smtClean="0">
                          <a:solidFill>
                            <a:srgbClr val="FFFF00"/>
                          </a:solidFill>
                          <a:effectLst/>
                          <a:latin typeface="Calibri"/>
                          <a:ea typeface="ＭＳ Ｐゴシック"/>
                        </a:rPr>
                        <a:t>Kunststoffe</a:t>
                      </a:r>
                      <a:r>
                        <a:rPr lang="en-US" smtClean="0"/>
                        <a:t> </a:t>
                      </a:r>
                      <a:endParaRPr lang="en-US" dirty="0"/>
                    </a:p>
                  </a:txBody>
                  <a:tcPr>
                    <a:lnL w="12700" cap="flat" cmpd="sng" algn="ctr">
                      <a:solidFill>
                        <a:scrgbClr r="0" g="0" b="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tr>
              <a:tr h="370840">
                <a:tc>
                  <a:txBody>
                    <a:bodyPr/>
                    <a:lstStyle/>
                    <a:p>
                      <a:r>
                        <a:rPr lang="en-US" sz="1600" b="0" i="0" u="none" baseline="0" dirty="0" err="1" smtClean="0">
                          <a:solidFill>
                            <a:srgbClr val="28288A"/>
                          </a:solidFill>
                          <a:effectLst/>
                          <a:latin typeface="Calibri"/>
                          <a:ea typeface="ＭＳ Ｐゴシック"/>
                        </a:rPr>
                        <a:t>Stähle</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Kunststoffe</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solidFill>
                      <a:srgbClr val="FFFF00"/>
                    </a:solidFill>
                  </a:tcPr>
                </a:tc>
                <a:tc>
                  <a:txBody>
                    <a:bodyPr/>
                    <a:lstStyle/>
                    <a:p>
                      <a:r>
                        <a:rPr lang="en-US" sz="1600" b="0" i="0" u="none" baseline="0" smtClean="0">
                          <a:solidFill>
                            <a:srgbClr val="28288A"/>
                          </a:solidFill>
                          <a:effectLst/>
                          <a:latin typeface="Calibri"/>
                          <a:ea typeface="ＭＳ Ｐゴシック"/>
                        </a:rPr>
                        <a:t>ABS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PC</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kern="1200" baseline="0" smtClean="0">
                          <a:solidFill>
                            <a:srgbClr val="28288A"/>
                          </a:solidFill>
                          <a:effectLst/>
                          <a:latin typeface="Calibri"/>
                          <a:ea typeface="ＭＳ Ｐゴシック"/>
                          <a:cs typeface="+mn-cs"/>
                        </a:rPr>
                        <a:t>Acrylnitril-Butadien-Styrol-Polycarbonat</a:t>
                      </a:r>
                      <a:endParaRPr lang="en-US" sz="1600" b="0" i="0" u="none" baseline="0" dirty="0">
                        <a:solidFill>
                          <a:srgbClr val="28288A"/>
                        </a:solidFill>
                        <a:effectLst/>
                        <a:latin typeface="Calibri"/>
                        <a:ea typeface="ＭＳ Ｐゴシック"/>
                      </a:endParaRPr>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Eisen</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Andere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Metalle</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Acryl</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Aluminiumlegierungen</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Andere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Nichtmetalle</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Delrin®</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2700</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NC010</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baseline="0" smtClean="0">
                          <a:solidFill>
                            <a:srgbClr val="28288A"/>
                          </a:solidFill>
                          <a:effectLst/>
                          <a:latin typeface="Calibri"/>
                          <a:ea typeface="ＭＳ Ｐゴシック"/>
                        </a:rPr>
                        <a:t> </a:t>
                      </a:r>
                      <a:r>
                        <a:rPr lang="en-US" sz="1600" b="1" i="0" u="none" baseline="0" smtClean="0">
                          <a:solidFill>
                            <a:srgbClr val="28288A"/>
                          </a:solidFill>
                          <a:effectLst/>
                          <a:latin typeface="Calibri"/>
                          <a:ea typeface="ＭＳ Ｐゴシック"/>
                        </a:rPr>
                        <a:t>Polyoxymethylen</a:t>
                      </a:r>
                      <a:r>
                        <a:rPr lang="en-US" sz="1600" b="0" i="0" u="none" baseline="0" smtClean="0">
                          <a:solidFill>
                            <a:srgbClr val="28288A"/>
                          </a:solidFill>
                          <a:effectLst/>
                          <a:latin typeface="Calibri"/>
                          <a:ea typeface="ＭＳ Ｐゴシック"/>
                        </a:rPr>
                        <a:t> (POM, Polyacetal oder Polyformaldehyd) Fert. durch Dupont</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Kupferlegierungen</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Allgemeine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Glasfasern</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Nylon</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101</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Titanlegierungen</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dirty="0" err="1" smtClean="0">
                          <a:solidFill>
                            <a:srgbClr val="28288A"/>
                          </a:solidFill>
                          <a:effectLst/>
                          <a:latin typeface="Calibri"/>
                          <a:ea typeface="ＭＳ Ｐゴシック"/>
                        </a:rPr>
                        <a:t>Kohlenstofffasern</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hochdicht</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baseline="0" smtClean="0">
                          <a:solidFill>
                            <a:srgbClr val="28288A"/>
                          </a:solidFill>
                          <a:effectLst/>
                          <a:latin typeface="Calibri"/>
                          <a:ea typeface="ＭＳ Ｐゴシック"/>
                        </a:rPr>
                        <a:t> Polyethylen</a:t>
                      </a:r>
                      <a:endParaRPr lang="en-US" sz="1600" b="0" i="0" u="none" baseline="0" dirty="0" smtClean="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Zinklegierungen</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Silizium</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PVC</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hart</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FF66"/>
                    </a:solidFill>
                  </a:tcPr>
                </a:tc>
                <a:tc>
                  <a:txBody>
                    <a:bodyPr/>
                    <a:lstStyle/>
                    <a:p>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Polyvinylchlorid</a:t>
                      </a:r>
                      <a:endParaRPr lang="en-US" sz="1600" b="0" i="0" u="none" baseline="0" dirty="0">
                        <a:solidFill>
                          <a:srgbClr val="28288A"/>
                        </a:solidFill>
                        <a:effectLst/>
                        <a:latin typeface="Calibri"/>
                        <a:ea typeface="ＭＳ Ｐゴシック"/>
                      </a:endParaRPr>
                    </a:p>
                  </a:txBody>
                  <a:tcPr>
                    <a:solidFill>
                      <a:srgbClr val="FFFF66"/>
                    </a:solidFill>
                  </a:tcPr>
                </a:tc>
                <a:tc>
                  <a:txBody>
                    <a:bodyPr/>
                    <a:lstStyle/>
                    <a:p>
                      <a:r>
                        <a:rPr lang="en-US" dirty="0" smtClean="0"/>
                        <a:t> </a:t>
                      </a:r>
                      <a:endParaRPr lang="en-US" dirty="0"/>
                    </a:p>
                  </a:txBody>
                  <a:tcPr>
                    <a:solidFill>
                      <a:srgbClr val="FFFF66"/>
                    </a:solidFill>
                  </a:tcPr>
                </a:tc>
              </a:tr>
              <a:tr h="574040">
                <a:tc>
                  <a:txBody>
                    <a:bodyPr/>
                    <a:lstStyle/>
                    <a:p>
                      <a:r>
                        <a:rPr lang="en-US" sz="1600" b="0" i="0" u="none" baseline="0" smtClean="0">
                          <a:solidFill>
                            <a:srgbClr val="28288A"/>
                          </a:solidFill>
                          <a:effectLst/>
                          <a:latin typeface="Calibri"/>
                          <a:ea typeface="ＭＳ Ｐゴシック"/>
                        </a:rPr>
                        <a:t>Andere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Legierungen</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Holz</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gridSpan="3">
                  <a:txBody>
                    <a:bodyPr/>
                    <a:lstStyle/>
                    <a:p>
                      <a:r>
                        <a:rPr lang="en-US" sz="1600" b="0" i="0" u="none" baseline="0" dirty="0" smtClean="0">
                          <a:solidFill>
                            <a:srgbClr val="28288A"/>
                          </a:solidFill>
                          <a:effectLst/>
                          <a:latin typeface="Calibri"/>
                          <a:ea typeface="ＭＳ Ｐゴシック"/>
                        </a:rPr>
                        <a:t>Und </a:t>
                      </a:r>
                      <a:r>
                        <a:rPr lang="en-US" sz="1600" b="0" i="0" u="none" baseline="0" dirty="0" err="1" smtClean="0">
                          <a:solidFill>
                            <a:srgbClr val="28288A"/>
                          </a:solidFill>
                          <a:effectLst/>
                          <a:latin typeface="Calibri"/>
                          <a:ea typeface="ＭＳ Ｐゴシック"/>
                        </a:rPr>
                        <a:t>viele</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mehr</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lnL w="12700" cap="flat" cmpd="sng" algn="ctr">
                      <a:solidFill>
                        <a:scrgbClr r="0" g="0" b="0"/>
                      </a:solidFill>
                      <a:prstDash val="solid"/>
                      <a:round/>
                      <a:headEnd type="none" w="med" len="med"/>
                      <a:tailEnd type="none" w="med" len="med"/>
                    </a:lnL>
                    <a:solidFill>
                      <a:srgbClr val="FFCC66"/>
                    </a:solidFill>
                  </a:tcPr>
                </a:tc>
                <a:tc hMerge="1">
                  <a:txBody>
                    <a:bodyPr/>
                    <a:lstStyle/>
                    <a:p>
                      <a:endParaRPr lang="en-US" dirty="0"/>
                    </a:p>
                  </a:txBody>
                  <a:tcPr/>
                </a:tc>
                <a:tc hMerge="1">
                  <a:txBody>
                    <a:bodyPr/>
                    <a:lstStyle/>
                    <a:p>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Eingabe des Herstellungsprozess</a:t>
            </a:r>
            <a:endParaRPr lang="en-US" sz="2500" dirty="0"/>
          </a:p>
        </p:txBody>
      </p:sp>
      <p:sp>
        <p:nvSpPr>
          <p:cNvPr id="3" name="Content Placeholder 2"/>
          <p:cNvSpPr>
            <a:spLocks noGrp="1"/>
          </p:cNvSpPr>
          <p:nvPr>
            <p:ph idx="1"/>
          </p:nvPr>
        </p:nvSpPr>
        <p:spPr>
          <a:xfrm>
            <a:off x="838200" y="914400"/>
            <a:ext cx="7848600" cy="4525963"/>
          </a:xfrm>
        </p:spPr>
        <p:txBody>
          <a:bodyPr>
            <a:normAutofit/>
          </a:bodyPr>
          <a:lstStyle/>
          <a:p>
            <a:pPr marL="0" indent="3175">
              <a:buNone/>
            </a:pPr>
            <a:r>
              <a:rPr lang="de-DE" dirty="0" smtClean="0"/>
              <a:t>Verfügbare Herstellungsprozesse sind abhängig von der Materialklasse</a:t>
            </a:r>
            <a:endParaRPr lang="en-US" dirty="0" smtClean="0"/>
          </a:p>
          <a:p>
            <a:pPr>
              <a:buNone/>
            </a:pPr>
            <a:endParaRPr lang="en-US" dirty="0" smtClean="0"/>
          </a:p>
        </p:txBody>
      </p:sp>
      <p:graphicFrame>
        <p:nvGraphicFramePr>
          <p:cNvPr id="6" name="Table 5"/>
          <p:cNvGraphicFramePr>
            <a:graphicFrameLocks noGrp="1"/>
          </p:cNvGraphicFramePr>
          <p:nvPr/>
        </p:nvGraphicFramePr>
        <p:xfrm>
          <a:off x="1066800" y="1828800"/>
          <a:ext cx="7576399" cy="4343399"/>
        </p:xfrm>
        <a:graphic>
          <a:graphicData uri="http://schemas.openxmlformats.org/drawingml/2006/table">
            <a:tbl>
              <a:tblPr firstRow="1" bandRow="1">
                <a:tableStyleId>{5C22544A-7EE6-4342-B048-85BDC9FD1C3A}</a:tableStyleId>
              </a:tblPr>
              <a:tblGrid>
                <a:gridCol w="603504"/>
                <a:gridCol w="1448410"/>
                <a:gridCol w="1750162"/>
                <a:gridCol w="236524"/>
                <a:gridCol w="685800"/>
                <a:gridCol w="2851999"/>
              </a:tblGrid>
              <a:tr h="1173799">
                <a:tc>
                  <a:txBody>
                    <a:bodyPr/>
                    <a:lstStyle/>
                    <a:p>
                      <a:endParaRPr lang="en-US" dirty="0"/>
                    </a:p>
                  </a:txBody>
                  <a:tcPr/>
                </a:tc>
                <a:tc gridSpan="2">
                  <a:txBody>
                    <a:bodyPr/>
                    <a:lstStyle/>
                    <a:p>
                      <a:r>
                        <a:rPr lang="en-US" sz="2000" b="1" i="0" u="none" baseline="0" dirty="0" err="1" smtClean="0">
                          <a:solidFill>
                            <a:srgbClr val="FFFFFF"/>
                          </a:solidFill>
                          <a:effectLst/>
                          <a:latin typeface="Calibri"/>
                          <a:ea typeface="ＭＳ Ｐゴシック"/>
                        </a:rPr>
                        <a:t>Klasse</a:t>
                      </a:r>
                      <a:r>
                        <a:rPr lang="en-US" sz="2000" b="1" i="0" u="none" baseline="0" dirty="0" smtClean="0">
                          <a:solidFill>
                            <a:srgbClr val="FFFFFF"/>
                          </a:solidFill>
                          <a:effectLst/>
                          <a:latin typeface="Calibri"/>
                          <a:ea typeface="ＭＳ Ｐゴシック"/>
                        </a:rPr>
                        <a:t>: </a:t>
                      </a:r>
                      <a:r>
                        <a:rPr lang="en-US" sz="2000" b="1" i="0" u="none" baseline="0" dirty="0" err="1" smtClean="0">
                          <a:solidFill>
                            <a:srgbClr val="FFFFFF"/>
                          </a:solidFill>
                          <a:effectLst/>
                          <a:latin typeface="Calibri"/>
                          <a:ea typeface="ＭＳ Ｐゴシック"/>
                        </a:rPr>
                        <a:t>Aluminiumlegierungen</a:t>
                      </a:r>
                      <a:endParaRPr lang="en-US" sz="2000" b="1" i="0" u="none" baseline="0" dirty="0" smtClean="0">
                        <a:solidFill>
                          <a:srgbClr val="FFFFFF"/>
                        </a:solidFill>
                        <a:effectLst/>
                        <a:latin typeface="Calibri"/>
                        <a:ea typeface="ＭＳ Ｐゴシック"/>
                      </a:endParaRPr>
                    </a:p>
                    <a:p>
                      <a:r>
                        <a:rPr lang="en-US" sz="2000" baseline="0" dirty="0" smtClean="0"/>
                        <a:t> </a:t>
                      </a:r>
                      <a:endParaRPr lang="en-US" sz="2000" dirty="0"/>
                    </a:p>
                  </a:txBody>
                  <a:tcPr>
                    <a:lnR w="12700" cmpd="sng">
                      <a:noFill/>
                    </a:lnR>
                  </a:tcPr>
                </a:tc>
                <a:tc hMerge="1">
                  <a:txBody>
                    <a:bodyPr/>
                    <a:lstStyle/>
                    <a:p>
                      <a:endParaRPr lang="en-US"/>
                    </a:p>
                  </a:txBody>
                  <a:tcPr/>
                </a:tc>
                <a:tc>
                  <a:txBody>
                    <a:bodyPr/>
                    <a:lstStyle/>
                    <a:p>
                      <a:endParaRPr lang="en-US" dirty="0"/>
                    </a:p>
                  </a:txBody>
                  <a:tcPr>
                    <a:lnL w="12700" cmpd="sng">
                      <a:noFill/>
                    </a:lnL>
                    <a:lnR w="9525"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9525" cap="flat" cmpd="sng" algn="ctr">
                      <a:noFill/>
                      <a:prstDash val="solid"/>
                      <a:round/>
                      <a:headEnd type="none" w="med" len="med"/>
                      <a:tailEnd type="none" w="med" len="med"/>
                    </a:lnL>
                  </a:tcPr>
                </a:tc>
                <a:tc>
                  <a:txBody>
                    <a:bodyPr/>
                    <a:lstStyle/>
                    <a:p>
                      <a:r>
                        <a:rPr lang="en-US" sz="2400" b="1" i="0" u="none" baseline="0" smtClean="0">
                          <a:solidFill>
                            <a:srgbClr val="FFFFFF"/>
                          </a:solidFill>
                          <a:effectLst/>
                          <a:latin typeface="Calibri"/>
                          <a:ea typeface="ＭＳ Ｐゴシック"/>
                        </a:rPr>
                        <a:t>Klasse:</a:t>
                      </a:r>
                      <a:r>
                        <a:rPr lang="en-US" sz="2400" b="1" smtClean="0">
                          <a:solidFill>
                            <a:srgbClr val="FFFFFF"/>
                          </a:solidFill>
                          <a:latin typeface="Calibri"/>
                        </a:rPr>
                        <a:t> </a:t>
                      </a:r>
                      <a:r>
                        <a:rPr lang="en-US" sz="2400" b="1" i="0" u="none" baseline="0" smtClean="0">
                          <a:solidFill>
                            <a:srgbClr val="FFFFFF"/>
                          </a:solidFill>
                          <a:effectLst/>
                          <a:latin typeface="Calibri"/>
                          <a:ea typeface="ＭＳ Ｐゴシック"/>
                        </a:rPr>
                        <a:t>Kunststoffe</a:t>
                      </a:r>
                      <a:endParaRPr lang="en-US" sz="2400" b="1" i="0" u="none" baseline="0" dirty="0" smtClean="0">
                        <a:solidFill>
                          <a:srgbClr val="FFFFFF"/>
                        </a:solidFill>
                        <a:effectLst/>
                        <a:latin typeface="Calibri"/>
                        <a:ea typeface="ＭＳ Ｐゴシック"/>
                      </a:endParaRPr>
                    </a:p>
                    <a:p>
                      <a:r>
                        <a:rPr lang="en-US" sz="2400" dirty="0" smtClean="0"/>
                        <a:t> </a:t>
                      </a:r>
                      <a:endParaRPr lang="en-US" sz="2400" dirty="0"/>
                    </a:p>
                  </a:txBody>
                  <a:tcPr/>
                </a:tc>
              </a:tr>
              <a:tr h="586899">
                <a:tc rowSpan="4">
                  <a:txBody>
                    <a:bodyPr/>
                    <a:lstStyle/>
                    <a:p>
                      <a:r>
                        <a:rPr lang="en-US" sz="1800" b="0" i="0" u="none" baseline="0" smtClean="0">
                          <a:solidFill>
                            <a:srgbClr val="28288A"/>
                          </a:solidFill>
                          <a:effectLst/>
                          <a:latin typeface="Calibri"/>
                          <a:ea typeface="ＭＳ Ｐゴシック"/>
                        </a:rPr>
                        <a:t>Herstellungsprozess</a:t>
                      </a:r>
                      <a:endParaRPr lang="en-US" sz="1800" b="0" i="0" u="none" baseline="0" dirty="0">
                        <a:solidFill>
                          <a:srgbClr val="28288A"/>
                        </a:solidFill>
                        <a:effectLst/>
                        <a:latin typeface="Calibri"/>
                        <a:ea typeface="ＭＳ Ｐゴシック"/>
                      </a:endParaRPr>
                    </a:p>
                  </a:txBody>
                  <a:tcPr vert="vert270"/>
                </a:tc>
                <a:tc>
                  <a:txBody>
                    <a:bodyPr/>
                    <a:lstStyle/>
                    <a:p>
                      <a:r>
                        <a:rPr lang="en-US" sz="1600" b="0" i="0" u="none" baseline="0" dirty="0" err="1" smtClean="0">
                          <a:solidFill>
                            <a:srgbClr val="28288A"/>
                          </a:solidFill>
                          <a:effectLst/>
                          <a:latin typeface="Calibri"/>
                          <a:ea typeface="ＭＳ Ｐゴシック"/>
                        </a:rPr>
                        <a:t>Druckgegossen</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Sandgegossen</a:t>
                      </a:r>
                      <a:endParaRPr lang="en-US" sz="1800" b="0" i="0" u="none" baseline="0" dirty="0">
                        <a:solidFill>
                          <a:srgbClr val="28288A"/>
                        </a:solidFill>
                        <a:effectLst/>
                        <a:latin typeface="Calibri"/>
                        <a:ea typeface="ＭＳ Ｐゴシック"/>
                      </a:endParaRPr>
                    </a:p>
                  </a:txBody>
                  <a:tcPr>
                    <a:lnR w="12700" cmpd="sng">
                      <a:noFill/>
                    </a:lnR>
                  </a:tcPr>
                </a:tc>
                <a:tc rowSpan="4">
                  <a:txBody>
                    <a:bodyPr/>
                    <a:lstStyle/>
                    <a:p>
                      <a:endParaRPr lang="en-US" dirty="0"/>
                    </a:p>
                  </a:txBody>
                  <a:tcPr vert="vert270">
                    <a:lnL w="12700" cmpd="sng">
                      <a:noFill/>
                    </a:lnL>
                    <a:lnR w="952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solid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Herstellungsprozess</a:t>
                      </a:r>
                      <a:endParaRPr lang="en-US" sz="1800" b="0" i="0" u="none" baseline="0" dirty="0" smtClean="0">
                        <a:solidFill>
                          <a:srgbClr val="28288A"/>
                        </a:solidFill>
                        <a:effectLst/>
                        <a:latin typeface="Calibri"/>
                        <a:ea typeface="ＭＳ Ｐゴシック"/>
                      </a:endParaRPr>
                    </a:p>
                  </a:txBody>
                  <a:tcPr vert="vert270">
                    <a:lnL w="9525" cap="flat" cmpd="sng" algn="ctr">
                      <a:noFill/>
                      <a:prstDash val="solid"/>
                      <a:round/>
                      <a:headEnd type="none" w="med" len="med"/>
                      <a:tailEnd type="none" w="med" len="med"/>
                    </a:lnL>
                  </a:tcPr>
                </a:tc>
                <a:tc>
                  <a:txBody>
                    <a:bodyPr/>
                    <a:lstStyle/>
                    <a:p>
                      <a:r>
                        <a:rPr lang="en-US" sz="1800" b="0" i="0" u="none" baseline="0" smtClean="0">
                          <a:solidFill>
                            <a:srgbClr val="28288A"/>
                          </a:solidFill>
                          <a:effectLst/>
                          <a:latin typeface="Calibri"/>
                          <a:ea typeface="ＭＳ Ｐゴシック"/>
                        </a:rPr>
                        <a:t>Spritzgegossen</a:t>
                      </a:r>
                      <a:endParaRPr lang="en-US" sz="1800" b="0" i="0" u="none" baseline="0" dirty="0">
                        <a:solidFill>
                          <a:srgbClr val="28288A"/>
                        </a:solidFill>
                        <a:effectLst/>
                        <a:latin typeface="Calibri"/>
                        <a:ea typeface="ＭＳ Ｐゴシック"/>
                      </a:endParaRPr>
                    </a:p>
                  </a:txBody>
                  <a:tcPr/>
                </a:tc>
              </a:tr>
              <a:tr h="1089956">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Extrudiert</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dirty="0" err="1" smtClean="0">
                          <a:solidFill>
                            <a:srgbClr val="28288A"/>
                          </a:solidFill>
                          <a:effectLst/>
                          <a:latin typeface="Calibri"/>
                          <a:ea typeface="ＭＳ Ｐゴシック"/>
                        </a:rPr>
                        <a:t>Gestanzte</a:t>
                      </a:r>
                      <a:r>
                        <a:rPr lang="en-US" sz="1800" b="0" i="0" u="none" baseline="0" dirty="0" smtClean="0">
                          <a:solidFill>
                            <a:srgbClr val="28288A"/>
                          </a:solidFill>
                          <a:effectLst/>
                          <a:latin typeface="Calibri"/>
                          <a:ea typeface="ＭＳ Ｐゴシック"/>
                        </a:rPr>
                        <a:t>/</a:t>
                      </a:r>
                      <a:br>
                        <a:rPr lang="en-US" sz="1800" b="0" i="0" u="none" baseline="0" dirty="0" smtClean="0">
                          <a:solidFill>
                            <a:srgbClr val="28288A"/>
                          </a:solidFill>
                          <a:effectLst/>
                          <a:latin typeface="Calibri"/>
                          <a:ea typeface="ＭＳ Ｐゴシック"/>
                        </a:rPr>
                      </a:br>
                      <a:r>
                        <a:rPr lang="en-US" sz="1800" b="0" i="0" u="none" baseline="0" dirty="0" err="1" smtClean="0">
                          <a:solidFill>
                            <a:srgbClr val="28288A"/>
                          </a:solidFill>
                          <a:effectLst/>
                          <a:latin typeface="Calibri"/>
                          <a:ea typeface="ＭＳ Ｐゴシック"/>
                        </a:rPr>
                        <a:t>gepresste</a:t>
                      </a:r>
                      <a:r>
                        <a:rPr lang="en-US" sz="1800" dirty="0" smtClean="0">
                          <a:solidFill>
                            <a:srgbClr val="28288A"/>
                          </a:solidFill>
                          <a:latin typeface="Calibri"/>
                        </a:rPr>
                        <a:t> </a:t>
                      </a:r>
                      <a:r>
                        <a:rPr lang="en-US" sz="1800" b="0" i="0" u="none" baseline="0" dirty="0" err="1" smtClean="0">
                          <a:solidFill>
                            <a:srgbClr val="28288A"/>
                          </a:solidFill>
                          <a:effectLst/>
                          <a:latin typeface="Calibri"/>
                          <a:ea typeface="ＭＳ Ｐゴシック"/>
                        </a:rPr>
                        <a:t>Blechteile</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r>
                        <a:rPr lang="en-US" sz="1800" b="0" i="0" u="none" baseline="0" smtClean="0">
                          <a:solidFill>
                            <a:srgbClr val="28288A"/>
                          </a:solidFill>
                          <a:effectLst/>
                          <a:latin typeface="Calibri"/>
                          <a:ea typeface="ＭＳ Ｐゴシック"/>
                        </a:rPr>
                        <a:t>Extrudiert</a:t>
                      </a:r>
                      <a:endParaRPr lang="en-US" sz="1800" b="0" i="0" u="none" baseline="0" dirty="0">
                        <a:solidFill>
                          <a:srgbClr val="28288A"/>
                        </a:solidFill>
                        <a:effectLst/>
                        <a:latin typeface="Calibri"/>
                        <a:ea typeface="ＭＳ Ｐゴシック"/>
                      </a:endParaRPr>
                    </a:p>
                  </a:txBody>
                  <a:tcPr/>
                </a:tc>
              </a:tr>
              <a:tr h="922270">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Geschmiedet</a:t>
                      </a:r>
                      <a:endParaRPr lang="en-US" sz="1800" b="0" i="0" u="none" baseline="0" dirty="0">
                        <a:solidFill>
                          <a:srgbClr val="28288A"/>
                        </a:solidFill>
                        <a:effectLst/>
                        <a:latin typeface="Calibri"/>
                        <a:ea typeface="ＭＳ Ｐゴシック"/>
                      </a:endParaRPr>
                    </a:p>
                  </a:txBody>
                  <a:tcPr/>
                </a:tc>
                <a:tc>
                  <a:txBody>
                    <a:bodyPr/>
                    <a:lstStyle/>
                    <a:p>
                      <a:r>
                        <a:rPr lang="en-US" sz="1800" b="0" i="0" u="none" baseline="0" smtClean="0">
                          <a:solidFill>
                            <a:srgbClr val="28288A"/>
                          </a:solidFill>
                          <a:effectLst/>
                          <a:latin typeface="Calibri"/>
                          <a:ea typeface="ＭＳ Ｐゴシック"/>
                        </a:rPr>
                        <a:t>Maschinell</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sandgegossen</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r h="570475">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Gefräst</a:t>
                      </a:r>
                      <a:endParaRPr lang="en-US" sz="1800" b="0" i="0" u="none" baseline="0" dirty="0">
                        <a:solidFill>
                          <a:srgbClr val="28288A"/>
                        </a:solidFill>
                        <a:effectLst/>
                        <a:latin typeface="Calibri"/>
                        <a:ea typeface="ＭＳ Ｐゴシック"/>
                      </a:endParaRPr>
                    </a:p>
                  </a:txBody>
                  <a:tcPr/>
                </a:tc>
                <a:tc>
                  <a:txBody>
                    <a:bodyPr/>
                    <a:lstStyle/>
                    <a:p>
                      <a:r>
                        <a:rPr lang="en-US" sz="1800" b="0" i="0" u="none" baseline="0" dirty="0" err="1" smtClean="0">
                          <a:solidFill>
                            <a:srgbClr val="28288A"/>
                          </a:solidFill>
                          <a:effectLst/>
                          <a:latin typeface="Calibri"/>
                          <a:ea typeface="ＭＳ Ｐゴシック"/>
                        </a:rPr>
                        <a:t>Gedreht</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Eingabe der Herstellungsregion</a:t>
            </a:r>
            <a:endParaRPr lang="en-US" sz="2500" dirty="0"/>
          </a:p>
        </p:txBody>
      </p:sp>
      <p:sp>
        <p:nvSpPr>
          <p:cNvPr id="3" name="Content Placeholder 2"/>
          <p:cNvSpPr>
            <a:spLocks noGrp="1"/>
          </p:cNvSpPr>
          <p:nvPr>
            <p:ph idx="1"/>
          </p:nvPr>
        </p:nvSpPr>
        <p:spPr>
          <a:xfrm>
            <a:off x="688028" y="1281346"/>
            <a:ext cx="6017572" cy="4525963"/>
          </a:xfrm>
        </p:spPr>
        <p:txBody>
          <a:bodyPr>
            <a:normAutofit fontScale="85000" lnSpcReduction="10000"/>
          </a:bodyPr>
          <a:lstStyle/>
          <a:p>
            <a:r>
              <a:rPr lang="de-DE" smtClean="0"/>
              <a:t>In jeder Region wird Energie aus einer Kombination verschiedener Methoden gewonnen.  Die Auswirkung einer kWh ist in allen Regionen unterschiedlich. Zu diesen Methoden gehören beispielsweise:</a:t>
            </a:r>
            <a:endParaRPr lang="en-US" dirty="0" smtClean="0"/>
          </a:p>
          <a:p>
            <a:pPr lvl="1"/>
            <a:r>
              <a:rPr lang="en-US" sz="2100" smtClean="0"/>
              <a:t>Fossile Brennstoffe</a:t>
            </a:r>
            <a:endParaRPr lang="en-US" sz="2100" dirty="0" smtClean="0"/>
          </a:p>
          <a:p>
            <a:pPr lvl="1"/>
            <a:r>
              <a:rPr lang="en-US" sz="2100" smtClean="0"/>
              <a:t>Atomkraft</a:t>
            </a:r>
            <a:endParaRPr lang="en-US" sz="2100" dirty="0" smtClean="0"/>
          </a:p>
          <a:p>
            <a:pPr lvl="1"/>
            <a:r>
              <a:rPr lang="en-US" sz="2100" smtClean="0"/>
              <a:t>Wasserkraft</a:t>
            </a:r>
            <a:endParaRPr lang="en-US" sz="2100" dirty="0" smtClean="0"/>
          </a:p>
          <a:p>
            <a:r>
              <a:rPr lang="de-DE" smtClean="0"/>
              <a:t>Ermittelt die durch den Herstellungsprozess in der Region verbrauchten Rohstoffe</a:t>
            </a:r>
            <a:endParaRPr lang="en-US" dirty="0" smtClean="0"/>
          </a:p>
          <a:p>
            <a:r>
              <a:rPr lang="en-US" smtClean="0"/>
              <a:t>Regionen zur Auswahl</a:t>
            </a:r>
            <a:endParaRPr lang="en-US" dirty="0" smtClean="0"/>
          </a:p>
          <a:p>
            <a:pPr lvl="1"/>
            <a:r>
              <a:rPr lang="en-US" sz="2100" smtClean="0"/>
              <a:t>Asien</a:t>
            </a:r>
            <a:endParaRPr lang="en-US" sz="2100" dirty="0" smtClean="0"/>
          </a:p>
          <a:p>
            <a:pPr lvl="1"/>
            <a:r>
              <a:rPr lang="en-US" sz="2100" smtClean="0"/>
              <a:t>Europa</a:t>
            </a:r>
            <a:endParaRPr lang="en-US" sz="2100" dirty="0" smtClean="0"/>
          </a:p>
          <a:p>
            <a:pPr lvl="1"/>
            <a:r>
              <a:rPr lang="en-US" sz="2100" smtClean="0"/>
              <a:t>Nordamerika</a:t>
            </a:r>
            <a:endParaRPr lang="en-US" sz="2100" dirty="0" smtClean="0"/>
          </a:p>
          <a:p>
            <a:pPr lvl="1"/>
            <a:r>
              <a:rPr lang="en-US" sz="2100" smtClean="0"/>
              <a:t>Japan</a:t>
            </a:r>
            <a:endParaRPr lang="en-US" sz="2100" dirty="0" smtClean="0"/>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de-DE" sz="2500" smtClean="0"/>
              <a:t>Eingabe des Transportmittels und der Verwendung</a:t>
            </a:r>
            <a:endParaRPr lang="en-US" sz="2500" dirty="0"/>
          </a:p>
        </p:txBody>
      </p:sp>
      <p:sp>
        <p:nvSpPr>
          <p:cNvPr id="3" name="Content Placeholder 2"/>
          <p:cNvSpPr>
            <a:spLocks noGrp="1"/>
          </p:cNvSpPr>
          <p:nvPr>
            <p:ph idx="1"/>
          </p:nvPr>
        </p:nvSpPr>
        <p:spPr>
          <a:xfrm>
            <a:off x="688028" y="1281346"/>
            <a:ext cx="6017572" cy="4525963"/>
          </a:xfrm>
        </p:spPr>
        <p:txBody>
          <a:bodyPr>
            <a:normAutofit fontScale="92500"/>
          </a:bodyPr>
          <a:lstStyle/>
          <a:p>
            <a:r>
              <a:rPr lang="de-DE" smtClean="0"/>
              <a:t>Ermittelt die Energiequellen, die während der Verwendungsphase des Produkts (falls zutreffend) und den Verbleib des Produkts am Ende der Lebensdauer</a:t>
            </a:r>
            <a:r>
              <a:rPr lang="en-US" smtClean="0"/>
              <a:t>  </a:t>
            </a:r>
            <a:endParaRPr lang="en-US" dirty="0" smtClean="0"/>
          </a:p>
          <a:p>
            <a:pPr lvl="1"/>
            <a:r>
              <a:rPr lang="en-US" smtClean="0"/>
              <a:t>Asien</a:t>
            </a:r>
            <a:endParaRPr lang="en-US" dirty="0" smtClean="0"/>
          </a:p>
          <a:p>
            <a:pPr lvl="1"/>
            <a:r>
              <a:rPr lang="en-US" smtClean="0"/>
              <a:t>Europa</a:t>
            </a:r>
            <a:endParaRPr lang="en-US" dirty="0" smtClean="0"/>
          </a:p>
          <a:p>
            <a:pPr lvl="1"/>
            <a:r>
              <a:rPr lang="en-US" smtClean="0"/>
              <a:t>Nordamerika</a:t>
            </a:r>
            <a:endParaRPr lang="en-US" dirty="0" smtClean="0"/>
          </a:p>
          <a:p>
            <a:pPr lvl="1"/>
            <a:r>
              <a:rPr lang="en-US" smtClean="0"/>
              <a:t>Japan</a:t>
            </a:r>
            <a:endParaRPr lang="en-US" dirty="0" smtClean="0"/>
          </a:p>
          <a:p>
            <a:r>
              <a:rPr lang="de-DE" smtClean="0"/>
              <a:t>Berechnet die Umweltauswirkungen im Zusammenhang mit dem Transport des Produkts vom Herstellungsort zum Ort der Verwendung</a:t>
            </a:r>
            <a:endParaRPr lang="en-US" dirty="0" smtClean="0"/>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SolidWorks berechnet die Umweltverträglichkeit</a:t>
            </a:r>
            <a:endParaRPr lang="en-US" sz="2500" dirty="0"/>
          </a:p>
        </p:txBody>
      </p:sp>
      <p:sp>
        <p:nvSpPr>
          <p:cNvPr id="3" name="Content Placeholder 2"/>
          <p:cNvSpPr>
            <a:spLocks noGrp="1"/>
          </p:cNvSpPr>
          <p:nvPr>
            <p:ph idx="1"/>
          </p:nvPr>
        </p:nvSpPr>
        <p:spPr>
          <a:xfrm>
            <a:off x="688028" y="1281346"/>
            <a:ext cx="3579172" cy="4525963"/>
          </a:xfrm>
        </p:spPr>
        <p:txBody>
          <a:bodyPr>
            <a:normAutofit lnSpcReduction="10000"/>
          </a:bodyPr>
          <a:lstStyle/>
          <a:p>
            <a:r>
              <a:rPr lang="en-US" smtClean="0"/>
              <a:t>Parameter</a:t>
            </a:r>
            <a:endParaRPr lang="en-US" dirty="0" smtClean="0"/>
          </a:p>
          <a:p>
            <a:pPr lvl="1"/>
            <a:r>
              <a:rPr lang="en-US" b="1" smtClean="0"/>
              <a:t>CO²-</a:t>
            </a:r>
            <a:r>
              <a:rPr lang="en-US" smtClean="0"/>
              <a:t>Bilanz</a:t>
            </a:r>
            <a:endParaRPr lang="en-US" dirty="0" smtClean="0"/>
          </a:p>
          <a:p>
            <a:pPr lvl="1"/>
            <a:r>
              <a:rPr lang="en-US" b="1" smtClean="0"/>
              <a:t>Versauerung der </a:t>
            </a:r>
            <a:r>
              <a:rPr lang="en-US" smtClean="0"/>
              <a:t>Luft</a:t>
            </a:r>
            <a:endParaRPr lang="en-US" dirty="0" smtClean="0"/>
          </a:p>
          <a:p>
            <a:pPr lvl="1"/>
            <a:r>
              <a:rPr lang="en-US" b="1" smtClean="0"/>
              <a:t>Eutrophierung von </a:t>
            </a:r>
            <a:r>
              <a:rPr lang="en-US" smtClean="0"/>
              <a:t>Gewässern</a:t>
            </a:r>
            <a:endParaRPr lang="en-US" dirty="0" smtClean="0"/>
          </a:p>
          <a:p>
            <a:pPr lvl="1"/>
            <a:r>
              <a:rPr lang="en-US" b="1" smtClean="0"/>
              <a:t>Energie</a:t>
            </a:r>
            <a:r>
              <a:rPr lang="en-US" smtClean="0"/>
              <a:t>verbrauch</a:t>
            </a:r>
            <a:endParaRPr lang="en-US" dirty="0" smtClean="0"/>
          </a:p>
          <a:p>
            <a:r>
              <a:rPr lang="en-US" smtClean="0"/>
              <a:t>Faktorenanteil</a:t>
            </a:r>
            <a:endParaRPr lang="en-US" dirty="0" smtClean="0"/>
          </a:p>
          <a:p>
            <a:pPr lvl="1"/>
            <a:r>
              <a:rPr lang="en-US" smtClean="0"/>
              <a:t>Material</a:t>
            </a:r>
            <a:endParaRPr lang="en-US" dirty="0" smtClean="0"/>
          </a:p>
          <a:p>
            <a:pPr lvl="1"/>
            <a:r>
              <a:rPr lang="en-US" smtClean="0"/>
              <a:t>Produktion</a:t>
            </a:r>
            <a:endParaRPr lang="en-US" dirty="0" smtClean="0"/>
          </a:p>
          <a:p>
            <a:pPr lvl="1"/>
            <a:r>
              <a:rPr lang="en-US" smtClean="0"/>
              <a:t>Verwendungsregion</a:t>
            </a:r>
            <a:endParaRPr lang="en-US" dirty="0" smtClean="0"/>
          </a:p>
          <a:p>
            <a:pPr lvl="1"/>
            <a:r>
              <a:rPr lang="en-US" smtClean="0"/>
              <a:t>Ende der Lebensdauer </a:t>
            </a:r>
            <a:endParaRPr lang="en-US" dirty="0" smtClean="0"/>
          </a:p>
          <a:p>
            <a:r>
              <a:rPr lang="en-US" smtClean="0"/>
              <a:t>Bezugswert festlegen</a:t>
            </a:r>
            <a:endParaRPr lang="en-US" dirty="0"/>
          </a:p>
        </p:txBody>
      </p:sp>
      <p:pic>
        <p:nvPicPr>
          <p:cNvPr id="8" name="Picture 7" descr="SustainabilityXpress-Dashboard.tif"/>
          <p:cNvPicPr>
            <a:picLocks noChangeAspect="1"/>
          </p:cNvPicPr>
          <p:nvPr/>
        </p:nvPicPr>
        <p:blipFill>
          <a:blip r:embed="rId3" cstate="print"/>
          <a:stretch>
            <a:fillRect/>
          </a:stretch>
        </p:blipFill>
        <p:spPr>
          <a:xfrm>
            <a:off x="4724400" y="1447800"/>
            <a:ext cx="3581400" cy="4191000"/>
          </a:xfrm>
          <a:prstGeom prst="rect">
            <a:avLst/>
          </a:prstGeom>
        </p:spPr>
      </p:pic>
      <p:sp>
        <p:nvSpPr>
          <p:cNvPr id="9" name="Rectangle 8"/>
          <p:cNvSpPr/>
          <p:nvPr/>
        </p:nvSpPr>
        <p:spPr>
          <a:xfrm>
            <a:off x="7162800" y="5181600"/>
            <a:ext cx="381000" cy="457200"/>
          </a:xfrm>
          <a:prstGeom prst="rect">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63525"/>
            <a:ext cx="8458200" cy="457200"/>
          </a:xfrm>
        </p:spPr>
        <p:txBody>
          <a:bodyPr rtlCol="0">
            <a:normAutofit fontScale="90000"/>
          </a:bodyPr>
          <a:lstStyle/>
          <a:p>
            <a:pPr fontAlgn="auto">
              <a:spcAft>
                <a:spcPts val="0"/>
              </a:spcAft>
              <a:defRPr/>
            </a:pPr>
            <a:r>
              <a:rPr lang="en-US" sz="2500" smtClean="0"/>
              <a:t>Was ist nachhaltige</a:t>
            </a:r>
            <a:r>
              <a:rPr lang="en-US" sz="2500" smtClean="0">
                <a:solidFill>
                  <a:srgbClr val="3A5A10"/>
                </a:solidFill>
              </a:rPr>
              <a:t> </a:t>
            </a:r>
            <a:r>
              <a:rPr lang="en-US" sz="2500" smtClean="0"/>
              <a:t>Entwicklung?</a:t>
            </a:r>
            <a:endParaRPr lang="en-US" sz="2500" dirty="0"/>
          </a:p>
        </p:txBody>
      </p:sp>
      <p:sp>
        <p:nvSpPr>
          <p:cNvPr id="3" name="Content Placeholder 2"/>
          <p:cNvSpPr>
            <a:spLocks noGrp="1"/>
          </p:cNvSpPr>
          <p:nvPr>
            <p:ph idx="1"/>
          </p:nvPr>
        </p:nvSpPr>
        <p:spPr>
          <a:xfrm>
            <a:off x="688028" y="1281346"/>
            <a:ext cx="7922572" cy="4525963"/>
          </a:xfrm>
        </p:spPr>
        <p:txBody>
          <a:bodyPr rtlCol="0">
            <a:normAutofit lnSpcReduction="10000"/>
          </a:bodyPr>
          <a:lstStyle/>
          <a:p>
            <a:pPr fontAlgn="auto">
              <a:spcAft>
                <a:spcPts val="0"/>
              </a:spcAft>
              <a:defRPr/>
            </a:pPr>
            <a:r>
              <a:rPr lang="de-DE" sz="2800" kern="1200" smtClean="0">
                <a:solidFill>
                  <a:srgbClr val="006600"/>
                </a:solidFill>
                <a:latin typeface="Arial Rounded MT Bold"/>
              </a:rPr>
              <a:t>Nachhaltige</a:t>
            </a:r>
            <a:r>
              <a:rPr lang="de-DE" kern="1200" smtClean="0">
                <a:latin typeface="Arial Rounded MT Bold" pitchFamily="34" charset="0"/>
              </a:rPr>
              <a:t> </a:t>
            </a:r>
            <a:r>
              <a:rPr lang="de-DE" sz="2800" kern="1200" smtClean="0">
                <a:solidFill>
                  <a:srgbClr val="006600"/>
                </a:solidFill>
                <a:latin typeface="Arial Rounded MT Bold"/>
              </a:rPr>
              <a:t>Entwicklung</a:t>
            </a:r>
            <a:r>
              <a:rPr lang="de-DE" kern="1200" smtClean="0">
                <a:latin typeface="Arial Rounded MT Bold" pitchFamily="34" charset="0"/>
              </a:rPr>
              <a:t> </a:t>
            </a:r>
            <a:r>
              <a:rPr lang="de-DE" kern="1200" smtClean="0"/>
              <a:t>ist</a:t>
            </a:r>
            <a:r>
              <a:rPr lang="de-DE" kern="1200" smtClean="0">
                <a:latin typeface="Arial Rounded MT Bold" pitchFamily="34" charset="0"/>
              </a:rPr>
              <a:t> </a:t>
            </a:r>
            <a:r>
              <a:rPr lang="de-DE" kern="1200" smtClean="0"/>
              <a:t>die</a:t>
            </a:r>
            <a:r>
              <a:rPr lang="de-DE" kern="1200" smtClean="0">
                <a:latin typeface="Arial Rounded MT Bold" pitchFamily="34" charset="0"/>
              </a:rPr>
              <a:t> </a:t>
            </a:r>
            <a:r>
              <a:rPr lang="de-DE" kern="1200" smtClean="0"/>
              <a:t>Integration</a:t>
            </a:r>
            <a:r>
              <a:rPr lang="de-DE" kern="1200" smtClean="0">
                <a:latin typeface="Arial Rounded MT Bold" pitchFamily="34" charset="0"/>
              </a:rPr>
              <a:t> </a:t>
            </a:r>
            <a:r>
              <a:rPr lang="de-DE" kern="1200" smtClean="0">
                <a:solidFill>
                  <a:srgbClr val="74B31F"/>
                </a:solidFill>
              </a:rPr>
              <a:t>sozialer</a:t>
            </a:r>
            <a:r>
              <a:rPr lang="de-DE" kern="1200" smtClean="0"/>
              <a:t>,</a:t>
            </a:r>
            <a:r>
              <a:rPr lang="de-DE" kern="1200" smtClean="0">
                <a:latin typeface="Arial Rounded MT Bold" pitchFamily="34" charset="0"/>
              </a:rPr>
              <a:t> </a:t>
            </a:r>
            <a:r>
              <a:rPr lang="de-DE" kern="1200" smtClean="0">
                <a:solidFill>
                  <a:srgbClr val="74B31F"/>
                </a:solidFill>
              </a:rPr>
              <a:t>ökologischer</a:t>
            </a:r>
            <a:r>
              <a:rPr lang="de-DE" kern="1200" smtClean="0">
                <a:latin typeface="Arial Rounded MT Bold" pitchFamily="34" charset="0"/>
              </a:rPr>
              <a:t> </a:t>
            </a:r>
            <a:r>
              <a:rPr lang="de-DE" kern="1200" smtClean="0"/>
              <a:t>und</a:t>
            </a:r>
            <a:r>
              <a:rPr lang="de-DE" kern="1200" smtClean="0">
                <a:latin typeface="Arial Rounded MT Bold" pitchFamily="34" charset="0"/>
              </a:rPr>
              <a:t> </a:t>
            </a:r>
            <a:r>
              <a:rPr lang="de-DE" kern="1200" smtClean="0">
                <a:solidFill>
                  <a:srgbClr val="74B31F"/>
                </a:solidFill>
              </a:rPr>
              <a:t>ökonomischer</a:t>
            </a:r>
            <a:r>
              <a:rPr lang="de-DE" kern="1200" smtClean="0">
                <a:latin typeface="Arial Rounded MT Bold" pitchFamily="34" charset="0"/>
              </a:rPr>
              <a:t> </a:t>
            </a:r>
            <a:r>
              <a:rPr lang="de-DE" kern="1200" smtClean="0"/>
              <a:t>Gesichtspunkte</a:t>
            </a:r>
            <a:r>
              <a:rPr lang="de-DE" kern="1200" smtClean="0">
                <a:latin typeface="Arial Rounded MT Bold" pitchFamily="34" charset="0"/>
              </a:rPr>
              <a:t> </a:t>
            </a:r>
            <a:r>
              <a:rPr lang="de-DE" kern="1200" smtClean="0"/>
              <a:t>in</a:t>
            </a:r>
            <a:r>
              <a:rPr lang="de-DE" kern="1200" smtClean="0">
                <a:latin typeface="Arial Rounded MT Bold" pitchFamily="34" charset="0"/>
              </a:rPr>
              <a:t> </a:t>
            </a:r>
            <a:r>
              <a:rPr lang="de-DE" kern="1200" smtClean="0"/>
              <a:t>ein</a:t>
            </a:r>
            <a:r>
              <a:rPr lang="de-DE" kern="1200" smtClean="0">
                <a:latin typeface="Arial Rounded MT Bold" pitchFamily="34" charset="0"/>
              </a:rPr>
              <a:t> </a:t>
            </a:r>
            <a:r>
              <a:rPr lang="de-DE" kern="1200" smtClean="0"/>
              <a:t>Produkt</a:t>
            </a:r>
            <a:r>
              <a:rPr lang="de-DE" kern="1200" smtClean="0">
                <a:latin typeface="Arial Rounded MT Bold" pitchFamily="34" charset="0"/>
              </a:rPr>
              <a:t> </a:t>
            </a:r>
            <a:r>
              <a:rPr lang="de-DE" kern="1200" smtClean="0"/>
              <a:t>oder</a:t>
            </a:r>
            <a:r>
              <a:rPr lang="de-DE" kern="1200" smtClean="0">
                <a:latin typeface="Arial Rounded MT Bold" pitchFamily="34" charset="0"/>
              </a:rPr>
              <a:t> </a:t>
            </a:r>
            <a:r>
              <a:rPr lang="de-DE" kern="1200" smtClean="0"/>
              <a:t>einen</a:t>
            </a:r>
            <a:r>
              <a:rPr lang="de-DE" kern="1200" smtClean="0">
                <a:latin typeface="Arial Rounded MT Bold" pitchFamily="34" charset="0"/>
              </a:rPr>
              <a:t> </a:t>
            </a:r>
            <a:r>
              <a:rPr lang="de-DE" kern="1200" smtClean="0"/>
              <a:t>Prozess</a:t>
            </a:r>
            <a:endParaRPr lang="en-US" dirty="0" smtClean="0"/>
          </a:p>
          <a:p>
            <a:pPr fontAlgn="auto">
              <a:spcAft>
                <a:spcPts val="0"/>
              </a:spcAft>
              <a:defRPr/>
            </a:pPr>
            <a:r>
              <a:rPr lang="de-DE" smtClean="0"/>
              <a:t>Bald werden alle Konstruktionen </a:t>
            </a:r>
            <a:r>
              <a:rPr lang="de-DE" sz="2800" smtClean="0">
                <a:solidFill>
                  <a:srgbClr val="006600"/>
                </a:solidFill>
                <a:latin typeface="Arial Rounded MT Bold"/>
              </a:rPr>
              <a:t>nachhaltige </a:t>
            </a:r>
            <a:r>
              <a:rPr lang="de-DE" smtClean="0">
                <a:solidFill>
                  <a:srgbClr val="74B31F"/>
                </a:solidFill>
              </a:rPr>
              <a:t> </a:t>
            </a:r>
            <a:r>
              <a:rPr lang="de-DE" sz="2800" smtClean="0">
                <a:solidFill>
                  <a:srgbClr val="006600"/>
                </a:solidFill>
                <a:latin typeface="Arial Rounded MT Bold"/>
              </a:rPr>
              <a:t>Konstruktionen sein</a:t>
            </a:r>
            <a:endParaRPr lang="en-US" sz="2800" kern="1200" dirty="0" smtClean="0">
              <a:solidFill>
                <a:srgbClr val="006600"/>
              </a:solidFill>
              <a:latin typeface="Arial Rounded MT Bold"/>
            </a:endParaRPr>
          </a:p>
          <a:p>
            <a:pPr fontAlgn="auto">
              <a:spcAft>
                <a:spcPts val="0"/>
              </a:spcAft>
              <a:defRPr/>
            </a:pPr>
            <a:r>
              <a:rPr lang="de-DE" sz="2800" kern="1200" smtClean="0">
                <a:solidFill>
                  <a:srgbClr val="006600"/>
                </a:solidFill>
                <a:latin typeface="Arial Rounded MT Bold"/>
              </a:rPr>
              <a:t>SolidWorks</a:t>
            </a:r>
            <a:r>
              <a:rPr lang="de-DE" kern="1200" smtClean="0">
                <a:solidFill>
                  <a:srgbClr val="74B31F"/>
                </a:solidFill>
                <a:latin typeface="Arial Rounded MT Bold" pitchFamily="34" charset="0"/>
              </a:rPr>
              <a:t> </a:t>
            </a:r>
            <a:r>
              <a:rPr lang="de-DE" sz="2800" kern="1200" smtClean="0">
                <a:solidFill>
                  <a:srgbClr val="006600"/>
                </a:solidFill>
                <a:latin typeface="Arial Rounded MT Bold"/>
              </a:rPr>
              <a:t>Sustainability</a:t>
            </a:r>
            <a:r>
              <a:rPr lang="de-DE" kern="1200" smtClean="0">
                <a:solidFill>
                  <a:srgbClr val="74B31F"/>
                </a:solidFill>
                <a:latin typeface="Arial Rounded MT Bold" pitchFamily="34" charset="0"/>
              </a:rPr>
              <a:t> </a:t>
            </a:r>
            <a:r>
              <a:rPr lang="de-DE" kern="1200" smtClean="0"/>
              <a:t>ermöglicht</a:t>
            </a:r>
            <a:r>
              <a:rPr lang="de-DE" kern="1200" smtClean="0">
                <a:latin typeface="Arial Rounded MT Bold" pitchFamily="34" charset="0"/>
              </a:rPr>
              <a:t> </a:t>
            </a:r>
            <a:r>
              <a:rPr lang="de-DE" kern="1200" smtClean="0"/>
              <a:t>Studenten,</a:t>
            </a:r>
            <a:r>
              <a:rPr lang="de-DE" kern="1200" smtClean="0">
                <a:latin typeface="Arial Rounded MT Bold" pitchFamily="34" charset="0"/>
              </a:rPr>
              <a:t> </a:t>
            </a:r>
            <a:r>
              <a:rPr lang="de-DE" kern="1200" smtClean="0"/>
              <a:t>bei</a:t>
            </a:r>
            <a:r>
              <a:rPr lang="de-DE" kern="1200" smtClean="0">
                <a:latin typeface="Arial Rounded MT Bold" pitchFamily="34" charset="0"/>
              </a:rPr>
              <a:t> </a:t>
            </a:r>
            <a:r>
              <a:rPr lang="de-DE" kern="1200" smtClean="0"/>
              <a:t>Ihren</a:t>
            </a:r>
            <a:r>
              <a:rPr lang="de-DE" kern="1200" smtClean="0">
                <a:latin typeface="Arial Rounded MT Bold" pitchFamily="34" charset="0"/>
              </a:rPr>
              <a:t> </a:t>
            </a:r>
            <a:r>
              <a:rPr lang="de-DE" kern="1200" smtClean="0"/>
              <a:t>Konstruktionen</a:t>
            </a:r>
            <a:r>
              <a:rPr lang="de-DE" kern="1200" smtClean="0">
                <a:latin typeface="Arial Rounded MT Bold" pitchFamily="34" charset="0"/>
              </a:rPr>
              <a:t> </a:t>
            </a:r>
            <a:r>
              <a:rPr lang="de-DE" kern="1200" smtClean="0"/>
              <a:t>ökologische</a:t>
            </a:r>
            <a:r>
              <a:rPr lang="de-DE" kern="1200" smtClean="0">
                <a:latin typeface="Arial Rounded MT Bold" pitchFamily="34" charset="0"/>
              </a:rPr>
              <a:t> </a:t>
            </a:r>
            <a:r>
              <a:rPr lang="de-DE" kern="1200" smtClean="0"/>
              <a:t>Gesichtspunkte</a:t>
            </a:r>
            <a:r>
              <a:rPr lang="de-DE" kern="1200" smtClean="0">
                <a:latin typeface="Arial Rounded MT Bold" pitchFamily="34" charset="0"/>
              </a:rPr>
              <a:t> </a:t>
            </a:r>
            <a:r>
              <a:rPr lang="de-DE" kern="1200" smtClean="0"/>
              <a:t>zu</a:t>
            </a:r>
            <a:r>
              <a:rPr lang="de-DE" kern="1200" smtClean="0">
                <a:latin typeface="Arial Rounded MT Bold" pitchFamily="34" charset="0"/>
              </a:rPr>
              <a:t> </a:t>
            </a:r>
            <a:r>
              <a:rPr lang="de-DE" kern="1200" smtClean="0"/>
              <a:t>berücksichtigen</a:t>
            </a:r>
            <a:r>
              <a:rPr lang="en-US" smtClean="0"/>
              <a:t> </a:t>
            </a:r>
            <a:endParaRPr lang="en-US" dirty="0" smtClean="0">
              <a:solidFill>
                <a:schemeClr val="accent4"/>
              </a:solidFill>
            </a:endParaRPr>
          </a:p>
          <a:p>
            <a:pPr fontAlgn="auto">
              <a:spcAft>
                <a:spcPts val="0"/>
              </a:spcAft>
              <a:defRPr/>
            </a:pPr>
            <a:r>
              <a:rPr lang="de-DE" smtClean="0"/>
              <a:t>Erfolgreiche Produkte werden entwickelt, indem die </a:t>
            </a:r>
            <a:r>
              <a:rPr lang="de-DE" sz="2800" smtClean="0">
                <a:solidFill>
                  <a:srgbClr val="006600"/>
                </a:solidFill>
                <a:latin typeface="Arial Rounded MT Bold"/>
              </a:rPr>
              <a:t>Lebenszyklusbewertung</a:t>
            </a:r>
            <a:r>
              <a:rPr lang="de-DE" smtClean="0">
                <a:solidFill>
                  <a:srgbClr val="74B31F"/>
                </a:solidFill>
              </a:rPr>
              <a:t> </a:t>
            </a:r>
            <a:r>
              <a:rPr lang="de-DE" smtClean="0"/>
              <a:t>(</a:t>
            </a:r>
            <a:r>
              <a:rPr lang="de-DE" sz="2800" smtClean="0">
                <a:solidFill>
                  <a:srgbClr val="006600"/>
                </a:solidFill>
                <a:latin typeface="Arial Rounded MT Bold"/>
              </a:rPr>
              <a:t>LCA</a:t>
            </a:r>
            <a:r>
              <a:rPr lang="de-DE" smtClean="0"/>
              <a:t>) direkt in den Konstruktionsprozess integriert wird</a:t>
            </a:r>
            <a:endParaRPr lang="en-US" dirty="0" smtClean="0"/>
          </a:p>
          <a:p>
            <a:pPr fontAlgn="auto">
              <a:spcAft>
                <a:spcPts val="0"/>
              </a:spcAft>
              <a:buFontTx/>
              <a:buNone/>
              <a:defRPr/>
            </a:pP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458200" cy="457200"/>
          </a:xfrm>
        </p:spPr>
        <p:txBody>
          <a:bodyPr>
            <a:noAutofit/>
          </a:bodyPr>
          <a:lstStyle/>
          <a:p>
            <a:r>
              <a:rPr lang="de-DE" sz="2200" dirty="0" smtClean="0"/>
              <a:t>Suche nach ähnlichen Materialien basierend auf den Materialeigenschaften</a:t>
            </a:r>
            <a:endParaRPr lang="en-US" sz="2200" dirty="0"/>
          </a:p>
        </p:txBody>
      </p:sp>
      <p:sp>
        <p:nvSpPr>
          <p:cNvPr id="3" name="Content Placeholder 2"/>
          <p:cNvSpPr>
            <a:spLocks noGrp="1"/>
          </p:cNvSpPr>
          <p:nvPr>
            <p:ph idx="1"/>
          </p:nvPr>
        </p:nvSpPr>
        <p:spPr>
          <a:xfrm>
            <a:off x="688028" y="1281346"/>
            <a:ext cx="5026972" cy="4525963"/>
          </a:xfrm>
        </p:spPr>
        <p:txBody>
          <a:bodyPr>
            <a:normAutofit/>
          </a:bodyPr>
          <a:lstStyle/>
          <a:p>
            <a:r>
              <a:rPr lang="en-US" dirty="0" err="1" smtClean="0"/>
              <a:t>Wärmeausdehnung</a:t>
            </a:r>
            <a:endParaRPr lang="en-US" dirty="0" smtClean="0"/>
          </a:p>
          <a:p>
            <a:r>
              <a:rPr lang="en-US" dirty="0" err="1" smtClean="0"/>
              <a:t>Spezifische</a:t>
            </a:r>
            <a:r>
              <a:rPr lang="en-US" dirty="0" smtClean="0"/>
              <a:t> </a:t>
            </a:r>
            <a:r>
              <a:rPr lang="en-US" dirty="0" err="1" smtClean="0"/>
              <a:t>Wärme</a:t>
            </a:r>
            <a:endParaRPr lang="en-US" dirty="0" smtClean="0"/>
          </a:p>
          <a:p>
            <a:r>
              <a:rPr lang="en-US" dirty="0" err="1" smtClean="0"/>
              <a:t>Dichte</a:t>
            </a:r>
            <a:endParaRPr lang="en-US" dirty="0" smtClean="0"/>
          </a:p>
          <a:p>
            <a:r>
              <a:rPr lang="en-US" dirty="0" err="1" smtClean="0"/>
              <a:t>Elastizitätsmodul</a:t>
            </a:r>
            <a:endParaRPr lang="en-US" dirty="0" smtClean="0"/>
          </a:p>
          <a:p>
            <a:r>
              <a:rPr lang="en-US" dirty="0" err="1" smtClean="0"/>
              <a:t>Schubmodul</a:t>
            </a:r>
            <a:endParaRPr lang="en-US" dirty="0" smtClean="0"/>
          </a:p>
          <a:p>
            <a:r>
              <a:rPr lang="en-US" dirty="0" err="1" smtClean="0"/>
              <a:t>Wärmeleitfähigkeit</a:t>
            </a:r>
            <a:endParaRPr lang="en-US" dirty="0" smtClean="0"/>
          </a:p>
          <a:p>
            <a:r>
              <a:rPr lang="en-US" dirty="0" err="1" smtClean="0"/>
              <a:t>Poissonsche</a:t>
            </a:r>
            <a:r>
              <a:rPr lang="en-US" dirty="0" smtClean="0"/>
              <a:t> </a:t>
            </a:r>
            <a:r>
              <a:rPr lang="en-US" dirty="0" err="1" smtClean="0"/>
              <a:t>Zahl</a:t>
            </a:r>
            <a:endParaRPr lang="en-US" dirty="0" smtClean="0"/>
          </a:p>
          <a:p>
            <a:r>
              <a:rPr lang="en-US" dirty="0" err="1" smtClean="0"/>
              <a:t>Zugfestigkeit</a:t>
            </a:r>
            <a:endParaRPr lang="en-US" dirty="0" smtClean="0"/>
          </a:p>
          <a:p>
            <a:r>
              <a:rPr lang="en-US" dirty="0" err="1" smtClean="0"/>
              <a:t>Fließgrenze</a:t>
            </a:r>
            <a:endParaRPr lang="en-US" dirty="0" smtClean="0"/>
          </a:p>
        </p:txBody>
      </p:sp>
      <p:pic>
        <p:nvPicPr>
          <p:cNvPr id="1027" name="Picture 3"/>
          <p:cNvPicPr>
            <a:picLocks noChangeAspect="1" noChangeArrowheads="1"/>
          </p:cNvPicPr>
          <p:nvPr/>
        </p:nvPicPr>
        <p:blipFill>
          <a:blip r:embed="rId3" cstate="print"/>
          <a:srcRect l="1639" t="5796" r="1639"/>
          <a:stretch>
            <a:fillRect/>
          </a:stretch>
        </p:blipFill>
        <p:spPr bwMode="auto">
          <a:xfrm>
            <a:off x="4632874" y="1447801"/>
            <a:ext cx="4358726" cy="3200400"/>
          </a:xfrm>
          <a:prstGeom prst="rect">
            <a:avLst/>
          </a:prstGeom>
          <a:noFill/>
          <a:ln w="9525">
            <a:solidFill>
              <a:schemeClr val="accent1"/>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Definition von Materialeigenschaften </a:t>
            </a:r>
            <a:endParaRPr lang="en-US" dirty="0"/>
          </a:p>
        </p:txBody>
      </p:sp>
      <p:sp>
        <p:nvSpPr>
          <p:cNvPr id="3" name="Content Placeholder 2"/>
          <p:cNvSpPr>
            <a:spLocks noGrp="1"/>
          </p:cNvSpPr>
          <p:nvPr>
            <p:ph idx="1"/>
          </p:nvPr>
        </p:nvSpPr>
        <p:spPr>
          <a:xfrm>
            <a:off x="688028" y="1281346"/>
            <a:ext cx="7846372" cy="4525963"/>
          </a:xfrm>
        </p:spPr>
        <p:txBody>
          <a:bodyPr>
            <a:normAutofit fontScale="47500" lnSpcReduction="20000"/>
          </a:bodyPr>
          <a:lstStyle/>
          <a:p>
            <a:r>
              <a:rPr lang="de-DE" sz="2300" smtClean="0"/>
              <a:t>Wärmeausdehnung </a:t>
            </a:r>
            <a:r>
              <a:rPr lang="de-DE" sz="2300" b="0" smtClean="0"/>
              <a:t>–</a:t>
            </a:r>
            <a:r>
              <a:rPr lang="de-DE" sz="2300" smtClean="0"/>
              <a:t> </a:t>
            </a:r>
            <a:r>
              <a:rPr lang="de-DE" sz="2300" b="0" smtClean="0"/>
              <a:t>die</a:t>
            </a:r>
            <a:r>
              <a:rPr lang="de-DE" sz="2300" smtClean="0"/>
              <a:t> </a:t>
            </a:r>
            <a:r>
              <a:rPr lang="de-DE" sz="2300" b="0" smtClean="0"/>
              <a:t>Veränderung</a:t>
            </a:r>
            <a:r>
              <a:rPr lang="de-DE" sz="2300" smtClean="0"/>
              <a:t> </a:t>
            </a:r>
            <a:r>
              <a:rPr lang="de-DE" sz="2300" b="0" smtClean="0"/>
              <a:t>in</a:t>
            </a:r>
            <a:r>
              <a:rPr lang="de-DE" sz="2300" smtClean="0"/>
              <a:t> </a:t>
            </a:r>
            <a:r>
              <a:rPr lang="de-DE" sz="2300" b="0" smtClean="0"/>
              <a:t>der</a:t>
            </a:r>
            <a:r>
              <a:rPr lang="de-DE" sz="2300" smtClean="0"/>
              <a:t> </a:t>
            </a:r>
            <a:r>
              <a:rPr lang="de-DE" sz="2300" b="0" smtClean="0"/>
              <a:t>Länge</a:t>
            </a:r>
            <a:r>
              <a:rPr lang="de-DE" sz="2300" smtClean="0"/>
              <a:t> </a:t>
            </a:r>
            <a:r>
              <a:rPr lang="de-DE" sz="2300" b="0" smtClean="0"/>
              <a:t>pro</a:t>
            </a:r>
            <a:r>
              <a:rPr lang="de-DE" sz="2300" smtClean="0"/>
              <a:t> </a:t>
            </a:r>
            <a:r>
              <a:rPr lang="de-DE" sz="2300" b="0" smtClean="0"/>
              <a:t>Längeneinheit</a:t>
            </a:r>
            <a:r>
              <a:rPr lang="de-DE" sz="2300" smtClean="0"/>
              <a:t> </a:t>
            </a:r>
            <a:r>
              <a:rPr lang="de-DE" sz="2300" b="0" smtClean="0"/>
              <a:t>je</a:t>
            </a:r>
            <a:r>
              <a:rPr lang="de-DE" sz="2300" smtClean="0"/>
              <a:t> </a:t>
            </a:r>
            <a:r>
              <a:rPr lang="de-DE" sz="2300" b="0" smtClean="0"/>
              <a:t>Grad</a:t>
            </a:r>
            <a:r>
              <a:rPr lang="de-DE" sz="2300" smtClean="0"/>
              <a:t> </a:t>
            </a:r>
            <a:r>
              <a:rPr lang="de-DE" sz="2300" b="0" smtClean="0"/>
              <a:t>Temperaturänderung</a:t>
            </a:r>
            <a:r>
              <a:rPr lang="de-DE" sz="2300" smtClean="0"/>
              <a:t> </a:t>
            </a:r>
            <a:r>
              <a:rPr lang="de-DE" sz="2300" b="0" smtClean="0"/>
              <a:t>(Änderung</a:t>
            </a:r>
            <a:r>
              <a:rPr lang="de-DE" sz="2300" smtClean="0"/>
              <a:t> </a:t>
            </a:r>
            <a:r>
              <a:rPr lang="de-DE" sz="2300" b="0" smtClean="0"/>
              <a:t>der</a:t>
            </a:r>
            <a:r>
              <a:rPr lang="de-DE" sz="2300" smtClean="0"/>
              <a:t> </a:t>
            </a:r>
            <a:r>
              <a:rPr lang="de-DE" sz="2300" b="0" smtClean="0"/>
              <a:t>Normaldehnung</a:t>
            </a:r>
            <a:r>
              <a:rPr lang="de-DE" sz="2300" smtClean="0"/>
              <a:t> </a:t>
            </a:r>
            <a:r>
              <a:rPr lang="de-DE" sz="2300" b="0" smtClean="0"/>
              <a:t>pro</a:t>
            </a:r>
            <a:r>
              <a:rPr lang="de-DE" sz="2300" smtClean="0"/>
              <a:t> </a:t>
            </a:r>
            <a:r>
              <a:rPr lang="de-DE" sz="2300" b="0" smtClean="0"/>
              <a:t>Temperatureinheit)</a:t>
            </a:r>
            <a:endParaRPr lang="en-US" sz="2300" b="0" dirty="0" smtClean="0"/>
          </a:p>
          <a:p>
            <a:endParaRPr lang="en-US" b="0" dirty="0" smtClean="0"/>
          </a:p>
          <a:p>
            <a:r>
              <a:rPr lang="de-DE" sz="2300" smtClean="0"/>
              <a:t>Spezifische Wärme  </a:t>
            </a:r>
            <a:r>
              <a:rPr lang="de-DE" sz="2300" b="0" smtClean="0"/>
              <a:t>–</a:t>
            </a:r>
            <a:r>
              <a:rPr lang="de-DE" sz="2300" smtClean="0"/>
              <a:t> </a:t>
            </a:r>
            <a:r>
              <a:rPr lang="de-DE" sz="2300" b="0" smtClean="0"/>
              <a:t>Wärmemenge,</a:t>
            </a:r>
            <a:r>
              <a:rPr lang="de-DE" sz="2300" smtClean="0"/>
              <a:t> </a:t>
            </a:r>
            <a:r>
              <a:rPr lang="de-DE" sz="2300" b="0" smtClean="0"/>
              <a:t>die</a:t>
            </a:r>
            <a:r>
              <a:rPr lang="de-DE" sz="2300" smtClean="0"/>
              <a:t> </a:t>
            </a:r>
            <a:r>
              <a:rPr lang="de-DE" sz="2300" b="0" smtClean="0"/>
              <a:t>erforderlich</a:t>
            </a:r>
            <a:r>
              <a:rPr lang="de-DE" sz="2300" smtClean="0"/>
              <a:t> </a:t>
            </a:r>
            <a:r>
              <a:rPr lang="de-DE" sz="2300" b="0" smtClean="0"/>
              <a:t>ist,</a:t>
            </a:r>
            <a:r>
              <a:rPr lang="de-DE" sz="2300" smtClean="0"/>
              <a:t> </a:t>
            </a:r>
            <a:r>
              <a:rPr lang="de-DE" sz="2300" b="0" smtClean="0"/>
              <a:t>um</a:t>
            </a:r>
            <a:r>
              <a:rPr lang="de-DE" sz="2300" smtClean="0"/>
              <a:t> </a:t>
            </a:r>
            <a:r>
              <a:rPr lang="de-DE" sz="2300" b="0" smtClean="0"/>
              <a:t>die</a:t>
            </a:r>
            <a:r>
              <a:rPr lang="de-DE" sz="2300" smtClean="0"/>
              <a:t> </a:t>
            </a:r>
            <a:r>
              <a:rPr lang="de-DE" sz="2300" b="0" smtClean="0"/>
              <a:t>Temperatur</a:t>
            </a:r>
            <a:r>
              <a:rPr lang="de-DE" sz="2300" smtClean="0"/>
              <a:t> </a:t>
            </a:r>
            <a:r>
              <a:rPr lang="de-DE" sz="2300" b="0" smtClean="0"/>
              <a:t>einer</a:t>
            </a:r>
            <a:r>
              <a:rPr lang="de-DE" sz="2300" smtClean="0"/>
              <a:t> </a:t>
            </a:r>
            <a:r>
              <a:rPr lang="de-DE" sz="2300" b="0" smtClean="0"/>
              <a:t>Masseneinheit</a:t>
            </a:r>
            <a:r>
              <a:rPr lang="de-DE" sz="2300" smtClean="0"/>
              <a:t> </a:t>
            </a:r>
            <a:r>
              <a:rPr lang="de-DE" sz="2300" b="0" smtClean="0"/>
              <a:t>des</a:t>
            </a:r>
            <a:r>
              <a:rPr lang="de-DE" sz="2300" smtClean="0"/>
              <a:t> </a:t>
            </a:r>
            <a:r>
              <a:rPr lang="de-DE" sz="2300" b="0" smtClean="0"/>
              <a:t>Materials</a:t>
            </a:r>
            <a:r>
              <a:rPr lang="de-DE" sz="2300" smtClean="0"/>
              <a:t> </a:t>
            </a:r>
            <a:r>
              <a:rPr lang="de-DE" sz="2300" b="0" smtClean="0"/>
              <a:t>um</a:t>
            </a:r>
            <a:r>
              <a:rPr lang="de-DE" sz="2300" smtClean="0"/>
              <a:t> </a:t>
            </a:r>
            <a:r>
              <a:rPr lang="de-DE" sz="2300" b="0" smtClean="0"/>
              <a:t>1</a:t>
            </a:r>
            <a:r>
              <a:rPr lang="de-DE" sz="2300" smtClean="0"/>
              <a:t> </a:t>
            </a:r>
            <a:r>
              <a:rPr lang="de-DE" sz="2300" b="0" smtClean="0"/>
              <a:t>Grad</a:t>
            </a:r>
            <a:r>
              <a:rPr lang="de-DE" sz="2300" smtClean="0"/>
              <a:t> </a:t>
            </a:r>
            <a:r>
              <a:rPr lang="de-DE" sz="2300" b="0" smtClean="0"/>
              <a:t>zu</a:t>
            </a:r>
            <a:r>
              <a:rPr lang="de-DE" sz="2300" smtClean="0"/>
              <a:t> </a:t>
            </a:r>
            <a:r>
              <a:rPr lang="de-DE" sz="2300" b="0" smtClean="0"/>
              <a:t>erhöhen</a:t>
            </a:r>
            <a:r>
              <a:rPr lang="de-DE" sz="2300" smtClean="0"/>
              <a:t>  </a:t>
            </a:r>
            <a:r>
              <a:rPr lang="de-DE" sz="2300" b="0" smtClean="0"/>
              <a:t>(J/kg</a:t>
            </a:r>
            <a:r>
              <a:rPr lang="de-DE" sz="2300" smtClean="0"/>
              <a:t>  </a:t>
            </a:r>
            <a:r>
              <a:rPr lang="de-DE" sz="2300" b="0" smtClean="0"/>
              <a:t>K)</a:t>
            </a:r>
            <a:endParaRPr lang="en-US" sz="2300" b="0" dirty="0" smtClean="0"/>
          </a:p>
          <a:p>
            <a:endParaRPr lang="en-US" b="0" dirty="0" smtClean="0"/>
          </a:p>
          <a:p>
            <a:r>
              <a:rPr lang="de-DE" sz="2300" smtClean="0"/>
              <a:t>Dichte </a:t>
            </a:r>
            <a:r>
              <a:rPr lang="de-DE" sz="2300" b="0" smtClean="0"/>
              <a:t>-</a:t>
            </a:r>
            <a:r>
              <a:rPr lang="de-DE" sz="2300" smtClean="0"/>
              <a:t> </a:t>
            </a:r>
            <a:r>
              <a:rPr lang="de-DE" sz="2300" b="0" smtClean="0"/>
              <a:t>Masse</a:t>
            </a:r>
            <a:r>
              <a:rPr lang="de-DE" sz="2300" smtClean="0"/>
              <a:t> </a:t>
            </a:r>
            <a:r>
              <a:rPr lang="de-DE" sz="2300" b="0" smtClean="0"/>
              <a:t>pro</a:t>
            </a:r>
            <a:r>
              <a:rPr lang="de-DE" sz="2300" smtClean="0"/>
              <a:t> </a:t>
            </a:r>
            <a:r>
              <a:rPr lang="de-DE" sz="2300" b="0" smtClean="0"/>
              <a:t>Volumeneinheit</a:t>
            </a:r>
            <a:r>
              <a:rPr lang="de-DE" sz="2300" smtClean="0"/>
              <a:t> </a:t>
            </a:r>
            <a:r>
              <a:rPr lang="de-DE" sz="2300" b="0" smtClean="0"/>
              <a:t>(kg/m</a:t>
            </a:r>
            <a:r>
              <a:rPr lang="de-DE" sz="2300" b="0" baseline="30000" smtClean="0"/>
              <a:t>3</a:t>
            </a:r>
            <a:r>
              <a:rPr lang="de-DE" sz="2300" smtClean="0"/>
              <a:t> </a:t>
            </a:r>
            <a:r>
              <a:rPr lang="de-DE" sz="2300" b="0" smtClean="0"/>
              <a:t>)</a:t>
            </a:r>
            <a:r>
              <a:rPr lang="en-US" b="0" smtClean="0"/>
              <a:t> </a:t>
            </a:r>
            <a:endParaRPr lang="en-US" b="0" dirty="0" smtClean="0"/>
          </a:p>
          <a:p>
            <a:pPr>
              <a:buNone/>
            </a:pPr>
            <a:endParaRPr lang="en-US" b="0" dirty="0" smtClean="0"/>
          </a:p>
          <a:p>
            <a:r>
              <a:rPr lang="de-DE" sz="2300" smtClean="0"/>
              <a:t>Elastizitätsmodul </a:t>
            </a:r>
            <a:r>
              <a:rPr lang="de-DE" sz="2300" b="0" smtClean="0"/>
              <a:t>(Youngsches</a:t>
            </a:r>
            <a:r>
              <a:rPr lang="de-DE" sz="2300" smtClean="0"/>
              <a:t> </a:t>
            </a:r>
            <a:r>
              <a:rPr lang="de-DE" sz="2300" b="0" smtClean="0"/>
              <a:t>Modul)</a:t>
            </a:r>
            <a:r>
              <a:rPr lang="de-DE" sz="2300" smtClean="0"/>
              <a:t> </a:t>
            </a:r>
            <a:r>
              <a:rPr lang="de-DE" sz="2300" b="0" smtClean="0"/>
              <a:t>–</a:t>
            </a:r>
            <a:r>
              <a:rPr lang="de-DE" sz="2300" smtClean="0"/>
              <a:t> </a:t>
            </a:r>
            <a:r>
              <a:rPr lang="de-DE" sz="2300" b="0" smtClean="0"/>
              <a:t>Verhältnis</a:t>
            </a:r>
            <a:r>
              <a:rPr lang="de-DE" sz="2300" smtClean="0"/>
              <a:t> </a:t>
            </a:r>
            <a:r>
              <a:rPr lang="de-DE" sz="2300" b="0" smtClean="0"/>
              <a:t>zwischen</a:t>
            </a:r>
            <a:r>
              <a:rPr lang="de-DE" sz="2300" smtClean="0"/>
              <a:t> </a:t>
            </a:r>
            <a:r>
              <a:rPr lang="de-DE" sz="2300" b="0" smtClean="0"/>
              <a:t>der</a:t>
            </a:r>
            <a:r>
              <a:rPr lang="de-DE" sz="2300" smtClean="0"/>
              <a:t> </a:t>
            </a:r>
            <a:r>
              <a:rPr lang="de-DE" sz="2300" b="0" smtClean="0"/>
              <a:t>Spannung</a:t>
            </a:r>
            <a:r>
              <a:rPr lang="de-DE" sz="2300" smtClean="0"/>
              <a:t> </a:t>
            </a:r>
            <a:r>
              <a:rPr lang="de-DE" sz="2300" b="0" smtClean="0"/>
              <a:t>und</a:t>
            </a:r>
            <a:r>
              <a:rPr lang="de-DE" sz="2300" smtClean="0"/>
              <a:t> </a:t>
            </a:r>
            <a:r>
              <a:rPr lang="de-DE" sz="2300" b="0" smtClean="0"/>
              <a:t>der</a:t>
            </a:r>
            <a:r>
              <a:rPr lang="de-DE" sz="2300" smtClean="0"/>
              <a:t> </a:t>
            </a:r>
            <a:r>
              <a:rPr lang="de-DE" sz="2300" b="0" smtClean="0"/>
              <a:t>zugehörigen</a:t>
            </a:r>
            <a:r>
              <a:rPr lang="de-DE" sz="2300" smtClean="0"/>
              <a:t> </a:t>
            </a:r>
            <a:r>
              <a:rPr lang="de-DE" sz="2300" b="0" smtClean="0"/>
              <a:t>Dehnung</a:t>
            </a:r>
            <a:r>
              <a:rPr lang="de-DE" sz="2300" smtClean="0"/>
              <a:t> </a:t>
            </a:r>
            <a:r>
              <a:rPr lang="de-DE" sz="2300" b="0" smtClean="0"/>
              <a:t>in</a:t>
            </a:r>
            <a:r>
              <a:rPr lang="de-DE" sz="2300" smtClean="0"/>
              <a:t> </a:t>
            </a:r>
            <a:r>
              <a:rPr lang="de-DE" sz="2300" b="0" smtClean="0"/>
              <a:t>einer</a:t>
            </a:r>
            <a:r>
              <a:rPr lang="de-DE" sz="2300" smtClean="0"/>
              <a:t> </a:t>
            </a:r>
            <a:r>
              <a:rPr lang="de-DE" sz="2300" b="0" smtClean="0"/>
              <a:t>bestimmten</a:t>
            </a:r>
            <a:r>
              <a:rPr lang="de-DE" sz="2300" smtClean="0"/>
              <a:t> </a:t>
            </a:r>
            <a:r>
              <a:rPr lang="de-DE" sz="2300" b="0" smtClean="0"/>
              <a:t>Richtung</a:t>
            </a:r>
            <a:r>
              <a:rPr lang="de-DE" sz="2300" smtClean="0"/>
              <a:t> </a:t>
            </a:r>
            <a:r>
              <a:rPr lang="de-DE" sz="2300" b="0" smtClean="0"/>
              <a:t>(N/m</a:t>
            </a:r>
            <a:r>
              <a:rPr lang="de-DE" sz="2300" b="0" baseline="30000" smtClean="0"/>
              <a:t>2</a:t>
            </a:r>
            <a:r>
              <a:rPr lang="de-DE" sz="2300" b="0" smtClean="0"/>
              <a:t>)</a:t>
            </a:r>
            <a:endParaRPr lang="en-US" sz="2300" b="0" dirty="0" smtClean="0"/>
          </a:p>
          <a:p>
            <a:pPr>
              <a:buNone/>
            </a:pPr>
            <a:endParaRPr lang="en-US" b="0" dirty="0" smtClean="0"/>
          </a:p>
          <a:p>
            <a:r>
              <a:rPr lang="de-DE" sz="2300" smtClean="0"/>
              <a:t>Schubmodul </a:t>
            </a:r>
            <a:r>
              <a:rPr lang="de-DE" sz="2300" b="0" smtClean="0"/>
              <a:t>(Gleitmodul)</a:t>
            </a:r>
            <a:r>
              <a:rPr lang="de-DE" sz="2300" smtClean="0"/>
              <a:t> </a:t>
            </a:r>
            <a:r>
              <a:rPr lang="de-DE" sz="2300" b="0" smtClean="0"/>
              <a:t>–</a:t>
            </a:r>
            <a:r>
              <a:rPr lang="de-DE" sz="2300" smtClean="0"/>
              <a:t> </a:t>
            </a:r>
            <a:r>
              <a:rPr lang="de-DE" sz="2300" b="0" smtClean="0"/>
              <a:t>Verhältnis</a:t>
            </a:r>
            <a:r>
              <a:rPr lang="de-DE" sz="2300" smtClean="0"/>
              <a:t> </a:t>
            </a:r>
            <a:r>
              <a:rPr lang="de-DE" sz="2300" b="0" smtClean="0"/>
              <a:t>zwischen</a:t>
            </a:r>
            <a:r>
              <a:rPr lang="de-DE" sz="2300" smtClean="0"/>
              <a:t> </a:t>
            </a:r>
            <a:r>
              <a:rPr lang="de-DE" sz="2300" b="0" smtClean="0"/>
              <a:t>der</a:t>
            </a:r>
            <a:r>
              <a:rPr lang="de-DE" sz="2300" smtClean="0"/>
              <a:t> </a:t>
            </a:r>
            <a:r>
              <a:rPr lang="de-DE" sz="2300" b="0" smtClean="0"/>
              <a:t>Schubspannung</a:t>
            </a:r>
            <a:r>
              <a:rPr lang="de-DE" sz="2300" smtClean="0"/>
              <a:t> </a:t>
            </a:r>
            <a:r>
              <a:rPr lang="de-DE" sz="2300" b="0" smtClean="0"/>
              <a:t>in</a:t>
            </a:r>
            <a:r>
              <a:rPr lang="de-DE" sz="2300" smtClean="0"/>
              <a:t> </a:t>
            </a:r>
            <a:r>
              <a:rPr lang="de-DE" sz="2300" b="0" smtClean="0"/>
              <a:t>einer</a:t>
            </a:r>
            <a:r>
              <a:rPr lang="de-DE" sz="2300" smtClean="0"/>
              <a:t> </a:t>
            </a:r>
            <a:r>
              <a:rPr lang="de-DE" sz="2300" b="0" smtClean="0"/>
              <a:t>Ebene</a:t>
            </a:r>
            <a:r>
              <a:rPr lang="de-DE" sz="2300" smtClean="0"/>
              <a:t> </a:t>
            </a:r>
            <a:r>
              <a:rPr lang="de-DE" sz="2300" b="0" smtClean="0"/>
              <a:t>geteilt</a:t>
            </a:r>
            <a:r>
              <a:rPr lang="de-DE" sz="2300" smtClean="0"/>
              <a:t> </a:t>
            </a:r>
            <a:r>
              <a:rPr lang="de-DE" sz="2300" b="0" smtClean="0"/>
              <a:t>durch</a:t>
            </a:r>
            <a:r>
              <a:rPr lang="de-DE" sz="2300" smtClean="0"/>
              <a:t> </a:t>
            </a:r>
            <a:r>
              <a:rPr lang="de-DE" sz="2300" b="0" smtClean="0"/>
              <a:t>die</a:t>
            </a:r>
            <a:r>
              <a:rPr lang="de-DE" sz="2300" smtClean="0"/>
              <a:t> </a:t>
            </a:r>
            <a:r>
              <a:rPr lang="de-DE" sz="2300" b="0" smtClean="0"/>
              <a:t>zugehörige</a:t>
            </a:r>
            <a:r>
              <a:rPr lang="de-DE" sz="2300" smtClean="0"/>
              <a:t> </a:t>
            </a:r>
            <a:r>
              <a:rPr lang="de-DE" sz="2300" b="0" smtClean="0"/>
              <a:t>Schubdehnung</a:t>
            </a:r>
            <a:r>
              <a:rPr lang="de-DE" sz="2300" smtClean="0"/>
              <a:t> </a:t>
            </a:r>
            <a:r>
              <a:rPr lang="de-DE" sz="2300" b="0" smtClean="0"/>
              <a:t>(N/m</a:t>
            </a:r>
            <a:r>
              <a:rPr lang="de-DE" sz="2300" b="0" baseline="30000" smtClean="0"/>
              <a:t>2</a:t>
            </a:r>
            <a:r>
              <a:rPr lang="de-DE" sz="2300" b="0" smtClean="0"/>
              <a:t>)</a:t>
            </a:r>
            <a:endParaRPr lang="en-US" sz="2300" b="0" dirty="0" smtClean="0"/>
          </a:p>
          <a:p>
            <a:endParaRPr lang="en-US" b="0" dirty="0" smtClean="0"/>
          </a:p>
          <a:p>
            <a:r>
              <a:rPr lang="de-DE" sz="2300" smtClean="0"/>
              <a:t>Wärmeleitfähigkeit </a:t>
            </a:r>
            <a:r>
              <a:rPr lang="de-DE" sz="2300" b="0" smtClean="0"/>
              <a:t>–</a:t>
            </a:r>
            <a:r>
              <a:rPr lang="de-DE" sz="2300" smtClean="0"/>
              <a:t> </a:t>
            </a:r>
            <a:r>
              <a:rPr lang="de-DE" sz="2300" b="0" smtClean="0"/>
              <a:t>Maß</a:t>
            </a:r>
            <a:r>
              <a:rPr lang="de-DE" sz="2300" smtClean="0"/>
              <a:t> </a:t>
            </a:r>
            <a:r>
              <a:rPr lang="de-DE" sz="2300" b="0" smtClean="0"/>
              <a:t>der</a:t>
            </a:r>
            <a:r>
              <a:rPr lang="de-DE" sz="2300" smtClean="0"/>
              <a:t> </a:t>
            </a:r>
            <a:r>
              <a:rPr lang="de-DE" sz="2300" b="0" smtClean="0"/>
              <a:t>Wärmeübertragung</a:t>
            </a:r>
            <a:r>
              <a:rPr lang="de-DE" sz="2300" smtClean="0"/>
              <a:t> </a:t>
            </a:r>
            <a:r>
              <a:rPr lang="de-DE" sz="2300" b="0" smtClean="0"/>
              <a:t>durch</a:t>
            </a:r>
            <a:r>
              <a:rPr lang="de-DE" sz="2300" smtClean="0"/>
              <a:t> </a:t>
            </a:r>
            <a:r>
              <a:rPr lang="de-DE" sz="2300" b="0" smtClean="0"/>
              <a:t>eine</a:t>
            </a:r>
            <a:r>
              <a:rPr lang="de-DE" sz="2300" smtClean="0"/>
              <a:t> </a:t>
            </a:r>
            <a:r>
              <a:rPr lang="de-DE" sz="2300" b="0" smtClean="0"/>
              <a:t>Einheit</a:t>
            </a:r>
            <a:r>
              <a:rPr lang="de-DE" sz="2300" smtClean="0"/>
              <a:t> </a:t>
            </a:r>
            <a:r>
              <a:rPr lang="de-DE" sz="2300" b="0" smtClean="0"/>
              <a:t>der</a:t>
            </a:r>
            <a:r>
              <a:rPr lang="de-DE" sz="2300" smtClean="0"/>
              <a:t> </a:t>
            </a:r>
            <a:r>
              <a:rPr lang="de-DE" sz="2300" b="0" smtClean="0"/>
              <a:t>Dicke</a:t>
            </a:r>
            <a:r>
              <a:rPr lang="de-DE" sz="2300" smtClean="0"/>
              <a:t> </a:t>
            </a:r>
            <a:r>
              <a:rPr lang="de-DE" sz="2300" b="0" smtClean="0"/>
              <a:t>des</a:t>
            </a:r>
            <a:r>
              <a:rPr lang="de-DE" sz="2300" smtClean="0"/>
              <a:t> </a:t>
            </a:r>
            <a:r>
              <a:rPr lang="de-DE" sz="2300" b="0" smtClean="0"/>
              <a:t>Materials</a:t>
            </a:r>
            <a:r>
              <a:rPr lang="de-DE" sz="2300" smtClean="0"/>
              <a:t> </a:t>
            </a:r>
            <a:r>
              <a:rPr lang="de-DE" sz="2300" b="0" smtClean="0"/>
              <a:t>pro</a:t>
            </a:r>
            <a:r>
              <a:rPr lang="de-DE" sz="2300" smtClean="0"/>
              <a:t> </a:t>
            </a:r>
            <a:r>
              <a:rPr lang="de-DE" sz="2300" b="0" smtClean="0"/>
              <a:t>Einheit</a:t>
            </a:r>
            <a:r>
              <a:rPr lang="de-DE" sz="2300" smtClean="0"/>
              <a:t> </a:t>
            </a:r>
            <a:r>
              <a:rPr lang="de-DE" sz="2300" b="0" smtClean="0"/>
              <a:t>der</a:t>
            </a:r>
            <a:r>
              <a:rPr lang="de-DE" sz="2300" smtClean="0"/>
              <a:t> </a:t>
            </a:r>
            <a:r>
              <a:rPr lang="de-DE" sz="2300" b="0" smtClean="0"/>
              <a:t>Temperaturdifferenz</a:t>
            </a:r>
            <a:r>
              <a:rPr lang="de-DE" sz="2300" smtClean="0"/>
              <a:t> </a:t>
            </a:r>
            <a:r>
              <a:rPr lang="de-DE" sz="2300" b="0" smtClean="0"/>
              <a:t>(W/m</a:t>
            </a:r>
            <a:r>
              <a:rPr lang="de-DE" sz="2300" smtClean="0"/>
              <a:t> </a:t>
            </a:r>
            <a:r>
              <a:rPr lang="de-DE" sz="2300" b="0" smtClean="0"/>
              <a:t>K)</a:t>
            </a:r>
            <a:endParaRPr lang="en-US" sz="2300" b="0" dirty="0" smtClean="0"/>
          </a:p>
          <a:p>
            <a:endParaRPr lang="en-US" b="0" dirty="0" smtClean="0"/>
          </a:p>
          <a:p>
            <a:r>
              <a:rPr lang="de-DE" sz="2300" smtClean="0"/>
              <a:t>Poissonsche Zahl </a:t>
            </a:r>
            <a:r>
              <a:rPr lang="de-DE" sz="2300" b="0" smtClean="0"/>
              <a:t>–</a:t>
            </a:r>
            <a:r>
              <a:rPr lang="de-DE" sz="2300" smtClean="0"/>
              <a:t> </a:t>
            </a:r>
            <a:r>
              <a:rPr lang="de-DE" sz="2300" b="0" smtClean="0"/>
              <a:t>Verhältnis</a:t>
            </a:r>
            <a:r>
              <a:rPr lang="de-DE" sz="2300" smtClean="0"/>
              <a:t> </a:t>
            </a:r>
            <a:r>
              <a:rPr lang="de-DE" sz="2300" b="0" smtClean="0"/>
              <a:t>der</a:t>
            </a:r>
            <a:r>
              <a:rPr lang="de-DE" sz="2300" smtClean="0"/>
              <a:t> </a:t>
            </a:r>
            <a:r>
              <a:rPr lang="de-DE" sz="2300" b="0" smtClean="0"/>
              <a:t>Kontraktion</a:t>
            </a:r>
            <a:r>
              <a:rPr lang="de-DE" sz="2300" smtClean="0"/>
              <a:t> </a:t>
            </a:r>
            <a:r>
              <a:rPr lang="de-DE" sz="2300" b="0" smtClean="0"/>
              <a:t>(Querdehnung)</a:t>
            </a:r>
            <a:r>
              <a:rPr lang="de-DE" sz="2300" smtClean="0"/>
              <a:t> </a:t>
            </a:r>
            <a:r>
              <a:rPr lang="de-DE" sz="2300" b="0" smtClean="0"/>
              <a:t>senkrecht</a:t>
            </a:r>
            <a:r>
              <a:rPr lang="de-DE" sz="2300" smtClean="0"/>
              <a:t> </a:t>
            </a:r>
            <a:r>
              <a:rPr lang="de-DE" sz="2300" b="0" smtClean="0"/>
              <a:t>zur</a:t>
            </a:r>
            <a:r>
              <a:rPr lang="de-DE" sz="2300" smtClean="0"/>
              <a:t> </a:t>
            </a:r>
            <a:r>
              <a:rPr lang="de-DE" sz="2300" b="0" smtClean="0"/>
              <a:t>angewandten</a:t>
            </a:r>
            <a:r>
              <a:rPr lang="de-DE" sz="2300" smtClean="0"/>
              <a:t> </a:t>
            </a:r>
            <a:r>
              <a:rPr lang="de-DE" sz="2300" b="0" smtClean="0"/>
              <a:t>Last</a:t>
            </a:r>
            <a:r>
              <a:rPr lang="de-DE" sz="2300" smtClean="0"/>
              <a:t> </a:t>
            </a:r>
            <a:r>
              <a:rPr lang="de-DE" sz="2300" b="0" smtClean="0"/>
              <a:t>zur</a:t>
            </a:r>
            <a:r>
              <a:rPr lang="de-DE" sz="2300" smtClean="0"/>
              <a:t> </a:t>
            </a:r>
            <a:r>
              <a:rPr lang="de-DE" sz="2300" b="0" smtClean="0"/>
              <a:t>Längsdehnung</a:t>
            </a:r>
            <a:r>
              <a:rPr lang="de-DE" sz="2300" smtClean="0"/>
              <a:t> </a:t>
            </a:r>
            <a:r>
              <a:rPr lang="de-DE" sz="2300" b="0" smtClean="0"/>
              <a:t>(axiale</a:t>
            </a:r>
            <a:r>
              <a:rPr lang="de-DE" sz="2300" smtClean="0"/>
              <a:t> </a:t>
            </a:r>
            <a:r>
              <a:rPr lang="de-DE" sz="2300" b="0" smtClean="0"/>
              <a:t>Dehnung)</a:t>
            </a:r>
            <a:r>
              <a:rPr lang="de-DE" sz="2300" smtClean="0"/>
              <a:t> </a:t>
            </a:r>
            <a:r>
              <a:rPr lang="de-DE" sz="2300" b="0" smtClean="0"/>
              <a:t>in</a:t>
            </a:r>
            <a:r>
              <a:rPr lang="de-DE" sz="2300" smtClean="0"/>
              <a:t> </a:t>
            </a:r>
            <a:r>
              <a:rPr lang="de-DE" sz="2300" b="0" smtClean="0"/>
              <a:t>Richtung</a:t>
            </a:r>
            <a:r>
              <a:rPr lang="de-DE" sz="2300" smtClean="0"/>
              <a:t> </a:t>
            </a:r>
            <a:r>
              <a:rPr lang="de-DE" sz="2300" b="0" smtClean="0"/>
              <a:t>der</a:t>
            </a:r>
            <a:r>
              <a:rPr lang="de-DE" sz="2300" smtClean="0"/>
              <a:t> </a:t>
            </a:r>
            <a:r>
              <a:rPr lang="de-DE" sz="2300" b="0" smtClean="0"/>
              <a:t>angewandten</a:t>
            </a:r>
            <a:r>
              <a:rPr lang="de-DE" sz="2300" smtClean="0"/>
              <a:t> </a:t>
            </a:r>
            <a:r>
              <a:rPr lang="de-DE" sz="2300" b="0" smtClean="0"/>
              <a:t>Last.</a:t>
            </a:r>
            <a:r>
              <a:rPr lang="de-DE" sz="2300" smtClean="0"/>
              <a:t>  </a:t>
            </a:r>
            <a:r>
              <a:rPr lang="de-DE" sz="2300" b="0" smtClean="0"/>
              <a:t>Die</a:t>
            </a:r>
            <a:r>
              <a:rPr lang="de-DE" sz="2300" smtClean="0"/>
              <a:t> </a:t>
            </a:r>
            <a:r>
              <a:rPr lang="de-DE" sz="2300" b="0" smtClean="0"/>
              <a:t>Poissonsche</a:t>
            </a:r>
            <a:r>
              <a:rPr lang="de-DE" sz="2300" smtClean="0"/>
              <a:t> </a:t>
            </a:r>
            <a:r>
              <a:rPr lang="de-DE" sz="2300" b="0" smtClean="0"/>
              <a:t>Zahl</a:t>
            </a:r>
            <a:r>
              <a:rPr lang="de-DE" sz="2300" smtClean="0"/>
              <a:t> </a:t>
            </a:r>
            <a:r>
              <a:rPr lang="de-DE" sz="2300" b="0" smtClean="0"/>
              <a:t>ist</a:t>
            </a:r>
            <a:r>
              <a:rPr lang="de-DE" sz="2300" smtClean="0"/>
              <a:t> </a:t>
            </a:r>
            <a:r>
              <a:rPr lang="de-DE" sz="2300" b="0" smtClean="0"/>
              <a:t>eine</a:t>
            </a:r>
            <a:r>
              <a:rPr lang="de-DE" sz="2300" smtClean="0"/>
              <a:t> </a:t>
            </a:r>
            <a:r>
              <a:rPr lang="de-DE" sz="2300" b="0" smtClean="0"/>
              <a:t>dimensionslose</a:t>
            </a:r>
            <a:r>
              <a:rPr lang="de-DE" sz="2300" smtClean="0"/>
              <a:t> </a:t>
            </a:r>
            <a:r>
              <a:rPr lang="de-DE" sz="2300" b="0" smtClean="0"/>
              <a:t>Größe.</a:t>
            </a:r>
            <a:r>
              <a:rPr lang="en-US" b="0" smtClean="0"/>
              <a:t>  </a:t>
            </a:r>
            <a:endParaRPr lang="en-US" b="0" dirty="0" smtClean="0"/>
          </a:p>
          <a:p>
            <a:endParaRPr lang="en-US" b="0" dirty="0" smtClean="0"/>
          </a:p>
          <a:p>
            <a:r>
              <a:rPr lang="de-DE" sz="2300" smtClean="0"/>
              <a:t>Zugfestigkeit </a:t>
            </a:r>
            <a:r>
              <a:rPr lang="de-DE" sz="2300" b="0" smtClean="0"/>
              <a:t>–</a:t>
            </a:r>
            <a:r>
              <a:rPr lang="de-DE" sz="2300" smtClean="0"/>
              <a:t> </a:t>
            </a:r>
            <a:r>
              <a:rPr lang="de-DE" sz="2300" b="0" smtClean="0"/>
              <a:t>maximale</a:t>
            </a:r>
            <a:r>
              <a:rPr lang="de-DE" sz="2300" smtClean="0"/>
              <a:t> </a:t>
            </a:r>
            <a:r>
              <a:rPr lang="de-DE" sz="2300" b="0" smtClean="0"/>
              <a:t>Zugspannung,</a:t>
            </a:r>
            <a:r>
              <a:rPr lang="de-DE" sz="2300" smtClean="0"/>
              <a:t> </a:t>
            </a:r>
            <a:r>
              <a:rPr lang="de-DE" sz="2300" b="0" smtClean="0"/>
              <a:t>der</a:t>
            </a:r>
            <a:r>
              <a:rPr lang="de-DE" sz="2300" smtClean="0"/>
              <a:t> </a:t>
            </a:r>
            <a:r>
              <a:rPr lang="de-DE" sz="2300" b="0" smtClean="0"/>
              <a:t>ein</a:t>
            </a:r>
            <a:r>
              <a:rPr lang="de-DE" sz="2300" smtClean="0"/>
              <a:t> </a:t>
            </a:r>
            <a:r>
              <a:rPr lang="de-DE" sz="2300" b="0" smtClean="0"/>
              <a:t>Material</a:t>
            </a:r>
            <a:r>
              <a:rPr lang="de-DE" sz="2300" smtClean="0"/>
              <a:t> </a:t>
            </a:r>
            <a:r>
              <a:rPr lang="de-DE" sz="2300" b="0" smtClean="0"/>
              <a:t>ausgesetzt</a:t>
            </a:r>
            <a:r>
              <a:rPr lang="de-DE" sz="2300" smtClean="0"/>
              <a:t> </a:t>
            </a:r>
            <a:r>
              <a:rPr lang="de-DE" sz="2300" b="0" smtClean="0"/>
              <a:t>sein</a:t>
            </a:r>
            <a:r>
              <a:rPr lang="de-DE" sz="2300" smtClean="0"/>
              <a:t> </a:t>
            </a:r>
            <a:r>
              <a:rPr lang="de-DE" sz="2300" b="0" smtClean="0"/>
              <a:t>kann,</a:t>
            </a:r>
            <a:r>
              <a:rPr lang="de-DE" sz="2300" smtClean="0"/>
              <a:t> </a:t>
            </a:r>
            <a:r>
              <a:rPr lang="de-DE" sz="2300" b="0" smtClean="0"/>
              <a:t>bevor</a:t>
            </a:r>
            <a:r>
              <a:rPr lang="de-DE" sz="2300" smtClean="0"/>
              <a:t> </a:t>
            </a:r>
            <a:r>
              <a:rPr lang="de-DE" sz="2300" b="0" smtClean="0"/>
              <a:t>es</a:t>
            </a:r>
            <a:r>
              <a:rPr lang="de-DE" sz="2300" smtClean="0"/>
              <a:t> </a:t>
            </a:r>
            <a:r>
              <a:rPr lang="de-DE" sz="2300" b="0" smtClean="0"/>
              <a:t>zu</a:t>
            </a:r>
            <a:r>
              <a:rPr lang="de-DE" sz="2300" smtClean="0"/>
              <a:t> </a:t>
            </a:r>
            <a:r>
              <a:rPr lang="de-DE" sz="2300" b="0" smtClean="0"/>
              <a:t>Versagen</a:t>
            </a:r>
            <a:r>
              <a:rPr lang="de-DE" sz="2300" smtClean="0"/>
              <a:t> </a:t>
            </a:r>
            <a:r>
              <a:rPr lang="de-DE" sz="2300" b="0" smtClean="0"/>
              <a:t>kommt</a:t>
            </a:r>
            <a:r>
              <a:rPr lang="de-DE" sz="2300" smtClean="0"/>
              <a:t> </a:t>
            </a:r>
            <a:r>
              <a:rPr lang="de-DE" sz="2300" b="0" smtClean="0"/>
              <a:t>(N/m</a:t>
            </a:r>
            <a:r>
              <a:rPr lang="de-DE" sz="2300" b="0" baseline="30000" smtClean="0"/>
              <a:t>2</a:t>
            </a:r>
            <a:r>
              <a:rPr lang="de-DE" sz="2300" b="0" smtClean="0"/>
              <a:t>)</a:t>
            </a:r>
            <a:endParaRPr lang="en-US" sz="2300" b="0" dirty="0" smtClean="0"/>
          </a:p>
          <a:p>
            <a:endParaRPr lang="en-US" b="0" dirty="0" smtClean="0"/>
          </a:p>
          <a:p>
            <a:r>
              <a:rPr lang="de-DE" sz="2300" smtClean="0"/>
              <a:t>Streckgrenze </a:t>
            </a:r>
            <a:r>
              <a:rPr lang="de-DE" sz="2300" b="0" smtClean="0"/>
              <a:t>–</a:t>
            </a:r>
            <a:r>
              <a:rPr lang="de-DE" sz="2300" smtClean="0"/>
              <a:t> </a:t>
            </a:r>
            <a:r>
              <a:rPr lang="de-DE" sz="2300" b="0" smtClean="0"/>
              <a:t>Spannung,</a:t>
            </a:r>
            <a:r>
              <a:rPr lang="de-DE" sz="2300" smtClean="0"/>
              <a:t> </a:t>
            </a:r>
            <a:r>
              <a:rPr lang="de-DE" sz="2300" b="0" smtClean="0"/>
              <a:t>bei</a:t>
            </a:r>
            <a:r>
              <a:rPr lang="de-DE" sz="2300" smtClean="0"/>
              <a:t> </a:t>
            </a:r>
            <a:r>
              <a:rPr lang="de-DE" sz="2300" b="0" smtClean="0"/>
              <a:t>der</a:t>
            </a:r>
            <a:r>
              <a:rPr lang="de-DE" sz="2300" smtClean="0"/>
              <a:t> </a:t>
            </a:r>
            <a:r>
              <a:rPr lang="de-DE" sz="2300" b="0" smtClean="0"/>
              <a:t>das</a:t>
            </a:r>
            <a:r>
              <a:rPr lang="de-DE" sz="2300" smtClean="0"/>
              <a:t> </a:t>
            </a:r>
            <a:r>
              <a:rPr lang="de-DE" sz="2300" b="0" smtClean="0"/>
              <a:t>Material</a:t>
            </a:r>
            <a:r>
              <a:rPr lang="de-DE" sz="2300" smtClean="0"/>
              <a:t> </a:t>
            </a:r>
            <a:r>
              <a:rPr lang="de-DE" sz="2300" b="0" smtClean="0"/>
              <a:t>dauerhaft</a:t>
            </a:r>
            <a:r>
              <a:rPr lang="de-DE" sz="2300" smtClean="0"/>
              <a:t> </a:t>
            </a:r>
            <a:r>
              <a:rPr lang="de-DE" sz="2300" b="0" smtClean="0"/>
              <a:t>verformt</a:t>
            </a:r>
            <a:r>
              <a:rPr lang="de-DE" sz="2300" smtClean="0"/>
              <a:t> </a:t>
            </a:r>
            <a:r>
              <a:rPr lang="de-DE" sz="2300" b="0" smtClean="0"/>
              <a:t>wird</a:t>
            </a:r>
            <a:r>
              <a:rPr lang="de-DE" sz="2300" smtClean="0"/>
              <a:t> </a:t>
            </a:r>
            <a:r>
              <a:rPr lang="de-DE" sz="2300" b="0" smtClean="0"/>
              <a:t>(N/m</a:t>
            </a:r>
            <a:r>
              <a:rPr lang="de-DE" sz="2300" b="0" baseline="30000" smtClean="0"/>
              <a:t>2</a:t>
            </a:r>
            <a:r>
              <a:rPr lang="de-DE" sz="2300" b="0" smtClean="0"/>
              <a:t>)</a:t>
            </a:r>
            <a:r>
              <a:rPr lang="en-US" b="0" smtClean="0"/>
              <a:t>  </a:t>
            </a:r>
            <a:endParaRPr lang="en-US" b="0" dirty="0" smtClean="0"/>
          </a:p>
          <a:p>
            <a:pPr>
              <a:buNone/>
            </a:pPr>
            <a:endParaRPr lang="en-US" b="0"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SolidWorks Sustainability</a:t>
            </a:r>
            <a:endParaRPr lang="en-US" sz="2500" dirty="0"/>
          </a:p>
        </p:txBody>
      </p:sp>
      <p:sp>
        <p:nvSpPr>
          <p:cNvPr id="3" name="Content Placeholder 2"/>
          <p:cNvSpPr>
            <a:spLocks noGrp="1"/>
          </p:cNvSpPr>
          <p:nvPr>
            <p:ph idx="1"/>
          </p:nvPr>
        </p:nvSpPr>
        <p:spPr>
          <a:xfrm>
            <a:off x="304800" y="838201"/>
            <a:ext cx="8612828" cy="3276600"/>
          </a:xfrm>
        </p:spPr>
        <p:txBody>
          <a:bodyPr>
            <a:normAutofit/>
          </a:bodyPr>
          <a:lstStyle/>
          <a:p>
            <a:r>
              <a:rPr lang="en-US" sz="2000" smtClean="0"/>
              <a:t>Dieselben Funktionen wie SustainabilityXpress</a:t>
            </a:r>
            <a:endParaRPr lang="en-US" sz="2000" dirty="0" smtClean="0"/>
          </a:p>
          <a:p>
            <a:r>
              <a:rPr lang="en-US" sz="2000" smtClean="0"/>
              <a:t>LCA für Baugruppen</a:t>
            </a:r>
            <a:endParaRPr lang="en-US" sz="2000" dirty="0" smtClean="0"/>
          </a:p>
          <a:p>
            <a:r>
              <a:rPr lang="en-US" sz="2000" smtClean="0"/>
              <a:t>Konfigurationsunterstützung</a:t>
            </a:r>
            <a:endParaRPr lang="en-US" sz="2000" dirty="0" smtClean="0"/>
          </a:p>
          <a:p>
            <a:pPr lvl="1"/>
            <a:r>
              <a:rPr lang="de-DE" sz="1800" smtClean="0"/>
              <a:t>Speichern von Eingaben und Ergebnissen nach Konfiguration</a:t>
            </a:r>
            <a:endParaRPr lang="en-US" sz="1800" dirty="0" smtClean="0"/>
          </a:p>
          <a:p>
            <a:r>
              <a:rPr lang="en-US" sz="2000" smtClean="0"/>
              <a:t>Erweiterte Berichtsfunktionen für Baugruppen</a:t>
            </a:r>
            <a:endParaRPr lang="en-US" sz="2000" dirty="0" smtClean="0"/>
          </a:p>
          <a:p>
            <a:r>
              <a:rPr lang="de-DE" sz="2000" smtClean="0"/>
              <a:t>Angabe von Menge und Art des Energieverbrauchs im Betrieb</a:t>
            </a:r>
            <a:endParaRPr lang="en-US" sz="2000" dirty="0" smtClean="0"/>
          </a:p>
          <a:p>
            <a:r>
              <a:rPr lang="en-US" sz="2000" smtClean="0"/>
              <a:t>Angabe der Transportmethode</a:t>
            </a:r>
            <a:endParaRPr lang="en-US" sz="2000" dirty="0" smtClean="0"/>
          </a:p>
          <a:p>
            <a:r>
              <a:rPr lang="en-US" sz="2000" smtClean="0"/>
              <a:t>Unterstützung für Baugruppenvisualisierung</a:t>
            </a:r>
            <a:endParaRPr lang="en-US" sz="2000" dirty="0" smtClean="0"/>
          </a:p>
        </p:txBody>
      </p:sp>
      <p:pic>
        <p:nvPicPr>
          <p:cNvPr id="4" name="Picture 3" descr="FoodProcAssemViz.JPG"/>
          <p:cNvPicPr>
            <a:picLocks noChangeAspect="1"/>
          </p:cNvPicPr>
          <p:nvPr/>
        </p:nvPicPr>
        <p:blipFill>
          <a:blip r:embed="rId3" cstate="print"/>
          <a:stretch>
            <a:fillRect/>
          </a:stretch>
        </p:blipFill>
        <p:spPr>
          <a:xfrm>
            <a:off x="2286000" y="4191000"/>
            <a:ext cx="4159109" cy="2525792"/>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Nachhaltigkeitsbericht</a:t>
            </a:r>
            <a:endParaRPr lang="en-US" sz="2500" dirty="0"/>
          </a:p>
        </p:txBody>
      </p:sp>
      <p:pic>
        <p:nvPicPr>
          <p:cNvPr id="7171" name="Picture 3"/>
          <p:cNvPicPr>
            <a:picLocks noChangeAspect="1" noChangeArrowheads="1"/>
          </p:cNvPicPr>
          <p:nvPr/>
        </p:nvPicPr>
        <p:blipFill>
          <a:blip r:embed="rId3" cstate="print"/>
          <a:srcRect/>
          <a:stretch>
            <a:fillRect/>
          </a:stretch>
        </p:blipFill>
        <p:spPr bwMode="auto">
          <a:xfrm>
            <a:off x="420702" y="1143000"/>
            <a:ext cx="4837098" cy="4221163"/>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3" name="Picture 5"/>
          <p:cNvPicPr>
            <a:picLocks noChangeAspect="1" noChangeArrowheads="1"/>
          </p:cNvPicPr>
          <p:nvPr/>
        </p:nvPicPr>
        <p:blipFill>
          <a:blip r:embed="rId4" cstate="print"/>
          <a:srcRect/>
          <a:stretch>
            <a:fillRect/>
          </a:stretch>
        </p:blipFill>
        <p:spPr bwMode="auto">
          <a:xfrm>
            <a:off x="2265349" y="1371600"/>
            <a:ext cx="4821251" cy="4587875"/>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2" name="Picture 4"/>
          <p:cNvPicPr>
            <a:picLocks noChangeAspect="1" noChangeArrowheads="1"/>
          </p:cNvPicPr>
          <p:nvPr/>
        </p:nvPicPr>
        <p:blipFill>
          <a:blip r:embed="rId5" cstate="print"/>
          <a:srcRect/>
          <a:stretch>
            <a:fillRect/>
          </a:stretch>
        </p:blipFill>
        <p:spPr bwMode="auto">
          <a:xfrm>
            <a:off x="4266234" y="1828800"/>
            <a:ext cx="4877766" cy="4267200"/>
          </a:xfrm>
          <a:prstGeom prst="rect">
            <a:avLst/>
          </a:prstGeom>
          <a:noFill/>
          <a:ln w="9525">
            <a:solidFill>
              <a:schemeClr val="accent1">
                <a:shade val="50000"/>
              </a:schemeClr>
            </a:solidFill>
            <a:miter lim="800000"/>
            <a:headEnd/>
            <a:tailEnd/>
          </a:ln>
          <a:scene3d>
            <a:camera prst="isometricOffAxis1Right"/>
            <a:lightRig rig="threePt" dir="t"/>
          </a:scene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3525"/>
            <a:ext cx="8458200" cy="457200"/>
          </a:xfrm>
        </p:spPr>
        <p:txBody>
          <a:bodyPr rtlCol="0">
            <a:normAutofit fontScale="90000"/>
          </a:bodyPr>
          <a:lstStyle/>
          <a:p>
            <a:pPr fontAlgn="auto">
              <a:spcAft>
                <a:spcPts val="0"/>
              </a:spcAft>
              <a:defRPr/>
            </a:pPr>
            <a:r>
              <a:rPr lang="de-DE" sz="2500" smtClean="0"/>
              <a:t>Warum SolidWorks Sustainability als Unterrichtsmittel?</a:t>
            </a:r>
            <a:endParaRPr lang="en-US" sz="2500" dirty="0"/>
          </a:p>
        </p:txBody>
      </p:sp>
      <p:sp>
        <p:nvSpPr>
          <p:cNvPr id="9219" name="Content Placeholder 2"/>
          <p:cNvSpPr>
            <a:spLocks noGrp="1"/>
          </p:cNvSpPr>
          <p:nvPr>
            <p:ph idx="1"/>
          </p:nvPr>
        </p:nvSpPr>
        <p:spPr>
          <a:xfrm>
            <a:off x="687388" y="1447800"/>
            <a:ext cx="8229600" cy="5410200"/>
          </a:xfrm>
        </p:spPr>
        <p:txBody>
          <a:bodyPr/>
          <a:lstStyle/>
          <a:p>
            <a:pPr>
              <a:defRPr/>
            </a:pPr>
            <a:r>
              <a:rPr lang="de-DE" sz="2800" kern="1200" smtClean="0">
                <a:solidFill>
                  <a:srgbClr val="006600"/>
                </a:solidFill>
                <a:latin typeface="Arial Rounded MT Bold"/>
              </a:rPr>
              <a:t>Studenten</a:t>
            </a:r>
            <a:r>
              <a:rPr lang="de-DE" kern="1200" smtClean="0">
                <a:solidFill>
                  <a:srgbClr val="74B31F"/>
                </a:solidFill>
                <a:latin typeface="Arial Rounded MT Bold" pitchFamily="34" charset="0"/>
              </a:rPr>
              <a:t> </a:t>
            </a:r>
            <a:r>
              <a:rPr lang="de-DE" sz="2800" kern="1200" smtClean="0">
                <a:solidFill>
                  <a:srgbClr val="006600"/>
                </a:solidFill>
                <a:latin typeface="Arial Rounded MT Bold"/>
              </a:rPr>
              <a:t>müssen</a:t>
            </a:r>
            <a:r>
              <a:rPr lang="de-DE" kern="1200" smtClean="0">
                <a:latin typeface="Arial Rounded MT Bold" pitchFamily="34" charset="0"/>
              </a:rPr>
              <a:t> </a:t>
            </a:r>
            <a:r>
              <a:rPr lang="de-DE" kern="1200" smtClean="0"/>
              <a:t>die</a:t>
            </a:r>
            <a:r>
              <a:rPr lang="de-DE" kern="1200" smtClean="0">
                <a:latin typeface="Arial Rounded MT Bold" pitchFamily="34" charset="0"/>
              </a:rPr>
              <a:t> </a:t>
            </a:r>
            <a:r>
              <a:rPr lang="de-DE" kern="1200" smtClean="0"/>
              <a:t>Umweltauswirkungen</a:t>
            </a:r>
            <a:r>
              <a:rPr lang="de-DE" kern="1200" smtClean="0">
                <a:latin typeface="Arial Rounded MT Bold" pitchFamily="34" charset="0"/>
              </a:rPr>
              <a:t> </a:t>
            </a:r>
            <a:r>
              <a:rPr lang="de-DE" kern="1200" smtClean="0"/>
              <a:t>ihrer</a:t>
            </a:r>
            <a:r>
              <a:rPr lang="de-DE" kern="1200" smtClean="0">
                <a:latin typeface="Arial Rounded MT Bold" pitchFamily="34" charset="0"/>
              </a:rPr>
              <a:t> </a:t>
            </a:r>
            <a:r>
              <a:rPr lang="de-DE" kern="1200" smtClean="0"/>
              <a:t>Konstruktion</a:t>
            </a:r>
            <a:r>
              <a:rPr lang="de-DE" kern="1200" smtClean="0">
                <a:latin typeface="Arial Rounded MT Bold" pitchFamily="34" charset="0"/>
              </a:rPr>
              <a:t> </a:t>
            </a:r>
            <a:r>
              <a:rPr lang="de-DE" kern="1200" smtClean="0"/>
              <a:t>erkennen,</a:t>
            </a:r>
            <a:r>
              <a:rPr lang="de-DE" kern="1200" smtClean="0">
                <a:latin typeface="Arial Rounded MT Bold" pitchFamily="34" charset="0"/>
              </a:rPr>
              <a:t> </a:t>
            </a:r>
            <a:r>
              <a:rPr lang="de-DE" kern="1200" smtClean="0"/>
              <a:t>sie</a:t>
            </a:r>
            <a:r>
              <a:rPr lang="de-DE" kern="1200" smtClean="0">
                <a:latin typeface="Arial Rounded MT Bold" pitchFamily="34" charset="0"/>
              </a:rPr>
              <a:t> </a:t>
            </a:r>
            <a:r>
              <a:rPr lang="de-DE" kern="1200" smtClean="0"/>
              <a:t>verstehen,</a:t>
            </a:r>
            <a:r>
              <a:rPr lang="de-DE" kern="1200" smtClean="0">
                <a:latin typeface="Arial Rounded MT Bold" pitchFamily="34" charset="0"/>
              </a:rPr>
              <a:t> </a:t>
            </a:r>
            <a:r>
              <a:rPr lang="de-DE" kern="1200" smtClean="0"/>
              <a:t>sie</a:t>
            </a:r>
            <a:r>
              <a:rPr lang="de-DE" kern="1200" smtClean="0">
                <a:latin typeface="Arial Rounded MT Bold" pitchFamily="34" charset="0"/>
              </a:rPr>
              <a:t> </a:t>
            </a:r>
            <a:r>
              <a:rPr lang="de-DE" kern="1200" smtClean="0"/>
              <a:t>verbessern</a:t>
            </a:r>
            <a:r>
              <a:rPr lang="de-DE" kern="1200" smtClean="0">
                <a:latin typeface="Arial Rounded MT Bold" pitchFamily="34" charset="0"/>
              </a:rPr>
              <a:t> </a:t>
            </a:r>
            <a:r>
              <a:rPr lang="de-DE" kern="1200" smtClean="0"/>
              <a:t>und</a:t>
            </a:r>
            <a:r>
              <a:rPr lang="de-DE" kern="1200" smtClean="0">
                <a:latin typeface="Arial Rounded MT Bold" pitchFamily="34" charset="0"/>
              </a:rPr>
              <a:t> </a:t>
            </a:r>
            <a:r>
              <a:rPr lang="de-DE" kern="1200" smtClean="0"/>
              <a:t>sie</a:t>
            </a:r>
            <a:r>
              <a:rPr lang="de-DE" kern="1200" smtClean="0">
                <a:latin typeface="Arial Rounded MT Bold" pitchFamily="34" charset="0"/>
              </a:rPr>
              <a:t> </a:t>
            </a:r>
            <a:r>
              <a:rPr lang="de-DE" kern="1200" smtClean="0"/>
              <a:t>anderen</a:t>
            </a:r>
            <a:r>
              <a:rPr lang="de-DE" kern="1200" smtClean="0">
                <a:latin typeface="Arial Rounded MT Bold" pitchFamily="34" charset="0"/>
              </a:rPr>
              <a:t> </a:t>
            </a:r>
            <a:r>
              <a:rPr lang="de-DE" kern="1200" smtClean="0"/>
              <a:t>vermitteln</a:t>
            </a:r>
            <a:endParaRPr lang="en-US" dirty="0" smtClean="0">
              <a:cs typeface="Arial" charset="0"/>
            </a:endParaRPr>
          </a:p>
          <a:p>
            <a:pPr>
              <a:defRPr/>
            </a:pPr>
            <a:r>
              <a:rPr lang="de-DE" sz="2800" kern="1200" smtClean="0">
                <a:solidFill>
                  <a:srgbClr val="006600"/>
                </a:solidFill>
                <a:latin typeface="Arial Rounded MT Bold"/>
              </a:rPr>
              <a:t>Lehrer</a:t>
            </a:r>
            <a:r>
              <a:rPr lang="de-DE" kern="1200" smtClean="0">
                <a:solidFill>
                  <a:srgbClr val="74B31F"/>
                </a:solidFill>
                <a:latin typeface="Arial Rounded MT Bold" pitchFamily="34" charset="0"/>
              </a:rPr>
              <a:t> </a:t>
            </a:r>
            <a:r>
              <a:rPr lang="de-DE" sz="2800" kern="1200" smtClean="0">
                <a:solidFill>
                  <a:srgbClr val="006600"/>
                </a:solidFill>
                <a:latin typeface="Arial Rounded MT Bold"/>
              </a:rPr>
              <a:t>können</a:t>
            </a:r>
            <a:r>
              <a:rPr lang="de-DE" kern="1200" smtClean="0">
                <a:solidFill>
                  <a:srgbClr val="74B31F"/>
                </a:solidFill>
                <a:latin typeface="Arial Rounded MT Bold" pitchFamily="34" charset="0"/>
              </a:rPr>
              <a:t> </a:t>
            </a:r>
            <a:r>
              <a:rPr lang="de-DE" kern="1200" smtClean="0"/>
              <a:t>Einblicke</a:t>
            </a:r>
            <a:r>
              <a:rPr lang="de-DE" kern="1200" smtClean="0">
                <a:latin typeface="Arial Rounded MT Bold" pitchFamily="34" charset="0"/>
              </a:rPr>
              <a:t> </a:t>
            </a:r>
            <a:r>
              <a:rPr lang="de-DE" kern="1200" smtClean="0"/>
              <a:t>vermitteln,</a:t>
            </a:r>
            <a:r>
              <a:rPr lang="de-DE" kern="1200" smtClean="0">
                <a:latin typeface="Arial Rounded MT Bold" pitchFamily="34" charset="0"/>
              </a:rPr>
              <a:t> </a:t>
            </a:r>
            <a:r>
              <a:rPr lang="de-DE" kern="1200" smtClean="0"/>
              <a:t>welche</a:t>
            </a:r>
            <a:r>
              <a:rPr lang="de-DE" kern="1200" smtClean="0">
                <a:latin typeface="Arial Rounded MT Bold" pitchFamily="34" charset="0"/>
              </a:rPr>
              <a:t> </a:t>
            </a:r>
            <a:r>
              <a:rPr lang="de-DE" kern="1200" smtClean="0"/>
              <a:t>Auswirkungen</a:t>
            </a:r>
            <a:r>
              <a:rPr lang="de-DE" kern="1200" smtClean="0">
                <a:latin typeface="Arial Rounded MT Bold" pitchFamily="34" charset="0"/>
              </a:rPr>
              <a:t> </a:t>
            </a:r>
            <a:r>
              <a:rPr lang="de-DE" kern="1200" smtClean="0"/>
              <a:t>die</a:t>
            </a:r>
            <a:r>
              <a:rPr lang="de-DE" kern="1200" smtClean="0">
                <a:latin typeface="Arial Rounded MT Bold" pitchFamily="34" charset="0"/>
              </a:rPr>
              <a:t> </a:t>
            </a:r>
            <a:r>
              <a:rPr lang="de-DE" kern="1200" smtClean="0"/>
              <a:t>Auswahl</a:t>
            </a:r>
            <a:r>
              <a:rPr lang="de-DE" kern="1200" smtClean="0">
                <a:latin typeface="Arial Rounded MT Bold" pitchFamily="34" charset="0"/>
              </a:rPr>
              <a:t> </a:t>
            </a:r>
            <a:r>
              <a:rPr lang="de-DE" kern="1200" smtClean="0"/>
              <a:t>von</a:t>
            </a:r>
            <a:r>
              <a:rPr lang="de-DE" kern="1200" smtClean="0">
                <a:latin typeface="Arial Rounded MT Bold" pitchFamily="34" charset="0"/>
              </a:rPr>
              <a:t> </a:t>
            </a:r>
            <a:r>
              <a:rPr lang="de-DE" kern="1200" smtClean="0"/>
              <a:t>Materialien</a:t>
            </a:r>
            <a:r>
              <a:rPr lang="de-DE" kern="1200" smtClean="0">
                <a:latin typeface="Arial Rounded MT Bold" pitchFamily="34" charset="0"/>
              </a:rPr>
              <a:t> </a:t>
            </a:r>
            <a:r>
              <a:rPr lang="de-DE" kern="1200" smtClean="0"/>
              <a:t>und</a:t>
            </a:r>
            <a:r>
              <a:rPr lang="de-DE" kern="1200" smtClean="0">
                <a:latin typeface="Arial Rounded MT Bold" pitchFamily="34" charset="0"/>
              </a:rPr>
              <a:t> </a:t>
            </a:r>
            <a:r>
              <a:rPr lang="de-DE" kern="1200" smtClean="0"/>
              <a:t>Herstellungsprozessen</a:t>
            </a:r>
            <a:r>
              <a:rPr lang="de-DE" kern="1200" smtClean="0">
                <a:latin typeface="Arial Rounded MT Bold" pitchFamily="34" charset="0"/>
              </a:rPr>
              <a:t> </a:t>
            </a:r>
            <a:r>
              <a:rPr lang="de-DE" kern="1200" smtClean="0"/>
              <a:t>auf</a:t>
            </a:r>
            <a:r>
              <a:rPr lang="de-DE" kern="1200" smtClean="0">
                <a:latin typeface="Arial Rounded MT Bold" pitchFamily="34" charset="0"/>
              </a:rPr>
              <a:t> </a:t>
            </a:r>
            <a:r>
              <a:rPr lang="de-DE" kern="1200" smtClean="0"/>
              <a:t>die</a:t>
            </a:r>
            <a:r>
              <a:rPr lang="de-DE" kern="1200" smtClean="0">
                <a:latin typeface="Arial Rounded MT Bold" pitchFamily="34" charset="0"/>
              </a:rPr>
              <a:t> </a:t>
            </a:r>
            <a:r>
              <a:rPr lang="de-DE" kern="1200" smtClean="0"/>
              <a:t>Umwelt</a:t>
            </a:r>
            <a:r>
              <a:rPr lang="de-DE" kern="1200" smtClean="0">
                <a:latin typeface="Arial Rounded MT Bold" pitchFamily="34" charset="0"/>
              </a:rPr>
              <a:t> </a:t>
            </a:r>
            <a:r>
              <a:rPr lang="de-DE" kern="1200" smtClean="0"/>
              <a:t>hat</a:t>
            </a:r>
            <a:r>
              <a:rPr lang="en-US" smtClean="0">
                <a:latin typeface="Arial" charset="0"/>
                <a:cs typeface="Arial" charset="0"/>
              </a:rPr>
              <a:t> </a:t>
            </a:r>
            <a:endParaRPr lang="en-US" dirty="0" smtClean="0">
              <a:latin typeface="Arial" charset="0"/>
              <a:cs typeface="Arial" charset="0"/>
            </a:endParaRPr>
          </a:p>
          <a:p>
            <a:pPr>
              <a:defRPr/>
            </a:pPr>
            <a:r>
              <a:rPr lang="de-DE" sz="2800" kern="1200" smtClean="0">
                <a:solidFill>
                  <a:srgbClr val="006600"/>
                </a:solidFill>
                <a:latin typeface="Arial Rounded MT Bold"/>
              </a:rPr>
              <a:t>Anweisungen</a:t>
            </a:r>
            <a:r>
              <a:rPr lang="de-DE" kern="1200" smtClean="0">
                <a:latin typeface="Arial Rounded MT Bold" pitchFamily="34" charset="0"/>
              </a:rPr>
              <a:t> </a:t>
            </a:r>
            <a:r>
              <a:rPr lang="de-DE" sz="2800" kern="1200" smtClean="0">
                <a:solidFill>
                  <a:srgbClr val="006600"/>
                </a:solidFill>
                <a:latin typeface="Arial Rounded MT Bold"/>
              </a:rPr>
              <a:t>kombinieren</a:t>
            </a:r>
            <a:r>
              <a:rPr lang="de-DE" kern="1200" smtClean="0">
                <a:latin typeface="Arial Rounded MT Bold" pitchFamily="34" charset="0"/>
              </a:rPr>
              <a:t> </a:t>
            </a:r>
            <a:r>
              <a:rPr lang="de-DE" kern="1200" smtClean="0"/>
              <a:t>Konstruktion</a:t>
            </a:r>
            <a:r>
              <a:rPr lang="de-DE" kern="1200" smtClean="0">
                <a:latin typeface="Arial Rounded MT Bold" pitchFamily="34" charset="0"/>
              </a:rPr>
              <a:t> </a:t>
            </a:r>
            <a:r>
              <a:rPr lang="de-DE" kern="1200" smtClean="0"/>
              <a:t>und</a:t>
            </a:r>
            <a:r>
              <a:rPr lang="de-DE" kern="1200" smtClean="0">
                <a:latin typeface="Arial Rounded MT Bold" pitchFamily="34" charset="0"/>
              </a:rPr>
              <a:t> </a:t>
            </a:r>
            <a:r>
              <a:rPr lang="de-DE" kern="1200" smtClean="0"/>
              <a:t>Technologie</a:t>
            </a:r>
            <a:r>
              <a:rPr lang="de-DE" kern="1200" smtClean="0">
                <a:latin typeface="Arial Rounded MT Bold" pitchFamily="34" charset="0"/>
              </a:rPr>
              <a:t> </a:t>
            </a:r>
            <a:r>
              <a:rPr lang="de-DE" kern="1200" smtClean="0"/>
              <a:t>mit</a:t>
            </a:r>
            <a:r>
              <a:rPr lang="de-DE" kern="1200" smtClean="0">
                <a:latin typeface="Arial Rounded MT Bold" pitchFamily="34" charset="0"/>
              </a:rPr>
              <a:t> </a:t>
            </a:r>
            <a:r>
              <a:rPr lang="de-DE" kern="1200" smtClean="0"/>
              <a:t>sozialen,</a:t>
            </a:r>
            <a:r>
              <a:rPr lang="de-DE" kern="1200" smtClean="0">
                <a:latin typeface="Arial Rounded MT Bold" pitchFamily="34" charset="0"/>
              </a:rPr>
              <a:t> </a:t>
            </a:r>
            <a:r>
              <a:rPr lang="de-DE" kern="1200" smtClean="0"/>
              <a:t>ökologischen</a:t>
            </a:r>
            <a:r>
              <a:rPr lang="de-DE" kern="1200" smtClean="0">
                <a:latin typeface="Arial Rounded MT Bold" pitchFamily="34" charset="0"/>
              </a:rPr>
              <a:t> </a:t>
            </a:r>
            <a:r>
              <a:rPr lang="de-DE" kern="1200" smtClean="0"/>
              <a:t>und</a:t>
            </a:r>
            <a:r>
              <a:rPr lang="de-DE" kern="1200" smtClean="0">
                <a:latin typeface="Arial Rounded MT Bold" pitchFamily="34" charset="0"/>
              </a:rPr>
              <a:t> </a:t>
            </a:r>
            <a:r>
              <a:rPr lang="de-DE" kern="1200" smtClean="0"/>
              <a:t>ökonomischen</a:t>
            </a:r>
            <a:r>
              <a:rPr lang="de-DE" kern="1200" smtClean="0">
                <a:latin typeface="Arial Rounded MT Bold" pitchFamily="34" charset="0"/>
              </a:rPr>
              <a:t> </a:t>
            </a:r>
            <a:r>
              <a:rPr lang="de-DE" kern="1200" smtClean="0"/>
              <a:t>Bedingungen</a:t>
            </a:r>
            <a:endParaRPr lang="en-US" dirty="0" smtClean="0">
              <a:cs typeface="Arial" charset="0"/>
            </a:endParaRPr>
          </a:p>
          <a:p>
            <a:pPr>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Vielen Dank!</a:t>
            </a:r>
            <a:endParaRPr lang="en-US" dirty="0"/>
          </a:p>
        </p:txBody>
      </p:sp>
      <p:sp>
        <p:nvSpPr>
          <p:cNvPr id="5" name="Text Placeholder 4"/>
          <p:cNvSpPr>
            <a:spLocks noGrp="1"/>
          </p:cNvSpPr>
          <p:nvPr>
            <p:ph type="body" idx="1"/>
          </p:nvPr>
        </p:nvSpPr>
        <p:spPr/>
        <p:txBody>
          <a:bodyPr/>
          <a:lstStyle/>
          <a:p>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Life Cycle Assessment (Lebenszyklusbewertung) – LCA</a:t>
            </a:r>
            <a:endParaRPr lang="en-US" sz="2500" dirty="0"/>
          </a:p>
        </p:txBody>
      </p:sp>
      <p:sp>
        <p:nvSpPr>
          <p:cNvPr id="3" name="Content Placeholder 2"/>
          <p:cNvSpPr>
            <a:spLocks noGrp="1"/>
          </p:cNvSpPr>
          <p:nvPr>
            <p:ph idx="1"/>
          </p:nvPr>
        </p:nvSpPr>
        <p:spPr>
          <a:xfrm>
            <a:off x="609600" y="1219200"/>
            <a:ext cx="4493572" cy="4525963"/>
          </a:xfrm>
        </p:spPr>
        <p:txBody>
          <a:bodyPr>
            <a:normAutofit fontScale="92500" lnSpcReduction="20000"/>
          </a:bodyPr>
          <a:lstStyle/>
          <a:p>
            <a:r>
              <a:rPr lang="de-DE" smtClean="0"/>
              <a:t>Hierbei handelt es sich um eine Methode, mit der die </a:t>
            </a:r>
            <a:r>
              <a:rPr lang="de-DE" sz="2800" smtClean="0">
                <a:solidFill>
                  <a:srgbClr val="578617"/>
                </a:solidFill>
              </a:rPr>
              <a:t>Umweltverträglichkeit</a:t>
            </a:r>
            <a:r>
              <a:rPr lang="de-DE" sz="2800" smtClean="0"/>
              <a:t> </a:t>
            </a:r>
            <a:r>
              <a:rPr lang="de-DE" smtClean="0"/>
              <a:t> eines Produkts während seines gesamten Lebenszyklus quantitativ bewertet wird. Die Lebenszyklusbewertung berücksichtigt dabei die Gewinnung der Rohstoffe, die einzelnen Produktionsschritte, die Verteilung und Verwendung sowie die Entsorgung und das Recycling des Produkts.</a:t>
            </a:r>
            <a:endParaRPr lang="en-US" dirty="0"/>
          </a:p>
        </p:txBody>
      </p:sp>
      <p:pic>
        <p:nvPicPr>
          <p:cNvPr id="5" name="Picture 4" descr="lca_SW_logo_r02.jpg"/>
          <p:cNvPicPr>
            <a:picLocks noChangeAspect="1"/>
          </p:cNvPicPr>
          <p:nvPr/>
        </p:nvPicPr>
        <p:blipFill>
          <a:blip r:embed="rId3" cstate="print"/>
          <a:stretch>
            <a:fillRect/>
          </a:stretch>
        </p:blipFill>
        <p:spPr>
          <a:xfrm>
            <a:off x="4953000" y="1593782"/>
            <a:ext cx="3970390" cy="310624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LCA – Lebenszyklusbewertung</a:t>
            </a:r>
            <a:endParaRPr lang="en-US" sz="2500" dirty="0"/>
          </a:p>
        </p:txBody>
      </p:sp>
      <p:sp>
        <p:nvSpPr>
          <p:cNvPr id="3" name="Content Placeholder 2"/>
          <p:cNvSpPr>
            <a:spLocks noGrp="1"/>
          </p:cNvSpPr>
          <p:nvPr>
            <p:ph idx="1"/>
          </p:nvPr>
        </p:nvSpPr>
        <p:spPr>
          <a:xfrm>
            <a:off x="381000" y="914400"/>
            <a:ext cx="8536628" cy="5486400"/>
          </a:xfrm>
        </p:spPr>
        <p:txBody>
          <a:bodyPr numCol="1">
            <a:normAutofit fontScale="77500" lnSpcReduction="20000"/>
          </a:bodyPr>
          <a:lstStyle/>
          <a:p>
            <a:r>
              <a:rPr lang="en-US" sz="2500" smtClean="0"/>
              <a:t>Rohstoffgewinnung</a:t>
            </a:r>
            <a:endParaRPr lang="en-US" sz="2500" dirty="0" smtClean="0"/>
          </a:p>
          <a:p>
            <a:pPr lvl="1"/>
            <a:r>
              <a:rPr lang="de-DE" sz="2100" smtClean="0"/>
              <a:t>Pflanzen, Aufzucht und Fällen von Bäumen</a:t>
            </a:r>
            <a:endParaRPr lang="en-US" sz="2100" dirty="0" smtClean="0"/>
          </a:p>
          <a:p>
            <a:pPr lvl="1"/>
            <a:r>
              <a:rPr lang="de-DE" sz="2100" smtClean="0"/>
              <a:t>Abbau von Roherz (z. B.: Bauxit)</a:t>
            </a:r>
            <a:endParaRPr lang="en-US" sz="2100" dirty="0" smtClean="0"/>
          </a:p>
          <a:p>
            <a:pPr lvl="1"/>
            <a:r>
              <a:rPr lang="de-DE" sz="2100" smtClean="0"/>
              <a:t>Bohrung nach und Förderung von Öl</a:t>
            </a:r>
            <a:endParaRPr lang="en-US" sz="2100" dirty="0" smtClean="0"/>
          </a:p>
          <a:p>
            <a:r>
              <a:rPr lang="de-DE" sz="2500" smtClean="0"/>
              <a:t>Materialverarbeitung </a:t>
            </a:r>
            <a:r>
              <a:rPr lang="de-DE" sz="2100" smtClean="0"/>
              <a:t>– </a:t>
            </a:r>
            <a:r>
              <a:rPr lang="de-DE" sz="2100" b="0" smtClean="0"/>
              <a:t>Die</a:t>
            </a:r>
            <a:r>
              <a:rPr lang="de-DE" sz="2100" smtClean="0"/>
              <a:t> </a:t>
            </a:r>
            <a:r>
              <a:rPr lang="de-DE" sz="2100" b="0" smtClean="0"/>
              <a:t>Verarbeitung</a:t>
            </a:r>
            <a:r>
              <a:rPr lang="de-DE" sz="2100" smtClean="0"/>
              <a:t> </a:t>
            </a:r>
            <a:r>
              <a:rPr lang="de-DE" sz="2100" b="0" smtClean="0"/>
              <a:t>von</a:t>
            </a:r>
            <a:r>
              <a:rPr lang="de-DE" sz="2100" smtClean="0"/>
              <a:t> </a:t>
            </a:r>
            <a:r>
              <a:rPr lang="de-DE" sz="2100" b="0" smtClean="0"/>
              <a:t>Rohstoffen</a:t>
            </a:r>
            <a:r>
              <a:rPr lang="de-DE" sz="2100" smtClean="0"/>
              <a:t> </a:t>
            </a:r>
            <a:r>
              <a:rPr lang="de-DE" sz="2100" b="0" smtClean="0"/>
              <a:t>zu</a:t>
            </a:r>
            <a:r>
              <a:rPr lang="de-DE" sz="2100" smtClean="0"/>
              <a:t> </a:t>
            </a:r>
            <a:r>
              <a:rPr lang="de-DE" sz="2100" b="0" smtClean="0"/>
              <a:t>Werkstoffen</a:t>
            </a:r>
            <a:endParaRPr lang="en-US" sz="2100" b="0" dirty="0" smtClean="0"/>
          </a:p>
          <a:p>
            <a:pPr lvl="1"/>
            <a:r>
              <a:rPr lang="en-US" sz="2100" smtClean="0"/>
              <a:t>Öl zu Kunststoff</a:t>
            </a:r>
            <a:endParaRPr lang="en-US" sz="2100" dirty="0" smtClean="0"/>
          </a:p>
          <a:p>
            <a:pPr lvl="1"/>
            <a:r>
              <a:rPr lang="en-US" sz="2100" smtClean="0"/>
              <a:t>Eisen zu Stahl</a:t>
            </a:r>
            <a:endParaRPr lang="en-US" sz="2100" dirty="0" smtClean="0"/>
          </a:p>
          <a:p>
            <a:pPr lvl="1"/>
            <a:r>
              <a:rPr lang="en-US" sz="2100" smtClean="0"/>
              <a:t>Bauxit zu Aluminium</a:t>
            </a:r>
            <a:endParaRPr lang="en-US" sz="2100" dirty="0" smtClean="0"/>
          </a:p>
          <a:p>
            <a:r>
              <a:rPr lang="de-DE" sz="2500" smtClean="0"/>
              <a:t>Teilefertigung </a:t>
            </a:r>
            <a:r>
              <a:rPr lang="de-DE" sz="2100" b="0" smtClean="0"/>
              <a:t>–</a:t>
            </a:r>
            <a:r>
              <a:rPr lang="de-DE" sz="2100" smtClean="0"/>
              <a:t> </a:t>
            </a:r>
            <a:r>
              <a:rPr lang="de-DE" sz="2100" b="0" smtClean="0"/>
              <a:t>Verarbeitung</a:t>
            </a:r>
            <a:r>
              <a:rPr lang="de-DE" sz="2100" smtClean="0"/>
              <a:t> </a:t>
            </a:r>
            <a:r>
              <a:rPr lang="de-DE" sz="2100" b="0" smtClean="0"/>
              <a:t>der</a:t>
            </a:r>
            <a:r>
              <a:rPr lang="de-DE" sz="2100" smtClean="0"/>
              <a:t> </a:t>
            </a:r>
            <a:r>
              <a:rPr lang="de-DE" sz="2100" b="0" smtClean="0"/>
              <a:t>Werkstoffe</a:t>
            </a:r>
            <a:r>
              <a:rPr lang="de-DE" sz="2100" smtClean="0"/>
              <a:t> </a:t>
            </a:r>
            <a:r>
              <a:rPr lang="de-DE" sz="2100" b="0" smtClean="0"/>
              <a:t>zu</a:t>
            </a:r>
            <a:r>
              <a:rPr lang="de-DE" sz="2100" smtClean="0"/>
              <a:t> </a:t>
            </a:r>
            <a:r>
              <a:rPr lang="de-DE" sz="2100" b="0" smtClean="0"/>
              <a:t>Fertigteilen</a:t>
            </a:r>
            <a:endParaRPr lang="en-US" sz="2100" b="0" dirty="0" smtClean="0"/>
          </a:p>
          <a:p>
            <a:pPr lvl="1"/>
            <a:r>
              <a:rPr lang="en-US" sz="2100" smtClean="0"/>
              <a:t>Spritzguss</a:t>
            </a:r>
            <a:endParaRPr lang="en-US" sz="2100" dirty="0" smtClean="0"/>
          </a:p>
          <a:p>
            <a:pPr lvl="1"/>
            <a:r>
              <a:rPr lang="en-US" sz="2100" smtClean="0"/>
              <a:t>Fräsen und Drehen</a:t>
            </a:r>
            <a:endParaRPr lang="en-US" sz="2100" dirty="0" smtClean="0"/>
          </a:p>
          <a:p>
            <a:pPr lvl="1"/>
            <a:r>
              <a:rPr lang="en-US" sz="2100" smtClean="0"/>
              <a:t>Guss</a:t>
            </a:r>
            <a:endParaRPr lang="en-US" sz="2100" dirty="0" smtClean="0"/>
          </a:p>
          <a:p>
            <a:pPr lvl="1"/>
            <a:r>
              <a:rPr lang="en-US" sz="2100" smtClean="0"/>
              <a:t>Prägen</a:t>
            </a:r>
            <a:endParaRPr lang="en-US" sz="2100" dirty="0" smtClean="0"/>
          </a:p>
          <a:p>
            <a:r>
              <a:rPr lang="de-DE" sz="2500" smtClean="0"/>
              <a:t>Montage </a:t>
            </a:r>
            <a:r>
              <a:rPr lang="de-DE" sz="2100" b="0" smtClean="0"/>
              <a:t>–</a:t>
            </a:r>
            <a:r>
              <a:rPr lang="de-DE" sz="2100" smtClean="0"/>
              <a:t> </a:t>
            </a:r>
            <a:r>
              <a:rPr lang="de-DE" sz="2100" b="0" smtClean="0"/>
              <a:t>Zusammensetzen</a:t>
            </a:r>
            <a:r>
              <a:rPr lang="de-DE" sz="2100" smtClean="0"/>
              <a:t> </a:t>
            </a:r>
            <a:r>
              <a:rPr lang="de-DE" sz="2100" b="0" smtClean="0"/>
              <a:t>aller</a:t>
            </a:r>
            <a:r>
              <a:rPr lang="de-DE" sz="2100" smtClean="0"/>
              <a:t> </a:t>
            </a:r>
            <a:r>
              <a:rPr lang="de-DE" sz="2100" b="0" smtClean="0"/>
              <a:t>Fertigteile</a:t>
            </a:r>
            <a:r>
              <a:rPr lang="de-DE" sz="2100" smtClean="0"/>
              <a:t> </a:t>
            </a:r>
            <a:r>
              <a:rPr lang="de-DE" sz="2100" b="0" smtClean="0"/>
              <a:t>zum</a:t>
            </a:r>
            <a:r>
              <a:rPr lang="de-DE" sz="2100" smtClean="0"/>
              <a:t> </a:t>
            </a:r>
            <a:r>
              <a:rPr lang="de-DE" sz="2100" b="0" smtClean="0"/>
              <a:t>endgültigen</a:t>
            </a:r>
            <a:r>
              <a:rPr lang="de-DE" sz="2100" smtClean="0"/>
              <a:t> </a:t>
            </a:r>
            <a:r>
              <a:rPr lang="de-DE" sz="2100" b="0" smtClean="0"/>
              <a:t>Produkt</a:t>
            </a:r>
            <a:endParaRPr lang="en-US" sz="2100" b="0" dirty="0" smtClean="0"/>
          </a:p>
          <a:p>
            <a:r>
              <a:rPr lang="de-DE" sz="2500" smtClean="0"/>
              <a:t>Produktnutzung </a:t>
            </a:r>
            <a:r>
              <a:rPr lang="de-DE" sz="2100" b="0" smtClean="0"/>
              <a:t>–</a:t>
            </a:r>
            <a:r>
              <a:rPr lang="de-DE" sz="2100" smtClean="0"/>
              <a:t> </a:t>
            </a:r>
            <a:r>
              <a:rPr lang="de-DE" sz="2100" b="0" smtClean="0"/>
              <a:t>Endverbraucher</a:t>
            </a:r>
            <a:r>
              <a:rPr lang="de-DE" sz="2100" smtClean="0"/>
              <a:t> </a:t>
            </a:r>
            <a:r>
              <a:rPr lang="de-DE" sz="2100" b="0" smtClean="0"/>
              <a:t>nutzt</a:t>
            </a:r>
            <a:r>
              <a:rPr lang="de-DE" sz="2100" smtClean="0"/>
              <a:t> </a:t>
            </a:r>
            <a:r>
              <a:rPr lang="de-DE" sz="2100" b="0" smtClean="0"/>
              <a:t>das</a:t>
            </a:r>
            <a:r>
              <a:rPr lang="de-DE" sz="2100" smtClean="0"/>
              <a:t> </a:t>
            </a:r>
            <a:r>
              <a:rPr lang="de-DE" sz="2100" b="0" smtClean="0"/>
              <a:t>Produkt</a:t>
            </a:r>
            <a:r>
              <a:rPr lang="de-DE" sz="2100" smtClean="0"/>
              <a:t> </a:t>
            </a:r>
            <a:r>
              <a:rPr lang="de-DE" sz="2100" b="0" smtClean="0"/>
              <a:t>für</a:t>
            </a:r>
            <a:r>
              <a:rPr lang="de-DE" sz="2100" smtClean="0"/>
              <a:t> </a:t>
            </a:r>
            <a:r>
              <a:rPr lang="de-DE" sz="2100" b="0" smtClean="0"/>
              <a:t>die</a:t>
            </a:r>
            <a:r>
              <a:rPr lang="de-DE" sz="2100" smtClean="0"/>
              <a:t> </a:t>
            </a:r>
            <a:r>
              <a:rPr lang="de-DE" sz="2100" b="0" smtClean="0"/>
              <a:t>vorgesehen</a:t>
            </a:r>
            <a:r>
              <a:rPr lang="de-DE" sz="2100" smtClean="0"/>
              <a:t> </a:t>
            </a:r>
            <a:r>
              <a:rPr lang="de-DE" sz="2100" b="0" smtClean="0"/>
              <a:t>Produktlebensdauer</a:t>
            </a:r>
            <a:endParaRPr lang="en-US" sz="2100" b="0" dirty="0" smtClean="0"/>
          </a:p>
          <a:p>
            <a:r>
              <a:rPr lang="de-DE" sz="2500" smtClean="0"/>
              <a:t>Ende der Lebensdauer </a:t>
            </a:r>
            <a:r>
              <a:rPr lang="de-DE" sz="2100" b="0" smtClean="0"/>
              <a:t>–</a:t>
            </a:r>
            <a:r>
              <a:rPr lang="de-DE" sz="2100" smtClean="0"/>
              <a:t> </a:t>
            </a:r>
            <a:r>
              <a:rPr lang="de-DE" sz="2100" b="0" smtClean="0"/>
              <a:t>Art</a:t>
            </a:r>
            <a:r>
              <a:rPr lang="de-DE" sz="2100" smtClean="0"/>
              <a:t> </a:t>
            </a:r>
            <a:r>
              <a:rPr lang="de-DE" sz="2100" b="0" smtClean="0"/>
              <a:t>der</a:t>
            </a:r>
            <a:r>
              <a:rPr lang="de-DE" sz="2100" smtClean="0"/>
              <a:t> </a:t>
            </a:r>
            <a:r>
              <a:rPr lang="de-DE" sz="2100" b="0" smtClean="0"/>
              <a:t>Entsorgung,</a:t>
            </a:r>
            <a:r>
              <a:rPr lang="de-DE" sz="2100" smtClean="0"/>
              <a:t> </a:t>
            </a:r>
            <a:r>
              <a:rPr lang="de-DE" sz="2100" b="0" smtClean="0"/>
              <a:t>wenn</a:t>
            </a:r>
            <a:r>
              <a:rPr lang="de-DE" sz="2100" smtClean="0"/>
              <a:t> </a:t>
            </a:r>
            <a:r>
              <a:rPr lang="de-DE" sz="2100" b="0" smtClean="0"/>
              <a:t>das</a:t>
            </a:r>
            <a:r>
              <a:rPr lang="de-DE" sz="2100" smtClean="0"/>
              <a:t> </a:t>
            </a:r>
            <a:r>
              <a:rPr lang="de-DE" sz="2100" b="0" smtClean="0"/>
              <a:t>Produkt</a:t>
            </a:r>
            <a:r>
              <a:rPr lang="de-DE" sz="2100" smtClean="0"/>
              <a:t> </a:t>
            </a:r>
            <a:r>
              <a:rPr lang="de-DE" sz="2100" b="0" smtClean="0"/>
              <a:t>das</a:t>
            </a:r>
            <a:r>
              <a:rPr lang="de-DE" sz="2100" smtClean="0"/>
              <a:t> </a:t>
            </a:r>
            <a:r>
              <a:rPr lang="de-DE" sz="2100" b="0" smtClean="0"/>
              <a:t>Ende</a:t>
            </a:r>
            <a:r>
              <a:rPr lang="de-DE" sz="2100" smtClean="0"/>
              <a:t> </a:t>
            </a:r>
            <a:r>
              <a:rPr lang="de-DE" sz="2100" b="0" smtClean="0"/>
              <a:t>seiner</a:t>
            </a:r>
            <a:r>
              <a:rPr lang="de-DE" sz="2100" smtClean="0"/>
              <a:t> </a:t>
            </a:r>
            <a:r>
              <a:rPr lang="de-DE" sz="2100" b="0" smtClean="0"/>
              <a:t>Lebensdauer</a:t>
            </a:r>
            <a:r>
              <a:rPr lang="de-DE" sz="2100" smtClean="0"/>
              <a:t> </a:t>
            </a:r>
            <a:r>
              <a:rPr lang="de-DE" sz="2100" b="0" smtClean="0"/>
              <a:t>erreicht</a:t>
            </a:r>
            <a:endParaRPr lang="en-US" sz="2100" b="0" dirty="0" smtClean="0"/>
          </a:p>
          <a:p>
            <a:pPr lvl="1"/>
            <a:r>
              <a:rPr lang="en-US" sz="2100" smtClean="0"/>
              <a:t>Mülldeponie</a:t>
            </a:r>
            <a:endParaRPr lang="en-US" sz="2100" dirty="0" smtClean="0"/>
          </a:p>
          <a:p>
            <a:pPr lvl="1"/>
            <a:r>
              <a:rPr lang="en-US" sz="2100" smtClean="0"/>
              <a:t>Recycling</a:t>
            </a:r>
            <a:endParaRPr lang="en-US" sz="2100" dirty="0" smtClean="0"/>
          </a:p>
          <a:p>
            <a:pPr lvl="1"/>
            <a:r>
              <a:rPr lang="en-US" sz="2100" smtClean="0"/>
              <a:t>Verbrennung</a:t>
            </a:r>
            <a:r>
              <a:rPr lang="en-US" sz="2065" b="0" smtClean="0"/>
              <a:t> </a:t>
            </a:r>
            <a:endParaRPr lang="en-US" sz="2065" dirty="0" smtClean="0"/>
          </a:p>
          <a:p>
            <a:pPr lvl="1">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Schlüsselelemente der Lebenszyklusbewertung</a:t>
            </a:r>
            <a:endParaRPr lang="en-US" sz="2500" dirty="0"/>
          </a:p>
        </p:txBody>
      </p:sp>
      <p:sp>
        <p:nvSpPr>
          <p:cNvPr id="3" name="Content Placeholder 2"/>
          <p:cNvSpPr>
            <a:spLocks noGrp="1"/>
          </p:cNvSpPr>
          <p:nvPr>
            <p:ph idx="1"/>
          </p:nvPr>
        </p:nvSpPr>
        <p:spPr/>
        <p:txBody>
          <a:bodyPr/>
          <a:lstStyle/>
          <a:p>
            <a:r>
              <a:rPr lang="de-DE" smtClean="0"/>
              <a:t>Identifizierung und Quantifizierung der auftretenden Umweltbelastungen</a:t>
            </a:r>
            <a:endParaRPr lang="en-US" dirty="0" smtClean="0"/>
          </a:p>
          <a:p>
            <a:pPr lvl="1"/>
            <a:r>
              <a:rPr lang="de-DE" smtClean="0"/>
              <a:t> der verbrauchten Energie und Rohstoffe</a:t>
            </a:r>
            <a:endParaRPr lang="en-US" dirty="0" smtClean="0"/>
          </a:p>
          <a:p>
            <a:pPr lvl="1"/>
            <a:r>
              <a:rPr lang="de-DE" smtClean="0"/>
              <a:t> der anfallenden Emissionen und Abfälle</a:t>
            </a:r>
            <a:endParaRPr lang="en-US" dirty="0" smtClean="0"/>
          </a:p>
          <a:p>
            <a:r>
              <a:rPr lang="de-DE" smtClean="0"/>
              <a:t>Bewertung der potenziellen </a:t>
            </a:r>
            <a:r>
              <a:rPr lang="de-DE" sz="2800" smtClean="0">
                <a:solidFill>
                  <a:srgbClr val="578617"/>
                </a:solidFill>
              </a:rPr>
              <a:t>Umweltauswirkungen </a:t>
            </a:r>
            <a:r>
              <a:rPr lang="de-DE" smtClean="0"/>
              <a:t>dieser Lasten</a:t>
            </a:r>
            <a:r>
              <a:rPr lang="en-US" smtClean="0"/>
              <a:t>  </a:t>
            </a:r>
            <a:endParaRPr lang="en-US" dirty="0" smtClean="0"/>
          </a:p>
          <a:p>
            <a:r>
              <a:rPr lang="de-DE" smtClean="0"/>
              <a:t>Beurteilung der verfügbaren Möglichkeiten zur Reduzierung dieser </a:t>
            </a:r>
            <a:r>
              <a:rPr lang="de-DE" sz="2800" smtClean="0">
                <a:solidFill>
                  <a:srgbClr val="578617"/>
                </a:solidFill>
              </a:rPr>
              <a:t>Auswirkungen auf die Umwelt</a:t>
            </a:r>
            <a:endParaRPr lang="en-US" sz="2800" dirty="0">
              <a:solidFill>
                <a:srgbClr val="578617"/>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2500" smtClean="0"/>
              <a:t>Umweltverträglichkeitsfaktoren</a:t>
            </a:r>
            <a:endParaRPr lang="en-US" sz="2500" dirty="0"/>
          </a:p>
        </p:txBody>
      </p:sp>
      <p:pic>
        <p:nvPicPr>
          <p:cNvPr id="6" name="Picture 5"/>
          <p:cNvPicPr>
            <a:picLocks noChangeAspect="1"/>
          </p:cNvPicPr>
          <p:nvPr/>
        </p:nvPicPr>
        <p:blipFill>
          <a:blip r:embed="rId3" cstate="print"/>
          <a:srcRect t="10265" b="4192"/>
          <a:stretch>
            <a:fillRect/>
          </a:stretch>
        </p:blipFill>
        <p:spPr>
          <a:xfrm>
            <a:off x="2143302" y="1371600"/>
            <a:ext cx="2286000" cy="2286000"/>
          </a:xfrm>
          <a:prstGeom prst="rect">
            <a:avLst/>
          </a:prstGeom>
        </p:spPr>
      </p:pic>
      <p:pic>
        <p:nvPicPr>
          <p:cNvPr id="7" name="Picture 6"/>
          <p:cNvPicPr>
            <a:picLocks noChangeAspect="1"/>
          </p:cNvPicPr>
          <p:nvPr/>
        </p:nvPicPr>
        <p:blipFill>
          <a:blip r:embed="rId4" cstate="print"/>
          <a:srcRect l="14478" r="13130"/>
          <a:stretch>
            <a:fillRect/>
          </a:stretch>
        </p:blipFill>
        <p:spPr>
          <a:xfrm>
            <a:off x="4495800" y="1371600"/>
            <a:ext cx="2286000" cy="2286000"/>
          </a:xfrm>
          <a:prstGeom prst="rect">
            <a:avLst/>
          </a:prstGeom>
        </p:spPr>
      </p:pic>
      <p:pic>
        <p:nvPicPr>
          <p:cNvPr id="8" name="Picture 7"/>
          <p:cNvPicPr>
            <a:picLocks noChangeAspect="1"/>
          </p:cNvPicPr>
          <p:nvPr/>
        </p:nvPicPr>
        <p:blipFill>
          <a:blip r:embed="rId5" cstate="print"/>
          <a:srcRect l="5714" r="14286"/>
          <a:stretch>
            <a:fillRect/>
          </a:stretch>
        </p:blipFill>
        <p:spPr>
          <a:xfrm>
            <a:off x="2143302" y="3733800"/>
            <a:ext cx="2286000" cy="2286000"/>
          </a:xfrm>
          <a:prstGeom prst="rect">
            <a:avLst/>
          </a:prstGeom>
        </p:spPr>
      </p:pic>
      <p:pic>
        <p:nvPicPr>
          <p:cNvPr id="9" name="Picture 8"/>
          <p:cNvPicPr>
            <a:picLocks noChangeAspect="1"/>
          </p:cNvPicPr>
          <p:nvPr/>
        </p:nvPicPr>
        <p:blipFill>
          <a:blip r:embed="rId6" cstate="print"/>
          <a:srcRect l="14285" r="11429"/>
          <a:stretch>
            <a:fillRect/>
          </a:stretch>
        </p:blipFill>
        <p:spPr>
          <a:xfrm>
            <a:off x="4495800" y="3733800"/>
            <a:ext cx="2286000" cy="2286000"/>
          </a:xfrm>
          <a:prstGeom prst="rect">
            <a:avLst/>
          </a:prstGeom>
        </p:spPr>
      </p:pic>
      <p:sp>
        <p:nvSpPr>
          <p:cNvPr id="10" name="TextBox 9"/>
          <p:cNvSpPr txBox="1"/>
          <p:nvPr/>
        </p:nvSpPr>
        <p:spPr>
          <a:xfrm>
            <a:off x="2639459" y="914400"/>
            <a:ext cx="1293687" cy="400110"/>
          </a:xfrm>
          <a:prstGeom prst="rect">
            <a:avLst/>
          </a:prstGeom>
          <a:noFill/>
        </p:spPr>
        <p:txBody>
          <a:bodyPr wrap="none" rtlCol="0">
            <a:spAutoFit/>
          </a:bodyPr>
          <a:lstStyle/>
          <a:p>
            <a:r>
              <a:rPr lang="en-US" sz="2000" b="1" smtClean="0">
                <a:solidFill>
                  <a:srgbClr val="28288A"/>
                </a:solidFill>
                <a:latin typeface="Calibri"/>
                <a:ea typeface="ＭＳ Ｐゴシック"/>
              </a:rPr>
              <a:t>CO²-Bilanz</a:t>
            </a:r>
            <a:endParaRPr lang="en-US" sz="2000" b="1" dirty="0">
              <a:solidFill>
                <a:srgbClr val="28288A"/>
              </a:solidFill>
              <a:latin typeface="Calibri"/>
              <a:ea typeface="ＭＳ Ｐゴシック"/>
            </a:endParaRPr>
          </a:p>
        </p:txBody>
      </p:sp>
      <p:sp>
        <p:nvSpPr>
          <p:cNvPr id="11" name="TextBox 10"/>
          <p:cNvSpPr txBox="1"/>
          <p:nvPr/>
        </p:nvSpPr>
        <p:spPr>
          <a:xfrm>
            <a:off x="4724400" y="914400"/>
            <a:ext cx="1828800" cy="400110"/>
          </a:xfrm>
          <a:prstGeom prst="rect">
            <a:avLst/>
          </a:prstGeom>
          <a:noFill/>
        </p:spPr>
        <p:txBody>
          <a:bodyPr wrap="square" rtlCol="0">
            <a:spAutoFit/>
          </a:bodyPr>
          <a:lstStyle/>
          <a:p>
            <a:r>
              <a:rPr lang="en-US" sz="2000" b="1" dirty="0" err="1" smtClean="0">
                <a:solidFill>
                  <a:srgbClr val="28288A"/>
                </a:solidFill>
                <a:latin typeface="Calibri"/>
                <a:ea typeface="ＭＳ Ｐゴシック"/>
              </a:rPr>
              <a:t>Gesamtenergie</a:t>
            </a:r>
            <a:r>
              <a:rPr lang="en-US" sz="2000" b="1" dirty="0" smtClean="0"/>
              <a:t>  </a:t>
            </a:r>
            <a:endParaRPr lang="en-US" sz="2000" b="1" dirty="0"/>
          </a:p>
        </p:txBody>
      </p:sp>
      <p:sp>
        <p:nvSpPr>
          <p:cNvPr id="12" name="TextBox 11"/>
          <p:cNvSpPr txBox="1"/>
          <p:nvPr/>
        </p:nvSpPr>
        <p:spPr>
          <a:xfrm>
            <a:off x="4552958" y="6096000"/>
            <a:ext cx="2171685" cy="707886"/>
          </a:xfrm>
          <a:prstGeom prst="rect">
            <a:avLst/>
          </a:prstGeom>
          <a:noFill/>
        </p:spPr>
        <p:txBody>
          <a:bodyPr wrap="none" rtlCol="0">
            <a:spAutoFit/>
          </a:bodyPr>
          <a:lstStyle/>
          <a:p>
            <a:r>
              <a:rPr lang="en-US" sz="2000" b="1" dirty="0" err="1" smtClean="0">
                <a:solidFill>
                  <a:srgbClr val="28288A"/>
                </a:solidFill>
                <a:latin typeface="Calibri"/>
                <a:ea typeface="ＭＳ Ｐゴシック"/>
              </a:rPr>
              <a:t>Eutrophierung</a:t>
            </a:r>
            <a:r>
              <a:rPr lang="en-US" sz="2000" b="1" dirty="0" smtClean="0">
                <a:solidFill>
                  <a:srgbClr val="28288A"/>
                </a:solidFill>
                <a:latin typeface="Calibri"/>
              </a:rPr>
              <a:t> </a:t>
            </a:r>
            <a:r>
              <a:rPr lang="en-US" sz="2000" b="1" dirty="0" smtClean="0">
                <a:solidFill>
                  <a:srgbClr val="28288A"/>
                </a:solidFill>
                <a:latin typeface="Calibri"/>
                <a:ea typeface="ＭＳ Ｐゴシック"/>
              </a:rPr>
              <a:t>von</a:t>
            </a:r>
            <a:br>
              <a:rPr lang="en-US" sz="2000" b="1" dirty="0" smtClean="0">
                <a:solidFill>
                  <a:srgbClr val="28288A"/>
                </a:solidFill>
                <a:latin typeface="Calibri"/>
                <a:ea typeface="ＭＳ Ｐゴシック"/>
              </a:rPr>
            </a:br>
            <a:r>
              <a:rPr lang="en-US" sz="2000" b="1" dirty="0" err="1" smtClean="0">
                <a:solidFill>
                  <a:srgbClr val="28288A"/>
                </a:solidFill>
                <a:latin typeface="Calibri"/>
                <a:ea typeface="ＭＳ Ｐゴシック"/>
              </a:rPr>
              <a:t>Gewässern</a:t>
            </a:r>
            <a:endParaRPr lang="en-US" sz="2000" b="1" dirty="0">
              <a:solidFill>
                <a:srgbClr val="28288A"/>
              </a:solidFill>
              <a:latin typeface="Calibri"/>
              <a:ea typeface="ＭＳ Ｐゴシック"/>
            </a:endParaRPr>
          </a:p>
        </p:txBody>
      </p:sp>
      <p:sp>
        <p:nvSpPr>
          <p:cNvPr id="13" name="TextBox 12"/>
          <p:cNvSpPr txBox="1"/>
          <p:nvPr/>
        </p:nvSpPr>
        <p:spPr>
          <a:xfrm>
            <a:off x="2076804" y="6096000"/>
            <a:ext cx="2418996" cy="400110"/>
          </a:xfrm>
          <a:prstGeom prst="rect">
            <a:avLst/>
          </a:prstGeom>
          <a:noFill/>
        </p:spPr>
        <p:txBody>
          <a:bodyPr wrap="none" rtlCol="0">
            <a:spAutoFit/>
          </a:bodyPr>
          <a:lstStyle/>
          <a:p>
            <a:r>
              <a:rPr lang="en-US" sz="2000" b="1" dirty="0" err="1" smtClean="0">
                <a:solidFill>
                  <a:srgbClr val="28288A"/>
                </a:solidFill>
                <a:latin typeface="Calibri"/>
                <a:ea typeface="ＭＳ Ｐゴシック"/>
              </a:rPr>
              <a:t>Versauerung</a:t>
            </a:r>
            <a:r>
              <a:rPr lang="en-US" sz="2000" b="1" dirty="0" smtClean="0">
                <a:solidFill>
                  <a:srgbClr val="28288A"/>
                </a:solidFill>
                <a:latin typeface="Calibri"/>
              </a:rPr>
              <a:t> </a:t>
            </a:r>
            <a:r>
              <a:rPr lang="en-US" sz="2000" b="1" dirty="0" err="1" smtClean="0">
                <a:solidFill>
                  <a:srgbClr val="28288A"/>
                </a:solidFill>
                <a:latin typeface="Calibri"/>
                <a:ea typeface="ＭＳ Ｐゴシック"/>
              </a:rPr>
              <a:t>der</a:t>
            </a:r>
            <a:r>
              <a:rPr lang="en-US" sz="2000" b="1" dirty="0" smtClean="0">
                <a:solidFill>
                  <a:srgbClr val="28288A"/>
                </a:solidFill>
                <a:latin typeface="Calibri"/>
              </a:rPr>
              <a:t> </a:t>
            </a:r>
            <a:r>
              <a:rPr lang="en-US" sz="2000" b="1" dirty="0" err="1" smtClean="0">
                <a:solidFill>
                  <a:srgbClr val="28288A"/>
                </a:solidFill>
                <a:latin typeface="Calibri"/>
                <a:ea typeface="ＭＳ Ｐゴシック"/>
              </a:rPr>
              <a:t>Luft</a:t>
            </a:r>
            <a:endParaRPr lang="en-US" sz="2000" b="1" dirty="0">
              <a:solidFill>
                <a:srgbClr val="28288A"/>
              </a:solidFill>
              <a:latin typeface="Calibri"/>
              <a:ea typeface="ＭＳ Ｐゴシック"/>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Was ist die CO²-Bilanz?</a:t>
            </a:r>
            <a:endParaRPr lang="en-US" sz="2500" dirty="0"/>
          </a:p>
        </p:txBody>
      </p:sp>
      <p:sp>
        <p:nvSpPr>
          <p:cNvPr id="3" name="Content Placeholder 2"/>
          <p:cNvSpPr>
            <a:spLocks noGrp="1"/>
          </p:cNvSpPr>
          <p:nvPr>
            <p:ph idx="1"/>
          </p:nvPr>
        </p:nvSpPr>
        <p:spPr>
          <a:xfrm>
            <a:off x="688028" y="1066800"/>
            <a:ext cx="7846372" cy="4525963"/>
          </a:xfrm>
        </p:spPr>
        <p:txBody>
          <a:bodyPr>
            <a:normAutofit/>
          </a:bodyPr>
          <a:lstStyle/>
          <a:p>
            <a:r>
              <a:rPr lang="de-DE" smtClean="0"/>
              <a:t>Kohlendioxid (CO</a:t>
            </a:r>
            <a:r>
              <a:rPr lang="de-DE" baseline="-25000" smtClean="0"/>
              <a:t>2</a:t>
            </a:r>
            <a:r>
              <a:rPr lang="de-DE" smtClean="0"/>
              <a:t>) und andere Gase, die bei der Verbrennung fossiler Brennstoffe entstehen, sammeln sich in der Atmosphäre und führen zu globaler Erwärmung.</a:t>
            </a:r>
            <a:r>
              <a:rPr lang="en-US" smtClean="0"/>
              <a:t>  </a:t>
            </a:r>
            <a:endParaRPr lang="en-US" dirty="0" smtClean="0"/>
          </a:p>
          <a:p>
            <a:r>
              <a:rPr lang="de-DE" smtClean="0"/>
              <a:t>Die CO2- Bilanz stellt den größeren Einflussfaktor dar, der als Treibhauspotenzial (Global Warming Potential, GWP) bezeichnet wird.</a:t>
            </a:r>
            <a:r>
              <a:rPr lang="en-US" smtClean="0"/>
              <a:t> </a:t>
            </a:r>
            <a:endParaRPr lang="en-US" dirty="0" smtClean="0"/>
          </a:p>
          <a:p>
            <a:r>
              <a:rPr lang="de-DE" smtClean="0"/>
              <a:t>Die globale Erwärmung ist die Ursache für das Abschmelzen der Gletscher, das Aussterben von Tier- und Pflanzenarten, das Auftreten von Wetterextremen und andere Umweltprobleme.</a:t>
            </a:r>
            <a:endParaRPr lang="en-US" dirty="0" smtClean="0"/>
          </a:p>
          <a:p>
            <a:pPr>
              <a:buNone/>
            </a:pPr>
            <a:endParaRPr lang="en-US" dirty="0"/>
          </a:p>
        </p:txBody>
      </p:sp>
      <p:pic>
        <p:nvPicPr>
          <p:cNvPr id="4" name="Picture 3"/>
          <p:cNvPicPr>
            <a:picLocks noChangeAspect="1"/>
          </p:cNvPicPr>
          <p:nvPr/>
        </p:nvPicPr>
        <p:blipFill>
          <a:blip r:embed="rId3" cstate="print"/>
          <a:srcRect t="10265" b="4192"/>
          <a:stretch>
            <a:fillRect/>
          </a:stretch>
        </p:blipFill>
        <p:spPr>
          <a:xfrm>
            <a:off x="838200" y="5334000"/>
            <a:ext cx="1143000" cy="1143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Was ist der Gesamtenergieverbrauch?</a:t>
            </a:r>
            <a:endParaRPr lang="en-US" sz="2500" dirty="0"/>
          </a:p>
        </p:txBody>
      </p:sp>
      <p:sp>
        <p:nvSpPr>
          <p:cNvPr id="3" name="Content Placeholder 2"/>
          <p:cNvSpPr>
            <a:spLocks noGrp="1"/>
          </p:cNvSpPr>
          <p:nvPr>
            <p:ph idx="1"/>
          </p:nvPr>
        </p:nvSpPr>
        <p:spPr>
          <a:xfrm>
            <a:off x="688028" y="1066800"/>
            <a:ext cx="8229600" cy="4525963"/>
          </a:xfrm>
        </p:spPr>
        <p:txBody>
          <a:bodyPr>
            <a:normAutofit fontScale="92500"/>
          </a:bodyPr>
          <a:lstStyle/>
          <a:p>
            <a:r>
              <a:rPr lang="de-DE" dirty="0" smtClean="0"/>
              <a:t>Eine Messgröße der nicht erneuerbaren Energiequellen, die mit dem Lebenszyklus eines Teils in Verbindung stehen. Die Messung erfolgt in Megajoule (MJ).  Dazu gehören:</a:t>
            </a:r>
            <a:endParaRPr lang="en-US" dirty="0" smtClean="0"/>
          </a:p>
          <a:p>
            <a:pPr lvl="1"/>
            <a:r>
              <a:rPr lang="de-DE" dirty="0" smtClean="0"/>
              <a:t>im Vorfeld erforderliche Energien für Gewinnung und Verarbeitung dieser Brennstoffe</a:t>
            </a:r>
            <a:endParaRPr lang="en-US" dirty="0" smtClean="0"/>
          </a:p>
          <a:p>
            <a:pPr lvl="1"/>
            <a:r>
              <a:rPr lang="de-DE" dirty="0" smtClean="0"/>
              <a:t>der Brennwert von Materialien, der bei einer vollständigen Verbrennung freigesetzt würde</a:t>
            </a:r>
            <a:endParaRPr lang="en-US" dirty="0" smtClean="0"/>
          </a:p>
          <a:p>
            <a:pPr lvl="1"/>
            <a:r>
              <a:rPr lang="de-DE" dirty="0" smtClean="0"/>
              <a:t>die Energie bzw. Brennstoffe, die während des Lebenszyklus des Produkts verbraucht werden</a:t>
            </a:r>
            <a:endParaRPr lang="en-US" dirty="0" smtClean="0"/>
          </a:p>
          <a:p>
            <a:pPr lvl="1"/>
            <a:r>
              <a:rPr lang="en-US" dirty="0" smtClean="0"/>
              <a:t>Transport?</a:t>
            </a:r>
          </a:p>
          <a:p>
            <a:r>
              <a:rPr lang="de-DE" dirty="0" smtClean="0"/>
              <a:t>Der erzielte Wirkungsgrad bei der Energieumwandlung (z. B. Energie, Wärme, Dampf) wird angerechnet.</a:t>
            </a:r>
            <a:r>
              <a:rPr lang="en-US" dirty="0" smtClean="0"/>
              <a:t> </a:t>
            </a:r>
          </a:p>
          <a:p>
            <a:endParaRPr lang="en-US" dirty="0"/>
          </a:p>
        </p:txBody>
      </p:sp>
      <p:pic>
        <p:nvPicPr>
          <p:cNvPr id="4" name="Picture 3"/>
          <p:cNvPicPr>
            <a:picLocks noChangeAspect="1"/>
          </p:cNvPicPr>
          <p:nvPr/>
        </p:nvPicPr>
        <p:blipFill>
          <a:blip r:embed="rId3" cstate="print"/>
          <a:srcRect l="14478" r="13130"/>
          <a:stretch>
            <a:fillRect/>
          </a:stretch>
        </p:blipFill>
        <p:spPr>
          <a:xfrm>
            <a:off x="762000" y="5562600"/>
            <a:ext cx="1066800" cy="10668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de-DE" sz="2500" smtClean="0"/>
              <a:t>Was ist die Versauerung der Luft?</a:t>
            </a:r>
            <a:endParaRPr lang="en-US" sz="2500" dirty="0"/>
          </a:p>
        </p:txBody>
      </p:sp>
      <p:sp>
        <p:nvSpPr>
          <p:cNvPr id="3" name="Content Placeholder 2"/>
          <p:cNvSpPr>
            <a:spLocks noGrp="1"/>
          </p:cNvSpPr>
          <p:nvPr>
            <p:ph idx="1"/>
          </p:nvPr>
        </p:nvSpPr>
        <p:spPr>
          <a:xfrm>
            <a:off x="688028" y="1143000"/>
            <a:ext cx="8229600" cy="4525963"/>
          </a:xfrm>
        </p:spPr>
        <p:txBody>
          <a:bodyPr/>
          <a:lstStyle/>
          <a:p>
            <a:r>
              <a:rPr lang="de-DE" dirty="0" smtClean="0"/>
              <a:t>Schwefeldioxid ( SO</a:t>
            </a:r>
            <a:r>
              <a:rPr lang="de-DE" baseline="-25000" dirty="0" smtClean="0"/>
              <a:t>2</a:t>
            </a:r>
            <a:r>
              <a:rPr lang="de-DE" dirty="0" smtClean="0"/>
              <a:t>), Stickoxide (NO</a:t>
            </a:r>
            <a:r>
              <a:rPr lang="de-DE" baseline="-25000" dirty="0" smtClean="0"/>
              <a:t>x</a:t>
            </a:r>
            <a:r>
              <a:rPr lang="de-DE" dirty="0" smtClean="0"/>
              <a:t>) und andere säurehaltige Emissionen, die einen Anstieg des Säuregehalts im Regenwasser verursachen </a:t>
            </a:r>
            <a:endParaRPr lang="en-US" dirty="0" smtClean="0"/>
          </a:p>
          <a:p>
            <a:r>
              <a:rPr lang="de-DE" dirty="0" smtClean="0"/>
              <a:t>Hat zur Folge, dass Böden und Gewässer eine toxische Wirkung auf die Pflanzen- und Tierwelt haben  </a:t>
            </a:r>
            <a:endParaRPr lang="en-US" dirty="0" smtClean="0"/>
          </a:p>
          <a:p>
            <a:r>
              <a:rPr lang="de-DE" dirty="0" smtClean="0"/>
              <a:t>Führt zur langsamen Zersetzung von Baustoffen, z. B. von Beton  </a:t>
            </a:r>
            <a:endParaRPr lang="en-US" dirty="0" smtClean="0"/>
          </a:p>
          <a:p>
            <a:r>
              <a:rPr lang="de-DE" dirty="0" smtClean="0"/>
              <a:t>Gemessen in Kilogramm Schwefeldioxid-Äquivalent (SO</a:t>
            </a:r>
            <a:r>
              <a:rPr lang="de-DE" baseline="-25000" dirty="0" smtClean="0"/>
              <a:t>2</a:t>
            </a:r>
            <a:r>
              <a:rPr lang="de-DE" dirty="0" smtClean="0"/>
              <a:t>e)</a:t>
            </a:r>
            <a:r>
              <a:rPr lang="en-US" dirty="0" smtClean="0"/>
              <a:t>   </a:t>
            </a:r>
          </a:p>
          <a:p>
            <a:endParaRPr lang="en-US" dirty="0"/>
          </a:p>
        </p:txBody>
      </p:sp>
      <p:pic>
        <p:nvPicPr>
          <p:cNvPr id="4" name="Picture 3"/>
          <p:cNvPicPr>
            <a:picLocks noChangeAspect="1"/>
          </p:cNvPicPr>
          <p:nvPr/>
        </p:nvPicPr>
        <p:blipFill>
          <a:blip r:embed="rId3" cstate="print"/>
          <a:srcRect l="5714" r="14286"/>
          <a:stretch>
            <a:fillRect/>
          </a:stretch>
        </p:blipFill>
        <p:spPr>
          <a:xfrm>
            <a:off x="838200" y="5181600"/>
            <a:ext cx="1524000" cy="1524000"/>
          </a:xfrm>
          <a:prstGeom prst="rect">
            <a:avLst/>
          </a:prstGeom>
        </p:spPr>
      </p:pic>
    </p:spTree>
  </p:cSld>
  <p:clrMapOvr>
    <a:masterClrMapping/>
  </p:clrMapOvr>
</p:sld>
</file>

<file path=ppt/theme/theme1.xml><?xml version="1.0" encoding="utf-8"?>
<a:theme xmlns:a="http://schemas.openxmlformats.org/drawingml/2006/main" name="SolidWorks_Dassault_Systemes_Corporate_template_2008">
  <a:themeElements>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A6736F82B6D34BB1D7C491D33DD2A9" ma:contentTypeVersion="0" ma:contentTypeDescription="Create a new document." ma:contentTypeScope="" ma:versionID="91d388a17d8d7dabd85769850ee2fa2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0D2E3D-70A3-45E0-8257-04E42ACB97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A5BD4345-5E70-4B39-BF24-26578937350D}">
  <ds:schemaRefs>
    <ds:schemaRef ds:uri="http://schemas.microsoft.com/office/2006/metadata/properties"/>
  </ds:schemaRefs>
</ds:datastoreItem>
</file>

<file path=customXml/itemProps3.xml><?xml version="1.0" encoding="utf-8"?>
<ds:datastoreItem xmlns:ds="http://schemas.openxmlformats.org/officeDocument/2006/customXml" ds:itemID="{87D0CF6F-DAB6-433D-97AD-098CAD9741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6267</TotalTime>
  <Words>1269</Words>
  <Application>Microsoft Office PowerPoint</Application>
  <PresentationFormat>On-screen Show (4:3)</PresentationFormat>
  <Paragraphs>292</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SolidWorks_Dassault_Systemes_Corporate_template_2008</vt:lpstr>
      <vt:lpstr>SolidWorks Sustainability</vt:lpstr>
      <vt:lpstr>Was ist nachhaltige Entwicklung?</vt:lpstr>
      <vt:lpstr>Life Cycle Assessment (Lebenszyklusbewertung) – LCA</vt:lpstr>
      <vt:lpstr>LCA – Lebenszyklusbewertung</vt:lpstr>
      <vt:lpstr>Schlüsselelemente der Lebenszyklusbewertung</vt:lpstr>
      <vt:lpstr>Umweltverträglichkeitsfaktoren</vt:lpstr>
      <vt:lpstr>Was ist die CO²-Bilanz?</vt:lpstr>
      <vt:lpstr>Was ist der Gesamtenergieverbrauch?</vt:lpstr>
      <vt:lpstr>Was ist die Versauerung der Luft?</vt:lpstr>
      <vt:lpstr>Was ist die Eutrophierung von Gewässern?</vt:lpstr>
      <vt:lpstr>Referenzen   </vt:lpstr>
      <vt:lpstr>Warum SolidWorks Sustainability?</vt:lpstr>
      <vt:lpstr>Warum SolidWorks Sustainability als Unterrichtsmittel?</vt:lpstr>
      <vt:lpstr>SolidWorks Sustainability-Methodik  </vt:lpstr>
      <vt:lpstr>Eingabe von Materialklasse und -name</vt:lpstr>
      <vt:lpstr>Eingabe des Herstellungsprozess</vt:lpstr>
      <vt:lpstr>Eingabe der Herstellungsregion</vt:lpstr>
      <vt:lpstr>Eingabe des Transportmittels und der Verwendung</vt:lpstr>
      <vt:lpstr>SolidWorks berechnet die Umweltverträglichkeit</vt:lpstr>
      <vt:lpstr>Suche nach ähnlichen Materialien basierend auf den Materialeigenschaften</vt:lpstr>
      <vt:lpstr>Definition von Materialeigenschaften </vt:lpstr>
      <vt:lpstr>SolidWorks Sustainability</vt:lpstr>
      <vt:lpstr>Nachhaltigkeitsbericht</vt:lpstr>
      <vt:lpstr>Warum SolidWorks Sustainability als Unterrichtsmittel?</vt:lpstr>
      <vt:lpstr>Vielen Dank!</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ktruong</dc:creator>
  <cp:lastModifiedBy>luke.williams</cp:lastModifiedBy>
  <cp:revision>220</cp:revision>
  <dcterms:created xsi:type="dcterms:W3CDTF">2009-09-30T14:32:12Z</dcterms:created>
  <dcterms:modified xsi:type="dcterms:W3CDTF">2010-02-15T15:35:36Z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0x01010079A6736F82B6D34BB1D7C491D33DD2A9</vt:lpwstr>
  </property>
</Properties>
</file>