
<file path=[Content_Types].xml><?xml version="1.0" encoding="utf-8"?>
<Types xmlns="http://schemas.openxmlformats.org/package/2006/content-types">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tiff" ContentType="image/tiff"/>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0"/>
  </p:notesMasterIdLst>
  <p:sldIdLst>
    <p:sldId id="256" r:id="rId5"/>
    <p:sldId id="283" r:id="rId6"/>
    <p:sldId id="291" r:id="rId7"/>
    <p:sldId id="289" r:id="rId8"/>
    <p:sldId id="292" r:id="rId9"/>
    <p:sldId id="282" r:id="rId10"/>
    <p:sldId id="293" r:id="rId11"/>
    <p:sldId id="294" r:id="rId12"/>
    <p:sldId id="295" r:id="rId13"/>
    <p:sldId id="296" r:id="rId14"/>
    <p:sldId id="260" r:id="rId15"/>
    <p:sldId id="281" r:id="rId16"/>
    <p:sldId id="287" r:id="rId17"/>
    <p:sldId id="312" r:id="rId18"/>
    <p:sldId id="311" r:id="rId19"/>
    <p:sldId id="304" r:id="rId20"/>
    <p:sldId id="305" r:id="rId21"/>
    <p:sldId id="310" r:id="rId22"/>
    <p:sldId id="306" r:id="rId23"/>
    <p:sldId id="299" r:id="rId24"/>
    <p:sldId id="300" r:id="rId25"/>
    <p:sldId id="314" r:id="rId26"/>
    <p:sldId id="307" r:id="rId27"/>
    <p:sldId id="288" r:id="rId28"/>
    <p:sldId id="278"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FFCC66"/>
    <a:srgbClr val="FFFF00"/>
    <a:srgbClr val="FFFF66"/>
    <a:srgbClr val="28288A"/>
    <a:srgbClr val="2828C6"/>
    <a:srgbClr val="3F0077"/>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6301" autoAdjust="0"/>
    <p:restoredTop sz="84689" autoAdjust="0"/>
  </p:normalViewPr>
  <p:slideViewPr>
    <p:cSldViewPr>
      <p:cViewPr varScale="1">
        <p:scale>
          <a:sx n="85" d="100"/>
          <a:sy n="85" d="100"/>
        </p:scale>
        <p:origin x="-60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204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F20094-3E91-4C33-A7A4-6D0FA5CDA2BE}"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en-US"/>
        </a:p>
      </dgm:t>
    </dgm:pt>
    <dgm:pt modelId="{7C3AE7D6-FCA9-4D34-98D2-91FAB2055634}">
      <dgm:prSet phldrT="[Text]"/>
      <dgm:spPr/>
      <dgm:t>
        <a:bodyPr/>
        <a:lstStyle/>
        <a:p>
          <a:r>
            <a:rPr lang="es-ES" dirty="0" smtClean="0">
              <a:solidFill>
                <a:schemeClr val="bg1"/>
              </a:solidFill>
            </a:rPr>
            <a:t>Proceso</a:t>
          </a:r>
          <a:endParaRPr lang="en-US" dirty="0">
            <a:solidFill>
              <a:schemeClr val="bg1"/>
            </a:solidFill>
          </a:endParaRPr>
        </a:p>
      </dgm:t>
    </dgm:pt>
    <dgm:pt modelId="{FFE9D6AB-CED7-4845-ADD9-9FB78B56524E}" type="parTrans" cxnId="{CD042EB8-2557-40D7-B8B5-33B6CEABA648}">
      <dgm:prSet/>
      <dgm:spPr/>
      <dgm:t>
        <a:bodyPr/>
        <a:lstStyle/>
        <a:p>
          <a:endParaRPr lang="en-US"/>
        </a:p>
      </dgm:t>
    </dgm:pt>
    <dgm:pt modelId="{22020146-92FD-468B-92D7-AA1143FE9579}" type="sibTrans" cxnId="{CD042EB8-2557-40D7-B8B5-33B6CEABA648}">
      <dgm:prSet/>
      <dgm:spPr/>
      <dgm:t>
        <a:bodyPr/>
        <a:lstStyle/>
        <a:p>
          <a:endParaRPr lang="en-US"/>
        </a:p>
      </dgm:t>
    </dgm:pt>
    <dgm:pt modelId="{1B6AED7D-67C5-405E-9C89-3B4516D9FDAD}">
      <dgm:prSet phldrT="[Text]"/>
      <dgm:spPr/>
      <dgm:t>
        <a:bodyPr/>
        <a:lstStyle/>
        <a:p>
          <a:r>
            <a:rPr lang="es-ES" smtClean="0">
              <a:solidFill>
                <a:schemeClr val="bg1"/>
              </a:solidFill>
            </a:rPr>
            <a:t>Buscar materiales similares </a:t>
          </a:r>
          <a:endParaRPr lang="en-US" dirty="0">
            <a:solidFill>
              <a:schemeClr val="bg1"/>
            </a:solidFill>
          </a:endParaRPr>
        </a:p>
      </dgm:t>
    </dgm:pt>
    <dgm:pt modelId="{71667BAD-171E-4F91-9843-B3F831DECB1B}" type="sibTrans" cxnId="{9F545CAF-3CC7-4D7C-88D4-28067174070A}">
      <dgm:prSet/>
      <dgm:spPr/>
      <dgm:t>
        <a:bodyPr/>
        <a:lstStyle/>
        <a:p>
          <a:endParaRPr lang="en-US"/>
        </a:p>
      </dgm:t>
    </dgm:pt>
    <dgm:pt modelId="{EEA229CB-5827-4A95-8E00-E2B31A35DEF0}" type="parTrans" cxnId="{9F545CAF-3CC7-4D7C-88D4-28067174070A}">
      <dgm:prSet/>
      <dgm:spPr/>
      <dgm:t>
        <a:bodyPr/>
        <a:lstStyle/>
        <a:p>
          <a:endParaRPr lang="en-US"/>
        </a:p>
      </dgm:t>
    </dgm:pt>
    <dgm:pt modelId="{F7964451-EC27-F54D-8184-06B8495D485F}">
      <dgm:prSet phldrT="[Text]"/>
      <dgm:spPr/>
      <dgm:t>
        <a:bodyPr/>
        <a:lstStyle/>
        <a:p>
          <a:r>
            <a:rPr lang="es-ES" dirty="0" smtClean="0">
              <a:solidFill>
                <a:schemeClr val="bg1"/>
              </a:solidFill>
            </a:rPr>
            <a:t>Modificar diseño</a:t>
          </a:r>
          <a:endParaRPr lang="en-US" dirty="0">
            <a:solidFill>
              <a:schemeClr val="bg1"/>
            </a:solidFill>
          </a:endParaRPr>
        </a:p>
      </dgm:t>
    </dgm:pt>
    <dgm:pt modelId="{A4E66807-1836-7B44-BEFC-C9A67E7CFCE9}" type="sibTrans" cxnId="{D2590F60-AF7A-254A-98B4-58059E8AC61D}">
      <dgm:prSet/>
      <dgm:spPr/>
      <dgm:t>
        <a:bodyPr/>
        <a:lstStyle/>
        <a:p>
          <a:endParaRPr lang="en-US"/>
        </a:p>
      </dgm:t>
    </dgm:pt>
    <dgm:pt modelId="{FE54362A-3518-7548-B77B-85C600A6BC0C}" type="parTrans" cxnId="{D2590F60-AF7A-254A-98B4-58059E8AC61D}">
      <dgm:prSet/>
      <dgm:spPr/>
      <dgm:t>
        <a:bodyPr/>
        <a:lstStyle/>
        <a:p>
          <a:endParaRPr lang="en-US"/>
        </a:p>
      </dgm:t>
    </dgm:pt>
    <dgm:pt modelId="{55DDA78C-7275-47D9-B6FA-9BDF8BCD665A}">
      <dgm:prSet phldrT="[Text]"/>
      <dgm:spPr/>
      <dgm:t>
        <a:bodyPr/>
        <a:lstStyle/>
        <a:p>
          <a:r>
            <a:rPr lang="es-ES" dirty="0" smtClean="0">
              <a:solidFill>
                <a:schemeClr val="bg1"/>
              </a:solidFill>
            </a:rPr>
            <a:t>Modificar entradas</a:t>
          </a:r>
          <a:endParaRPr lang="en-US" dirty="0">
            <a:solidFill>
              <a:schemeClr val="bg1"/>
            </a:solidFill>
          </a:endParaRPr>
        </a:p>
      </dgm:t>
    </dgm:pt>
    <dgm:pt modelId="{3587808C-DBF5-41B2-A7F3-603778D3AA26}" type="sibTrans" cxnId="{C17A7A42-CE78-44F7-97B8-035F43B60E78}">
      <dgm:prSet/>
      <dgm:spPr/>
      <dgm:t>
        <a:bodyPr/>
        <a:lstStyle/>
        <a:p>
          <a:endParaRPr lang="en-US"/>
        </a:p>
      </dgm:t>
    </dgm:pt>
    <dgm:pt modelId="{0B775B5B-7395-4FFD-9937-5E428FBACCCD}" type="parTrans" cxnId="{C17A7A42-CE78-44F7-97B8-035F43B60E78}">
      <dgm:prSet/>
      <dgm:spPr/>
      <dgm:t>
        <a:bodyPr/>
        <a:lstStyle/>
        <a:p>
          <a:endParaRPr lang="en-US"/>
        </a:p>
      </dgm:t>
    </dgm:pt>
    <dgm:pt modelId="{62222AB3-BA80-44B3-8974-6D049BE13653}">
      <dgm:prSet phldrT="[Text]"/>
      <dgm:spPr/>
      <dgm:t>
        <a:bodyPr/>
        <a:lstStyle/>
        <a:p>
          <a:r>
            <a:rPr lang="es-ES" dirty="0" smtClean="0">
              <a:solidFill>
                <a:schemeClr val="bg1"/>
              </a:solidFill>
            </a:rPr>
            <a:t>Establecer línea base</a:t>
          </a:r>
          <a:endParaRPr lang="en-US" dirty="0">
            <a:solidFill>
              <a:schemeClr val="bg1"/>
            </a:solidFill>
          </a:endParaRPr>
        </a:p>
      </dgm:t>
    </dgm:pt>
    <dgm:pt modelId="{D1DF0E90-605B-40AB-9345-FF69DE8EE614}" type="sibTrans" cxnId="{30F26137-8E0A-40BD-ACA5-08F7CA603B01}">
      <dgm:prSet/>
      <dgm:spPr/>
      <dgm:t>
        <a:bodyPr/>
        <a:lstStyle/>
        <a:p>
          <a:endParaRPr lang="en-US"/>
        </a:p>
      </dgm:t>
    </dgm:pt>
    <dgm:pt modelId="{7B9E08FA-3895-4BE2-8C6E-C6FC13E4131F}" type="parTrans" cxnId="{30F26137-8E0A-40BD-ACA5-08F7CA603B01}">
      <dgm:prSet/>
      <dgm:spPr/>
      <dgm:t>
        <a:bodyPr/>
        <a:lstStyle/>
        <a:p>
          <a:endParaRPr lang="en-US"/>
        </a:p>
      </dgm:t>
    </dgm:pt>
    <dgm:pt modelId="{B2F8181E-9BB6-47DC-973D-C66D7F3CC56E}" type="pres">
      <dgm:prSet presAssocID="{54F20094-3E91-4C33-A7A4-6D0FA5CDA2BE}" presName="composite" presStyleCnt="0">
        <dgm:presLayoutVars>
          <dgm:chMax val="1"/>
          <dgm:dir/>
          <dgm:resizeHandles val="exact"/>
        </dgm:presLayoutVars>
      </dgm:prSet>
      <dgm:spPr/>
      <dgm:t>
        <a:bodyPr/>
        <a:lstStyle/>
        <a:p>
          <a:endParaRPr lang="en-US"/>
        </a:p>
      </dgm:t>
    </dgm:pt>
    <dgm:pt modelId="{D46F71BD-305B-4B2A-87CD-1C562808CE85}" type="pres">
      <dgm:prSet presAssocID="{54F20094-3E91-4C33-A7A4-6D0FA5CDA2BE}" presName="radial" presStyleCnt="0">
        <dgm:presLayoutVars>
          <dgm:animLvl val="ctr"/>
        </dgm:presLayoutVars>
      </dgm:prSet>
      <dgm:spPr/>
      <dgm:t>
        <a:bodyPr/>
        <a:lstStyle/>
        <a:p>
          <a:endParaRPr lang="en-US"/>
        </a:p>
      </dgm:t>
    </dgm:pt>
    <dgm:pt modelId="{48D13524-3B3A-4A6B-BCC7-AF6CC9A40E8C}" type="pres">
      <dgm:prSet presAssocID="{7C3AE7D6-FCA9-4D34-98D2-91FAB2055634}" presName="centerShape" presStyleLbl="vennNode1" presStyleIdx="0" presStyleCnt="5" custScaleX="141327" custScaleY="148188" custLinFactNeighborX="0" custLinFactNeighborY="13093"/>
      <dgm:spPr/>
      <dgm:t>
        <a:bodyPr/>
        <a:lstStyle/>
        <a:p>
          <a:endParaRPr lang="en-US"/>
        </a:p>
      </dgm:t>
    </dgm:pt>
    <dgm:pt modelId="{17BB68E5-0628-4932-8B98-E4DDFEF17556}" type="pres">
      <dgm:prSet presAssocID="{62222AB3-BA80-44B3-8974-6D049BE13653}" presName="node" presStyleLbl="vennNode1" presStyleIdx="1" presStyleCnt="5" custScaleX="79792" custScaleY="74978" custRadScaleRad="48674" custRadScaleInc="62611">
        <dgm:presLayoutVars>
          <dgm:bulletEnabled val="1"/>
        </dgm:presLayoutVars>
      </dgm:prSet>
      <dgm:spPr/>
      <dgm:t>
        <a:bodyPr/>
        <a:lstStyle/>
        <a:p>
          <a:endParaRPr lang="en-US"/>
        </a:p>
      </dgm:t>
    </dgm:pt>
    <dgm:pt modelId="{1E0F38F7-C572-4685-ABB1-608D92330AD9}" type="pres">
      <dgm:prSet presAssocID="{55DDA78C-7275-47D9-B6FA-9BDF8BCD665A}" presName="node" presStyleLbl="vennNode1" presStyleIdx="2" presStyleCnt="5" custScaleX="74463" custScaleY="75063" custRadScaleRad="92957" custRadScaleInc="68872">
        <dgm:presLayoutVars>
          <dgm:bulletEnabled val="1"/>
        </dgm:presLayoutVars>
      </dgm:prSet>
      <dgm:spPr/>
      <dgm:t>
        <a:bodyPr/>
        <a:lstStyle/>
        <a:p>
          <a:endParaRPr lang="en-US"/>
        </a:p>
      </dgm:t>
    </dgm:pt>
    <dgm:pt modelId="{EAEB89B4-6253-E24D-BC7A-BA8F3A5C9FA3}" type="pres">
      <dgm:prSet presAssocID="{F7964451-EC27-F54D-8184-06B8495D485F}" presName="node" presStyleLbl="vennNode1" presStyleIdx="3" presStyleCnt="5" custScaleX="75775" custScaleY="72958" custRadScaleRad="90081" custRadScaleInc="28414">
        <dgm:presLayoutVars>
          <dgm:bulletEnabled val="1"/>
        </dgm:presLayoutVars>
      </dgm:prSet>
      <dgm:spPr/>
      <dgm:t>
        <a:bodyPr/>
        <a:lstStyle/>
        <a:p>
          <a:endParaRPr lang="en-US"/>
        </a:p>
      </dgm:t>
    </dgm:pt>
    <dgm:pt modelId="{A29F602E-BD17-4E2E-8C0D-6743D8AE81B1}" type="pres">
      <dgm:prSet presAssocID="{1B6AED7D-67C5-405E-9C89-3B4516D9FDAD}" presName="node" presStyleLbl="vennNode1" presStyleIdx="4" presStyleCnt="5" custScaleX="77041" custScaleY="72657" custRadScaleRad="51732" custRadScaleInc="36208">
        <dgm:presLayoutVars>
          <dgm:bulletEnabled val="1"/>
        </dgm:presLayoutVars>
      </dgm:prSet>
      <dgm:spPr/>
      <dgm:t>
        <a:bodyPr/>
        <a:lstStyle/>
        <a:p>
          <a:endParaRPr lang="en-US"/>
        </a:p>
      </dgm:t>
    </dgm:pt>
  </dgm:ptLst>
  <dgm:cxnLst>
    <dgm:cxn modelId="{30F26137-8E0A-40BD-ACA5-08F7CA603B01}" srcId="{7C3AE7D6-FCA9-4D34-98D2-91FAB2055634}" destId="{62222AB3-BA80-44B3-8974-6D049BE13653}" srcOrd="0" destOrd="0" parTransId="{7B9E08FA-3895-4BE2-8C6E-C6FC13E4131F}" sibTransId="{D1DF0E90-605B-40AB-9345-FF69DE8EE614}"/>
    <dgm:cxn modelId="{C17A7A42-CE78-44F7-97B8-035F43B60E78}" srcId="{7C3AE7D6-FCA9-4D34-98D2-91FAB2055634}" destId="{55DDA78C-7275-47D9-B6FA-9BDF8BCD665A}" srcOrd="1" destOrd="0" parTransId="{0B775B5B-7395-4FFD-9937-5E428FBACCCD}" sibTransId="{3587808C-DBF5-41B2-A7F3-603778D3AA26}"/>
    <dgm:cxn modelId="{9F545CAF-3CC7-4D7C-88D4-28067174070A}" srcId="{7C3AE7D6-FCA9-4D34-98D2-91FAB2055634}" destId="{1B6AED7D-67C5-405E-9C89-3B4516D9FDAD}" srcOrd="3" destOrd="0" parTransId="{EEA229CB-5827-4A95-8E00-E2B31A35DEF0}" sibTransId="{71667BAD-171E-4F91-9843-B3F831DECB1B}"/>
    <dgm:cxn modelId="{CD042EB8-2557-40D7-B8B5-33B6CEABA648}" srcId="{54F20094-3E91-4C33-A7A4-6D0FA5CDA2BE}" destId="{7C3AE7D6-FCA9-4D34-98D2-91FAB2055634}" srcOrd="0" destOrd="0" parTransId="{FFE9D6AB-CED7-4845-ADD9-9FB78B56524E}" sibTransId="{22020146-92FD-468B-92D7-AA1143FE9579}"/>
    <dgm:cxn modelId="{0EE9511B-4566-49CF-A6EE-BAB20E2C0DC8}" type="presOf" srcId="{1B6AED7D-67C5-405E-9C89-3B4516D9FDAD}" destId="{A29F602E-BD17-4E2E-8C0D-6743D8AE81B1}" srcOrd="0" destOrd="0" presId="urn:microsoft.com/office/officeart/2005/8/layout/radial3"/>
    <dgm:cxn modelId="{41B6DA39-9757-4928-ABFD-5BF02242CAF6}" type="presOf" srcId="{55DDA78C-7275-47D9-B6FA-9BDF8BCD665A}" destId="{1E0F38F7-C572-4685-ABB1-608D92330AD9}" srcOrd="0" destOrd="0" presId="urn:microsoft.com/office/officeart/2005/8/layout/radial3"/>
    <dgm:cxn modelId="{D2590F60-AF7A-254A-98B4-58059E8AC61D}" srcId="{7C3AE7D6-FCA9-4D34-98D2-91FAB2055634}" destId="{F7964451-EC27-F54D-8184-06B8495D485F}" srcOrd="2" destOrd="0" parTransId="{FE54362A-3518-7548-B77B-85C600A6BC0C}" sibTransId="{A4E66807-1836-7B44-BEFC-C9A67E7CFCE9}"/>
    <dgm:cxn modelId="{399C59A2-D5CA-441E-B3FF-A3E84638BD67}" type="presOf" srcId="{7C3AE7D6-FCA9-4D34-98D2-91FAB2055634}" destId="{48D13524-3B3A-4A6B-BCC7-AF6CC9A40E8C}" srcOrd="0" destOrd="0" presId="urn:microsoft.com/office/officeart/2005/8/layout/radial3"/>
    <dgm:cxn modelId="{543C474D-A4B9-4BA2-871A-ED3124288753}" type="presOf" srcId="{54F20094-3E91-4C33-A7A4-6D0FA5CDA2BE}" destId="{B2F8181E-9BB6-47DC-973D-C66D7F3CC56E}" srcOrd="0" destOrd="0" presId="urn:microsoft.com/office/officeart/2005/8/layout/radial3"/>
    <dgm:cxn modelId="{E69C4FDA-564C-2249-915D-9FCFA529A91D}" type="presOf" srcId="{F7964451-EC27-F54D-8184-06B8495D485F}" destId="{EAEB89B4-6253-E24D-BC7A-BA8F3A5C9FA3}" srcOrd="0" destOrd="0" presId="urn:microsoft.com/office/officeart/2005/8/layout/radial3"/>
    <dgm:cxn modelId="{3DADAB8F-2F70-431C-BC8C-AC0F291B35BE}" type="presOf" srcId="{62222AB3-BA80-44B3-8974-6D049BE13653}" destId="{17BB68E5-0628-4932-8B98-E4DDFEF17556}" srcOrd="0" destOrd="0" presId="urn:microsoft.com/office/officeart/2005/8/layout/radial3"/>
    <dgm:cxn modelId="{D5C5394F-8F80-4966-A0F2-EE84C9C9E230}" type="presParOf" srcId="{B2F8181E-9BB6-47DC-973D-C66D7F3CC56E}" destId="{D46F71BD-305B-4B2A-87CD-1C562808CE85}" srcOrd="0" destOrd="0" presId="urn:microsoft.com/office/officeart/2005/8/layout/radial3"/>
    <dgm:cxn modelId="{2330BDFD-5AF3-4A1A-9F30-7E5F19D775F7}" type="presParOf" srcId="{D46F71BD-305B-4B2A-87CD-1C562808CE85}" destId="{48D13524-3B3A-4A6B-BCC7-AF6CC9A40E8C}" srcOrd="0" destOrd="0" presId="urn:microsoft.com/office/officeart/2005/8/layout/radial3"/>
    <dgm:cxn modelId="{3B136E92-E989-45E1-9C4B-97D213851B2B}" type="presParOf" srcId="{D46F71BD-305B-4B2A-87CD-1C562808CE85}" destId="{17BB68E5-0628-4932-8B98-E4DDFEF17556}" srcOrd="1" destOrd="0" presId="urn:microsoft.com/office/officeart/2005/8/layout/radial3"/>
    <dgm:cxn modelId="{0F90ED5C-2049-48FD-9763-486F2D283D25}" type="presParOf" srcId="{D46F71BD-305B-4B2A-87CD-1C562808CE85}" destId="{1E0F38F7-C572-4685-ABB1-608D92330AD9}" srcOrd="2" destOrd="0" presId="urn:microsoft.com/office/officeart/2005/8/layout/radial3"/>
    <dgm:cxn modelId="{2F9050A7-73BD-E047-8644-07D17C37FB24}" type="presParOf" srcId="{D46F71BD-305B-4B2A-87CD-1C562808CE85}" destId="{EAEB89B4-6253-E24D-BC7A-BA8F3A5C9FA3}" srcOrd="3" destOrd="0" presId="urn:microsoft.com/office/officeart/2005/8/layout/radial3"/>
    <dgm:cxn modelId="{BFC15219-6523-4B24-9F22-AE435206E525}" type="presParOf" srcId="{D46F71BD-305B-4B2A-87CD-1C562808CE85}" destId="{A29F602E-BD17-4E2E-8C0D-6743D8AE81B1}" srcOrd="4" destOrd="0" presId="urn:microsoft.com/office/officeart/2005/8/layout/radial3"/>
  </dgm:cxnLst>
  <dgm:bg/>
  <dgm:whole/>
  <dgm:extLst>
    <a:ext uri="http://schemas.microsoft.com/office/drawing/2008/diagram">
      <dsp:dataModelExt xmlns:dsp="http://schemas.microsoft.com/office/drawing/2008/diagram" xmlns="" relId="rId9"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D13524-3B3A-4A6B-BCC7-AF6CC9A40E8C}">
      <dsp:nvSpPr>
        <dsp:cNvPr id="0" name=""/>
        <dsp:cNvSpPr/>
      </dsp:nvSpPr>
      <dsp:spPr>
        <a:xfrm>
          <a:off x="1462332" y="723472"/>
          <a:ext cx="3185863" cy="33405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64770" tIns="64770" rIns="64770" bIns="64770" numCol="1" spcCol="1270" anchor="ctr" anchorCtr="0">
          <a:noAutofit/>
        </a:bodyPr>
        <a:lstStyle/>
        <a:p>
          <a:pPr lvl="0" algn="ctr" defTabSz="2266950">
            <a:lnSpc>
              <a:spcPct val="90000"/>
            </a:lnSpc>
            <a:spcBef>
              <a:spcPct val="0"/>
            </a:spcBef>
            <a:spcAft>
              <a:spcPct val="35000"/>
            </a:spcAft>
          </a:pPr>
          <a:r>
            <a:rPr lang="es-ES" sz="5100" kern="1200" dirty="0" smtClean="0">
              <a:solidFill>
                <a:schemeClr val="bg1"/>
              </a:solidFill>
            </a:rPr>
            <a:t>Proceso</a:t>
          </a:r>
          <a:endParaRPr lang="en-US" sz="5100" kern="1200" dirty="0">
            <a:solidFill>
              <a:schemeClr val="bg1"/>
            </a:solidFill>
          </a:endParaRPr>
        </a:p>
      </dsp:txBody>
      <dsp:txXfrm>
        <a:off x="1462332" y="723472"/>
        <a:ext cx="3185863" cy="3340527"/>
      </dsp:txXfrm>
    </dsp:sp>
    <dsp:sp modelId="{17BB68E5-0628-4932-8B98-E4DDFEF17556}">
      <dsp:nvSpPr>
        <dsp:cNvPr id="0" name=""/>
        <dsp:cNvSpPr/>
      </dsp:nvSpPr>
      <dsp:spPr>
        <a:xfrm>
          <a:off x="3200405" y="1219197"/>
          <a:ext cx="899355" cy="84509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s-ES" sz="1000" kern="1200" dirty="0" smtClean="0">
              <a:solidFill>
                <a:schemeClr val="bg1"/>
              </a:solidFill>
            </a:rPr>
            <a:t>Establecer línea base</a:t>
          </a:r>
          <a:endParaRPr lang="en-US" sz="1000" kern="1200" dirty="0">
            <a:solidFill>
              <a:schemeClr val="bg1"/>
            </a:solidFill>
          </a:endParaRPr>
        </a:p>
      </dsp:txBody>
      <dsp:txXfrm>
        <a:off x="3200405" y="1219197"/>
        <a:ext cx="899355" cy="845095"/>
      </dsp:txXfrm>
    </dsp:sp>
    <dsp:sp modelId="{1E0F38F7-C572-4685-ABB1-608D92330AD9}">
      <dsp:nvSpPr>
        <dsp:cNvPr id="0" name=""/>
        <dsp:cNvSpPr/>
      </dsp:nvSpPr>
      <dsp:spPr>
        <a:xfrm>
          <a:off x="3276598" y="2819401"/>
          <a:ext cx="839291" cy="84605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s-ES" sz="1000" kern="1200" dirty="0" smtClean="0">
              <a:solidFill>
                <a:schemeClr val="bg1"/>
              </a:solidFill>
            </a:rPr>
            <a:t>Modificar entradas</a:t>
          </a:r>
          <a:endParaRPr lang="en-US" sz="1000" kern="1200" dirty="0">
            <a:solidFill>
              <a:schemeClr val="bg1"/>
            </a:solidFill>
          </a:endParaRPr>
        </a:p>
      </dsp:txBody>
      <dsp:txXfrm>
        <a:off x="3276598" y="2819401"/>
        <a:ext cx="839291" cy="846053"/>
      </dsp:txXfrm>
    </dsp:sp>
    <dsp:sp modelId="{EAEB89B4-6253-E24D-BC7A-BA8F3A5C9FA3}">
      <dsp:nvSpPr>
        <dsp:cNvPr id="0" name=""/>
        <dsp:cNvSpPr/>
      </dsp:nvSpPr>
      <dsp:spPr>
        <a:xfrm>
          <a:off x="2057396" y="2819403"/>
          <a:ext cx="854078" cy="822327"/>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s-ES" sz="1000" kern="1200" dirty="0" smtClean="0">
              <a:solidFill>
                <a:schemeClr val="bg1"/>
              </a:solidFill>
            </a:rPr>
            <a:t>Modificar diseño</a:t>
          </a:r>
          <a:endParaRPr lang="en-US" sz="1000" kern="1200" dirty="0">
            <a:solidFill>
              <a:schemeClr val="bg1"/>
            </a:solidFill>
          </a:endParaRPr>
        </a:p>
      </dsp:txBody>
      <dsp:txXfrm>
        <a:off x="2057396" y="2819403"/>
        <a:ext cx="854078" cy="822327"/>
      </dsp:txXfrm>
    </dsp:sp>
    <dsp:sp modelId="{A29F602E-BD17-4E2E-8C0D-6743D8AE81B1}">
      <dsp:nvSpPr>
        <dsp:cNvPr id="0" name=""/>
        <dsp:cNvSpPr/>
      </dsp:nvSpPr>
      <dsp:spPr>
        <a:xfrm>
          <a:off x="1981203" y="1219201"/>
          <a:ext cx="868348" cy="81893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s-ES" sz="1000" kern="1200" smtClean="0">
              <a:solidFill>
                <a:schemeClr val="bg1"/>
              </a:solidFill>
            </a:rPr>
            <a:t>Buscar materiales similares </a:t>
          </a:r>
          <a:endParaRPr lang="en-US" sz="1000" kern="1200" dirty="0">
            <a:solidFill>
              <a:schemeClr val="bg1"/>
            </a:solidFill>
          </a:endParaRPr>
        </a:p>
      </dsp:txBody>
      <dsp:txXfrm>
        <a:off x="1981203" y="1219201"/>
        <a:ext cx="868348" cy="818935"/>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7044DD-3AA5-C54A-AFE3-AC9793E607E6}" type="datetimeFigureOut">
              <a:rPr lang="en-US" smtClean="0"/>
              <a:pPr/>
              <a:t>2/11/2010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los estilos de texto del patrón</a:t>
            </a:r>
            <a:endParaRPr lang="en-US" smtClean="0"/>
          </a:p>
          <a:p>
            <a:pPr lvl="1"/>
            <a:r>
              <a:rPr lang="en-US" smtClean="0"/>
              <a:t>Segundo nivel</a:t>
            </a:r>
          </a:p>
          <a:p>
            <a:pPr lvl="2"/>
            <a:r>
              <a:rPr lang="en-US" smtClean="0"/>
              <a:t>Tercer nivel</a:t>
            </a:r>
          </a:p>
          <a:p>
            <a:pPr lvl="3"/>
            <a:r>
              <a:rPr lang="en-US" smtClean="0"/>
              <a:t>Cuarto nivel</a:t>
            </a:r>
          </a:p>
          <a:p>
            <a:pPr lvl="4"/>
            <a:r>
              <a:rPr lang="en-US" smtClean="0"/>
              <a:t>Quinto nivel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CC70A7-31AA-3140-B44D-6FDFCDA22D0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b="0" i="0" u="none" kern="1200" baseline="0">
        <a:solidFill>
          <a:srgbClr val="000000"/>
        </a:solidFill>
        <a:effectLst/>
        <a:latin typeface="Calibri"/>
        <a:ea typeface="ＭＳ Ｐゴシック"/>
        <a:cs typeface="+mn-cs"/>
      </a:defRPr>
    </a:lvl1pPr>
    <a:lvl2pPr marL="457200" algn="l" defTabSz="457200" rtl="0" eaLnBrk="1" latinLnBrk="0" hangingPunct="1">
      <a:defRPr sz="1200" b="0" i="0" u="none" kern="1200" baseline="0">
        <a:solidFill>
          <a:srgbClr val="000000"/>
        </a:solidFill>
        <a:effectLst/>
        <a:latin typeface="Calibri"/>
        <a:ea typeface="ＭＳ Ｐゴシック"/>
        <a:cs typeface="+mn-cs"/>
      </a:defRPr>
    </a:lvl2pPr>
    <a:lvl3pPr marL="914400" algn="l" defTabSz="457200" rtl="0" eaLnBrk="1" latinLnBrk="0" hangingPunct="1">
      <a:defRPr sz="1200" b="0" i="0" u="none" kern="1200" baseline="0">
        <a:solidFill>
          <a:srgbClr val="000000"/>
        </a:solidFill>
        <a:effectLst/>
        <a:latin typeface="Calibri"/>
        <a:ea typeface="ＭＳ Ｐゴシック"/>
        <a:cs typeface="+mn-cs"/>
      </a:defRPr>
    </a:lvl3pPr>
    <a:lvl4pPr marL="1371600" algn="l" defTabSz="457200" rtl="0" eaLnBrk="1" latinLnBrk="0" hangingPunct="1">
      <a:defRPr sz="1200" b="0" i="0" u="none" kern="1200" baseline="0">
        <a:solidFill>
          <a:srgbClr val="000000"/>
        </a:solidFill>
        <a:effectLst/>
        <a:latin typeface="Calibri"/>
        <a:ea typeface="ＭＳ Ｐゴシック"/>
        <a:cs typeface="+mn-cs"/>
      </a:defRPr>
    </a:lvl4pPr>
    <a:lvl5pPr marL="1828800" algn="l" defTabSz="457200" rtl="0" eaLnBrk="1" latinLnBrk="0" hangingPunct="1">
      <a:defRPr sz="1200" b="0" i="0" u="none" kern="1200" baseline="0">
        <a:solidFill>
          <a:srgbClr val="000000"/>
        </a:solidFill>
        <a:effectLst/>
        <a:latin typeface="Calibri"/>
        <a:ea typeface="ＭＳ Ｐゴシック"/>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mtClean="0"/>
              <a:t>También se mide en kilogramos de equivalentes de nitrógeno (N)</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mtClean="0"/>
              <a:t>La tecnología principal utilizada para realizar la LCA proviene de PE International de Stuttgart, Alemania.  Han cosechado una amplia experiencia y credibilidad en este campo durante casi 20 años.</a:t>
            </a:r>
            <a:endParaRPr lang="en-US" dirty="0" smtClean="0"/>
          </a:p>
          <a:p>
            <a:endParaRPr lang="en-US" baseline="0" dirty="0" smtClean="0"/>
          </a:p>
          <a:p>
            <a:r>
              <a:rPr lang="es-ES" smtClean="0"/>
              <a:t>ISO (International Standards Organization, organización de estándares internacionales).</a:t>
            </a:r>
            <a:r>
              <a:rPr lang="en-US" smtClean="0"/>
              <a:t>  </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C8CC70A7-31AA-3140-B44D-6FDFCDA22D0A}"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z="1200" kern="1200" dirty="0" smtClean="0">
                <a:solidFill>
                  <a:schemeClr val="tx1"/>
                </a:solidFill>
                <a:latin typeface="+mn-lt"/>
                <a:ea typeface="+mn-ea"/>
                <a:cs typeface="+mn-cs"/>
              </a:rPr>
              <a:t>La "ecología" de un producto es un factor cada vez más tenido en cuenta por los </a:t>
            </a:r>
            <a:r>
              <a:rPr lang="es-ES" sz="1200" kern="1200" dirty="0" err="1" smtClean="0">
                <a:solidFill>
                  <a:schemeClr val="tx1"/>
                </a:solidFill>
                <a:latin typeface="+mn-lt"/>
                <a:ea typeface="+mn-ea"/>
                <a:cs typeface="+mn-cs"/>
              </a:rPr>
              <a:t>consumidores.Dado</a:t>
            </a:r>
            <a:r>
              <a:rPr lang="es-ES" sz="1200" kern="1200" dirty="0" smtClean="0">
                <a:solidFill>
                  <a:schemeClr val="tx1"/>
                </a:solidFill>
                <a:latin typeface="+mn-lt"/>
                <a:ea typeface="+mn-ea"/>
                <a:cs typeface="+mn-cs"/>
              </a:rPr>
              <a:t> que el aspecto ecológico cobra cada día más importancia en el mercado, numerosas empresas lo consideran un desafío nuevo y desconocido para su negocio. El diseño sostenible es una importante estrategia que las empresas pueden utilizar para reducir el impacto medioambiental de los productos que producen.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s-ES" sz="1200" kern="1200" dirty="0" err="1" smtClean="0">
                <a:solidFill>
                  <a:schemeClr val="tx1"/>
                </a:solidFill>
                <a:latin typeface="+mn-lt"/>
                <a:ea typeface="+mn-ea"/>
                <a:cs typeface="+mn-cs"/>
              </a:rPr>
              <a:t>SolidWorks</a:t>
            </a:r>
            <a:r>
              <a:rPr lang="es-ES" sz="1200" kern="1200" dirty="0" smtClean="0">
                <a:solidFill>
                  <a:schemeClr val="tx1"/>
                </a:solidFill>
                <a:latin typeface="+mn-lt"/>
                <a:ea typeface="+mn-ea"/>
                <a:cs typeface="+mn-cs"/>
              </a:rPr>
              <a:t> </a:t>
            </a:r>
            <a:r>
              <a:rPr lang="es-ES" sz="1200" kern="1200" dirty="0" err="1" smtClean="0">
                <a:solidFill>
                  <a:schemeClr val="tx1"/>
                </a:solidFill>
                <a:latin typeface="+mn-lt"/>
                <a:ea typeface="+mn-ea"/>
                <a:cs typeface="+mn-cs"/>
              </a:rPr>
              <a:t>Sustainability</a:t>
            </a:r>
            <a:r>
              <a:rPr lang="es-ES" sz="1200" kern="1200" dirty="0" smtClean="0">
                <a:solidFill>
                  <a:schemeClr val="tx1"/>
                </a:solidFill>
                <a:latin typeface="+mn-lt"/>
                <a:ea typeface="+mn-ea"/>
                <a:cs typeface="+mn-cs"/>
              </a:rPr>
              <a:t> ha sido creado para que el diseño sostenible sea fácil de entender y fácil de llevar a cabo. Algunas características como su panel, los informes personalizados y la función de búsqueda de materiales similares ayudan a los usuarios a mejorar con sencillez sus diseños y a transmitir sus trabajos de forma atractiva.  Como esto es algo fundamental, DS </a:t>
            </a:r>
            <a:r>
              <a:rPr lang="es-ES" sz="1200" kern="1200" dirty="0" err="1" smtClean="0">
                <a:solidFill>
                  <a:schemeClr val="tx1"/>
                </a:solidFill>
                <a:latin typeface="+mn-lt"/>
                <a:ea typeface="+mn-ea"/>
                <a:cs typeface="+mn-cs"/>
              </a:rPr>
              <a:t>SolidWorks</a:t>
            </a:r>
            <a:r>
              <a:rPr lang="es-ES" sz="1200" kern="1200" dirty="0" smtClean="0">
                <a:solidFill>
                  <a:schemeClr val="tx1"/>
                </a:solidFill>
                <a:latin typeface="+mn-lt"/>
                <a:ea typeface="+mn-ea"/>
                <a:cs typeface="+mn-cs"/>
              </a:rPr>
              <a:t> ha incluido algunas de estas características de diseño sostenible en cada licencia de </a:t>
            </a:r>
            <a:r>
              <a:rPr lang="es-ES" sz="1200" kern="1200" dirty="0" err="1" smtClean="0">
                <a:solidFill>
                  <a:schemeClr val="tx1"/>
                </a:solidFill>
                <a:latin typeface="+mn-lt"/>
                <a:ea typeface="+mn-ea"/>
                <a:cs typeface="+mn-cs"/>
              </a:rPr>
              <a:t>SolidWorks</a:t>
            </a:r>
            <a:r>
              <a:rPr lang="es-ES" sz="1200" kern="1200" dirty="0" smtClean="0">
                <a:solidFill>
                  <a:schemeClr val="tx1"/>
                </a:solidFill>
                <a:latin typeface="+mn-lt"/>
                <a:ea typeface="+mn-ea"/>
                <a:cs typeface="+mn-cs"/>
              </a:rPr>
              <a:t> 2010.  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s-ES" dirty="0" smtClean="0"/>
              <a:t>La "ecología" de un producto es un factor cada vez más tenido en cuenta por los </a:t>
            </a:r>
            <a:r>
              <a:rPr lang="es-ES" dirty="0" err="1" smtClean="0"/>
              <a:t>consumidores.Dado</a:t>
            </a:r>
            <a:r>
              <a:rPr lang="es-ES" dirty="0" smtClean="0"/>
              <a:t> que el aspecto ecológico cobra cada día más importancia en el mercado, numerosas empresas lo consideran un desafío nuevo y desconocido para su negocio. El diseño sostenible es una importante estrategia que las empresas pueden utilizar para reducir el impacto medioambiental de los productos que producen.  </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es-ES" sz="1400" kern="1200" dirty="0" smtClean="0">
                <a:solidFill>
                  <a:schemeClr val="tx1"/>
                </a:solidFill>
                <a:latin typeface="+mj-lt"/>
              </a:rPr>
              <a:t>Los estudiantes tienen que aprender, comprender, mejorar y transmitir el impacto medioambiental de sus diseños.</a:t>
            </a:r>
            <a:endParaRPr lang="en-US" dirty="0" smtClean="0">
              <a:solidFill>
                <a:schemeClr val="tx1"/>
              </a:solidFill>
              <a:latin typeface="+mj-lt"/>
              <a:cs typeface="Arial" charset="0"/>
            </a:endParaRPr>
          </a:p>
          <a:p>
            <a:pPr>
              <a:defRPr/>
            </a:pPr>
            <a:endParaRPr lang="en-US" sz="1400" kern="1200" dirty="0" smtClean="0">
              <a:solidFill>
                <a:schemeClr val="tx1"/>
              </a:solidFill>
              <a:latin typeface="+mj-lt"/>
            </a:endParaRPr>
          </a:p>
          <a:p>
            <a:pPr>
              <a:defRPr/>
            </a:pPr>
            <a:r>
              <a:rPr lang="es-ES" sz="1400" kern="1200" dirty="0" smtClean="0">
                <a:solidFill>
                  <a:schemeClr val="tx1"/>
                </a:solidFill>
                <a:latin typeface="+mj-lt"/>
              </a:rPr>
              <a:t>Los educadores pueden aportar su conocimiento sobre los efectos que tienen los materiales y los procesos de fabricación en el medioambiente.</a:t>
            </a:r>
            <a:r>
              <a:rPr lang="en-US" dirty="0" smtClean="0">
                <a:solidFill>
                  <a:schemeClr val="tx1"/>
                </a:solidFill>
                <a:latin typeface="+mj-lt"/>
                <a:cs typeface="Arial" charset="0"/>
              </a:rPr>
              <a:t> </a:t>
            </a:r>
          </a:p>
          <a:p>
            <a:pPr>
              <a:defRPr/>
            </a:pPr>
            <a:endParaRPr lang="en-US" sz="1400" kern="1200" dirty="0" smtClean="0">
              <a:solidFill>
                <a:schemeClr val="tx1"/>
              </a:solidFill>
              <a:latin typeface="+mj-lt"/>
            </a:endParaRPr>
          </a:p>
          <a:p>
            <a:pPr>
              <a:defRPr/>
            </a:pPr>
            <a:r>
              <a:rPr lang="es-ES" sz="1400" kern="1200" dirty="0" smtClean="0">
                <a:solidFill>
                  <a:schemeClr val="tx1"/>
                </a:solidFill>
                <a:latin typeface="+mj-lt"/>
              </a:rPr>
              <a:t>La enseñanza combina el diseño y la tecnología con las condiciones sociales, medioambientales y económicas.</a:t>
            </a:r>
            <a:endParaRPr lang="en-US" dirty="0" smtClean="0">
              <a:solidFill>
                <a:schemeClr val="tx1"/>
              </a:solidFill>
              <a:latin typeface="+mj-lt"/>
              <a:cs typeface="Arial" charset="0"/>
            </a:endParaRPr>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Definición de ingeniería sostenible. </a:t>
            </a:r>
            <a:r>
              <a:rPr lang="en-US" b="1" smtClean="0"/>
              <a:t>World</a:t>
            </a:r>
            <a:r>
              <a:rPr lang="en-US" smtClean="0"/>
              <a:t> </a:t>
            </a:r>
            <a:r>
              <a:rPr lang="en-US" b="1" smtClean="0"/>
              <a:t>Engineering</a:t>
            </a:r>
            <a:r>
              <a:rPr lang="en-US" smtClean="0"/>
              <a:t> </a:t>
            </a:r>
            <a:r>
              <a:rPr lang="en-US" b="1" smtClean="0"/>
              <a:t>Partnership</a:t>
            </a:r>
            <a:r>
              <a:rPr lang="en-US" smtClean="0"/>
              <a:t> for </a:t>
            </a:r>
            <a:r>
              <a:rPr lang="en-US" b="1" smtClean="0"/>
              <a:t>Sustainable</a:t>
            </a:r>
            <a:r>
              <a:rPr lang="en-US" smtClean="0"/>
              <a:t> </a:t>
            </a:r>
            <a:r>
              <a:rPr lang="en-US" b="1" smtClean="0"/>
              <a:t>Development</a:t>
            </a:r>
            <a:r>
              <a:rPr lang="en-US" smtClean="0"/>
              <a:t> (WEPSD: colaboraciones de ingeniería a nivel mundial para el desarrollo sostenible; </a:t>
            </a:r>
            <a:r>
              <a:rPr lang="en-US" b="1" smtClean="0"/>
              <a:t>colaboran</a:t>
            </a:r>
            <a:r>
              <a:rPr lang="en-US" smtClean="0"/>
              <a:t> WFEO, FIDIC y UATI)</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Hone ex</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mtClean="0"/>
              <a:t>Se trata de un método para evaluar de forma cuantitativa el impacto medioambiental de un producto durante su ciclo de vida completo, desde la obtención de las materias primas, pasando por la producción, distribución, utilización, desecho y reciclaje de dicho producto.</a:t>
            </a:r>
            <a:br>
              <a:rPr lang="es-ES" smtClean="0"/>
            </a:br>
            <a:r>
              <a:rPr lang="es-ES" smtClean="0"/>
              <a:t>La evaluación del ciclo de vida (LCA) es un proceso que estudia los efectos de un producto sobre el medioambiente durante todo su ciclo de vida; de este modo, la utilización de recursos es más eficaz y las responsabilidades, menores. Se puede utilizar para analizar el impacto medioambiental de un producto o de la función para la que ha sido diseñado, así como para analizar el paso de una etapa a otra. La LCA se conoce más comúnmente como el análisis de principio a fin de un producto.</a:t>
            </a:r>
            <a:r>
              <a:rPr lang="en-US"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mtClean="0"/>
              <a:t>Los elementos principales de la LCA son los siguientes: (1) identificar y cuantificar las cargas medioambientales implicadas; por ejemplo, la energía y las materias primas consumidas así como las emisiones y los residuos generados; (2) evaluar los posibles impactos medioambientales de estas cargas; y (3) evaluar las opciones disponibles para reducir estos impactos medioambientales.</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mtClean="0"/>
              <a:t>Principalmente, son cuatro los factores de impacto medioambiental que se tienen en cuenta a la hora de evaluar el ciclo de vida de un producto: la huella de carbono, la cantidad total de energía consumida, la acidificación del aire y la eutrofización del agua</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8CC70A7-31AA-3140-B44D-6FDFCDA22D0A}"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mtClean="0"/>
              <a:t>Algunos ejemplos de fuentes de energía no renovables son el carbón, el petróleo y los combustibles fósiles</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ES" smtClean="0"/>
              <a:t>Esto provoca un aumento de la acidificación del agua de la lluvia, lo que ocasiona a su vez la acidificación de los lagos y el suelo.</a:t>
            </a:r>
            <a:r>
              <a:rPr lang="en-US" smtClean="0"/>
              <a:t> </a:t>
            </a:r>
            <a:endParaRPr lang="en-US" dirty="0"/>
          </a:p>
        </p:txBody>
      </p:sp>
      <p:sp>
        <p:nvSpPr>
          <p:cNvPr id="4" name="Slide Number Placeholder 3"/>
          <p:cNvSpPr>
            <a:spLocks noGrp="1"/>
          </p:cNvSpPr>
          <p:nvPr>
            <p:ph type="sldNum" sz="quarter" idx="10"/>
          </p:nvPr>
        </p:nvSpPr>
        <p:spPr/>
        <p:txBody>
          <a:bodyPr/>
          <a:lstStyle/>
          <a:p>
            <a:fld id="{C8CC70A7-31AA-3140-B44D-6FDFCDA22D0A}"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143000" y="1612780"/>
            <a:ext cx="7772400" cy="533400"/>
          </a:xfrm>
        </p:spPr>
        <p:txBody>
          <a:bodyPr/>
          <a:lstStyle>
            <a:lvl1pPr algn="r">
              <a:defRPr sz="2800" b="1" i="0" u="none" baseline="0">
                <a:solidFill>
                  <a:srgbClr val="28288A"/>
                </a:solidFill>
                <a:effectLst/>
                <a:latin typeface="Arial"/>
                <a:ea typeface="ＭＳ Ｐゴシック"/>
                <a:cs typeface="Arial" pitchFamily="34" charset="0"/>
              </a:defRPr>
            </a:lvl1pPr>
          </a:lstStyle>
          <a:p>
            <a:r>
              <a:rPr lang="es-ES" smtClean="0"/>
              <a:t>Haga clic para modificar el estilo del título del patrón</a:t>
            </a:r>
            <a:endParaRPr lang="en-US" dirty="0"/>
          </a:p>
        </p:txBody>
      </p:sp>
      <p:sp>
        <p:nvSpPr>
          <p:cNvPr id="3" name="Subtitle 2"/>
          <p:cNvSpPr>
            <a:spLocks noGrp="1"/>
          </p:cNvSpPr>
          <p:nvPr>
            <p:ph type="subTitle" idx="1" hasCustomPrompt="1"/>
          </p:nvPr>
        </p:nvSpPr>
        <p:spPr>
          <a:xfrm>
            <a:off x="2514600" y="2209800"/>
            <a:ext cx="6400800" cy="381000"/>
          </a:xfrm>
        </p:spPr>
        <p:txBody>
          <a:bodyPr>
            <a:normAutofit/>
          </a:bodyPr>
          <a:lstStyle>
            <a:lvl1pPr marL="0" indent="0" algn="r">
              <a:buNone/>
              <a:defRPr sz="1800" b="0" i="0" u="none" baseline="0">
                <a:solidFill>
                  <a:srgbClr val="28288A"/>
                </a:solidFill>
                <a:effectLst/>
                <a:latin typeface="Arial"/>
                <a:ea typeface="ＭＳ Ｐゴシック"/>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del subtítulo del patrón</a:t>
            </a:r>
            <a:endParaRPr lang="en-US" dirty="0"/>
          </a:p>
        </p:txBody>
      </p:sp>
      <p:sp>
        <p:nvSpPr>
          <p:cNvPr id="4" name="Date Placeholder 3"/>
          <p:cNvSpPr>
            <a:spLocks noGrp="1"/>
          </p:cNvSpPr>
          <p:nvPr>
            <p:ph type="dt" sz="half" idx="10"/>
          </p:nvPr>
        </p:nvSpPr>
        <p:spPr>
          <a:xfrm>
            <a:off x="6781800" y="2661824"/>
            <a:ext cx="2133600" cy="233776"/>
          </a:xfrm>
          <a:prstGeom prst="rect">
            <a:avLst/>
          </a:prstGeom>
        </p:spPr>
        <p:txBody>
          <a:bodyPr/>
          <a:lstStyle>
            <a:lvl1pPr>
              <a:defRPr sz="1000"/>
            </a:lvl1pPr>
          </a:lstStyle>
          <a:p>
            <a:fld id="{F0CCA2AF-898B-4969-BA97-6AF8C52733E7}" type="datetimeFigureOut">
              <a:rPr lang="en-US" smtClean="0"/>
              <a:pPr/>
              <a:t>2/11/2010</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51241"/>
            <a:ext cx="2057400" cy="526855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751242"/>
            <a:ext cx="6019800" cy="52599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64112"/>
            <a:ext cx="8458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5410200" y="6553200"/>
            <a:ext cx="675448" cy="224898"/>
          </a:xfrm>
          <a:prstGeom prst="rect">
            <a:avLst/>
          </a:prstGeom>
        </p:spPr>
        <p:txBody>
          <a:bodyPr/>
          <a:lstStyle/>
          <a:p>
            <a:fld id="{F0CCA2AF-898B-4969-BA97-6AF8C52733E7}" type="datetimeFigureOut">
              <a:rPr lang="en-US" smtClean="0"/>
              <a:pPr/>
              <a:t>2/11/2010</a:t>
            </a:fld>
            <a:endParaRPr lang="en-US"/>
          </a:p>
        </p:txBody>
      </p:sp>
      <p:sp>
        <p:nvSpPr>
          <p:cNvPr id="5" name="Slide Number Placeholder 4"/>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848"/>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762000"/>
            <a:ext cx="5111750" cy="5334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761999"/>
            <a:ext cx="5486400" cy="3965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F0580517-B526-4FE4-BD6A-600BAD18868F}"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2000"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248584"/>
            <a:ext cx="8458200" cy="458674"/>
          </a:xfrm>
          <a:prstGeom prst="rect">
            <a:avLst/>
          </a:prstGeom>
        </p:spPr>
        <p:txBody>
          <a:bodyPr vert="horz" lIns="91440" tIns="45720" rIns="91440" bIns="45720" rtlCol="0" anchor="ctr">
            <a:normAutofit/>
          </a:bodyPr>
          <a:lstStyle/>
          <a:p>
            <a:r>
              <a:rPr lang="es-ES" smtClean="0"/>
              <a:t>Haga clic para modificar el estilo del título del patrón</a:t>
            </a:r>
            <a:endParaRPr lang="en-US" dirty="0"/>
          </a:p>
        </p:txBody>
      </p:sp>
      <p:sp>
        <p:nvSpPr>
          <p:cNvPr id="3" name="Text Placeholder 2"/>
          <p:cNvSpPr>
            <a:spLocks noGrp="1"/>
          </p:cNvSpPr>
          <p:nvPr>
            <p:ph type="body" idx="1"/>
          </p:nvPr>
        </p:nvSpPr>
        <p:spPr>
          <a:xfrm>
            <a:off x="688028" y="1281346"/>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endParaRPr lang="en-US" smtClean="0"/>
          </a:p>
          <a:p>
            <a:pPr lvl="1"/>
            <a:r>
              <a:rPr lang="en-US" smtClean="0"/>
              <a:t>Segundo nivel</a:t>
            </a:r>
          </a:p>
          <a:p>
            <a:pPr lvl="2"/>
            <a:r>
              <a:rPr lang="en-US" smtClean="0"/>
              <a:t>Tercer nivel</a:t>
            </a:r>
          </a:p>
          <a:p>
            <a:pPr lvl="3"/>
            <a:r>
              <a:rPr lang="en-US" smtClean="0"/>
              <a:t>Cuarto nivel</a:t>
            </a:r>
          </a:p>
          <a:p>
            <a:pPr lvl="4"/>
            <a:r>
              <a:rPr lang="en-US" smtClean="0"/>
              <a:t>Quinto nivel</a:t>
            </a:r>
            <a:endParaRPr lang="en-US" dirty="0"/>
          </a:p>
        </p:txBody>
      </p:sp>
      <p:sp>
        <p:nvSpPr>
          <p:cNvPr id="6" name="Slide Number Placeholder 5"/>
          <p:cNvSpPr>
            <a:spLocks noGrp="1"/>
          </p:cNvSpPr>
          <p:nvPr>
            <p:ph type="sldNum" sz="quarter" idx="4"/>
          </p:nvPr>
        </p:nvSpPr>
        <p:spPr>
          <a:xfrm>
            <a:off x="6096000" y="6576132"/>
            <a:ext cx="474956" cy="201966"/>
          </a:xfrm>
          <a:prstGeom prst="rect">
            <a:avLst/>
          </a:prstGeom>
        </p:spPr>
        <p:txBody>
          <a:bodyPr vert="horz" lIns="91440" tIns="45720" rIns="91440" bIns="45720" rtlCol="0" anchor="ctr"/>
          <a:lstStyle>
            <a:lvl1pPr algn="r">
              <a:defRPr sz="800">
                <a:solidFill>
                  <a:schemeClr val="tx1">
                    <a:tint val="75000"/>
                  </a:schemeClr>
                </a:solidFill>
              </a:defRPr>
            </a:lvl1pPr>
          </a:lstStyle>
          <a:p>
            <a:fld id="{F0580517-B526-4FE4-BD6A-600BAD18868F}"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2800" b="1" i="0" u="none" kern="1200" baseline="0">
          <a:solidFill>
            <a:srgbClr val="28288A"/>
          </a:solidFill>
          <a:effectLst/>
          <a:latin typeface="Arial"/>
          <a:ea typeface="ＭＳ Ｐゴシック"/>
          <a:cs typeface="Arial" pitchFamily="34" charset="0"/>
        </a:defRPr>
      </a:lvl1pPr>
    </p:titleStyle>
    <p:bodyStyle>
      <a:lvl1pPr marL="342900" indent="-342900" algn="l" defTabSz="914400" rtl="0" eaLnBrk="1" latinLnBrk="0" hangingPunct="1">
        <a:spcBef>
          <a:spcPct val="20000"/>
        </a:spcBef>
        <a:buSzPct val="70000"/>
        <a:buFontTx/>
        <a:buBlip>
          <a:blip r:embed="rId14"/>
        </a:buBlip>
        <a:defRPr sz="2400" b="1" i="0" u="none" kern="1200" baseline="0">
          <a:solidFill>
            <a:srgbClr val="28288A"/>
          </a:solidFill>
          <a:effectLst/>
          <a:latin typeface="Arial"/>
          <a:ea typeface="ＭＳ Ｐゴシック"/>
          <a:cs typeface="Arial" pitchFamily="34" charset="0"/>
        </a:defRPr>
      </a:lvl1pPr>
      <a:lvl2pPr marL="742950" indent="-285750" algn="l" defTabSz="914400" rtl="0" eaLnBrk="1" latinLnBrk="0" hangingPunct="1">
        <a:spcBef>
          <a:spcPct val="20000"/>
        </a:spcBef>
        <a:buSzPct val="70000"/>
        <a:buFontTx/>
        <a:buBlip>
          <a:blip r:embed="rId15"/>
        </a:buBlip>
        <a:defRPr sz="2000" b="0" i="0" u="none" kern="1200" baseline="0">
          <a:solidFill>
            <a:srgbClr val="28288A"/>
          </a:solidFill>
          <a:effectLst/>
          <a:latin typeface="Arial"/>
          <a:ea typeface="ＭＳ Ｐゴシック"/>
          <a:cs typeface="Arial" pitchFamily="34" charset="0"/>
        </a:defRPr>
      </a:lvl2pPr>
      <a:lvl3pPr marL="1143000" indent="-228600" algn="l" defTabSz="914400" rtl="0" eaLnBrk="1" latinLnBrk="0" hangingPunct="1">
        <a:spcBef>
          <a:spcPct val="20000"/>
        </a:spcBef>
        <a:buSzPct val="70000"/>
        <a:buFontTx/>
        <a:buBlip>
          <a:blip r:embed="rId16"/>
        </a:buBlip>
        <a:defRPr sz="1800" b="0" i="0" u="none" kern="1200" baseline="0">
          <a:solidFill>
            <a:srgbClr val="28288A"/>
          </a:solidFill>
          <a:effectLst/>
          <a:latin typeface="Arial"/>
          <a:ea typeface="ＭＳ Ｐゴシック"/>
          <a:cs typeface="Arial" pitchFamily="34" charset="0"/>
        </a:defRPr>
      </a:lvl3pPr>
      <a:lvl4pPr marL="1600200" indent="-228600" algn="l" defTabSz="914400" rtl="0" eaLnBrk="1" latinLnBrk="0" hangingPunct="1">
        <a:spcBef>
          <a:spcPct val="20000"/>
        </a:spcBef>
        <a:buFont typeface="Arial" pitchFamily="34" charset="0"/>
        <a:buChar char="–"/>
        <a:defRPr sz="1600" b="0" i="0" u="none" kern="1200" baseline="0">
          <a:solidFill>
            <a:srgbClr val="28288A"/>
          </a:solidFill>
          <a:effectLst/>
          <a:latin typeface="Arial"/>
          <a:ea typeface="ＭＳ Ｐゴシック"/>
          <a:cs typeface="Arial" pitchFamily="34" charset="0"/>
        </a:defRPr>
      </a:lvl4pPr>
      <a:lvl5pPr marL="2057400" indent="-228600" algn="l" defTabSz="914400" rtl="0" eaLnBrk="1" latinLnBrk="0" hangingPunct="1">
        <a:spcBef>
          <a:spcPct val="20000"/>
        </a:spcBef>
        <a:buFont typeface="Wingdings" pitchFamily="2" charset="2"/>
        <a:buChar char="§"/>
        <a:defRPr sz="1600" b="0" i="0" u="none" kern="1200" baseline="0">
          <a:solidFill>
            <a:srgbClr val="28288A"/>
          </a:solidFill>
          <a:effectLst/>
          <a:latin typeface="Arial"/>
          <a:ea typeface="ＭＳ Ｐゴシック"/>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notesSlide" Target="../notesSlides/notesSlide14.xml"/><Relationship Id="rId7" Type="http://schemas.openxmlformats.org/officeDocument/2006/relationships/diagramQuickStyle" Target="../diagrams/quickStyle1.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jpeg"/><Relationship Id="rId9" Type="http://schemas.microsoft.com/office/2007/relationships/diagramDrawing" Target="../diagrams/drawing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mtClean="0"/>
              <a:t>SolidWorks Sustainability</a:t>
            </a:r>
            <a:endParaRPr lang="en-US" dirty="0"/>
          </a:p>
        </p:txBody>
      </p:sp>
      <p:sp>
        <p:nvSpPr>
          <p:cNvPr id="3" name="Subtitle 2"/>
          <p:cNvSpPr>
            <a:spLocks noGrp="1"/>
          </p:cNvSpPr>
          <p:nvPr>
            <p:ph type="subTitle" idx="1"/>
          </p:nvPr>
        </p:nvSpPr>
        <p:spPr>
          <a:xfrm>
            <a:off x="2514600" y="2209800"/>
            <a:ext cx="6400800" cy="1143000"/>
          </a:xfrm>
        </p:spPr>
        <p:txBody>
          <a:bodyPr>
            <a:normAutofit/>
          </a:bodyPr>
          <a:lstStyle/>
          <a:p>
            <a:r>
              <a:rPr lang="en-US" dirty="0" smtClean="0"/>
              <a:t> </a:t>
            </a:r>
          </a:p>
          <a:p>
            <a:r>
              <a:rPr lang="en-US" dirty="0" smtClean="0"/>
              <a:t>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¿Qué es la eutrofización del agua?</a:t>
            </a:r>
            <a:endParaRPr lang="en-US" sz="2500" dirty="0"/>
          </a:p>
        </p:txBody>
      </p:sp>
      <p:sp>
        <p:nvSpPr>
          <p:cNvPr id="3" name="Content Placeholder 2"/>
          <p:cNvSpPr>
            <a:spLocks noGrp="1"/>
          </p:cNvSpPr>
          <p:nvPr>
            <p:ph idx="1"/>
          </p:nvPr>
        </p:nvSpPr>
        <p:spPr/>
        <p:txBody>
          <a:bodyPr/>
          <a:lstStyle/>
          <a:p>
            <a:r>
              <a:rPr lang="es-ES" smtClean="0"/>
              <a:t>Cantidad excesiva de nutrientes añadida a un ecosistema acuático.  </a:t>
            </a:r>
            <a:endParaRPr lang="en-US" dirty="0" smtClean="0"/>
          </a:p>
          <a:p>
            <a:r>
              <a:rPr lang="es-ES" smtClean="0"/>
              <a:t>El nitrógeno (N) y el fósforo (PO</a:t>
            </a:r>
            <a:r>
              <a:rPr lang="es-ES" baseline="-25000" smtClean="0"/>
              <a:t>4</a:t>
            </a:r>
            <a:r>
              <a:rPr lang="es-ES" smtClean="0"/>
              <a:t>) procedentes de aguas residuales y fertilizantes agrícolas dan lugar al excesivo crecimiento de algas, que consumen el oxígeno del agua y provocan la muerte de las plantas y los animales del medio acuático.  </a:t>
            </a:r>
            <a:endParaRPr lang="en-US" dirty="0" smtClean="0"/>
          </a:p>
          <a:p>
            <a:r>
              <a:rPr lang="en-US" smtClean="0"/>
              <a:t>Se mide en kilogramos de equivalentes de fosfato (PO</a:t>
            </a:r>
            <a:r>
              <a:rPr lang="en-US" baseline="-25000" smtClean="0"/>
              <a:t>4</a:t>
            </a:r>
            <a:r>
              <a:rPr lang="en-US" smtClean="0"/>
              <a:t>e).</a:t>
            </a:r>
            <a:endParaRPr lang="en-US" dirty="0"/>
          </a:p>
        </p:txBody>
      </p:sp>
      <p:pic>
        <p:nvPicPr>
          <p:cNvPr id="4" name="Picture 3"/>
          <p:cNvPicPr>
            <a:picLocks noChangeAspect="1"/>
          </p:cNvPicPr>
          <p:nvPr/>
        </p:nvPicPr>
        <p:blipFill>
          <a:blip r:embed="rId3" cstate="print"/>
          <a:srcRect l="14285" r="11429"/>
          <a:stretch>
            <a:fillRect/>
          </a:stretch>
        </p:blipFill>
        <p:spPr>
          <a:xfrm>
            <a:off x="838200" y="5105400"/>
            <a:ext cx="1524000" cy="1524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5638800" y="990600"/>
            <a:ext cx="3352800" cy="49530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smtClean="0"/>
              <a:t>Referencias   </a:t>
            </a:r>
            <a:endParaRPr lang="en-US" dirty="0"/>
          </a:p>
        </p:txBody>
      </p:sp>
      <p:sp>
        <p:nvSpPr>
          <p:cNvPr id="3" name="Content Placeholder 2"/>
          <p:cNvSpPr>
            <a:spLocks noGrp="1"/>
          </p:cNvSpPr>
          <p:nvPr>
            <p:ph idx="1"/>
          </p:nvPr>
        </p:nvSpPr>
        <p:spPr>
          <a:xfrm>
            <a:off x="688028" y="1281347"/>
            <a:ext cx="4645972" cy="3290654"/>
          </a:xfrm>
        </p:spPr>
        <p:txBody>
          <a:bodyPr>
            <a:normAutofit fontScale="62500" lnSpcReduction="20000"/>
          </a:bodyPr>
          <a:lstStyle/>
          <a:p>
            <a:r>
              <a:rPr lang="es-ES" sz="2500" smtClean="0"/>
              <a:t>Tecnología principal para la LCA: PE International</a:t>
            </a:r>
            <a:r>
              <a:rPr lang="en-US" smtClean="0"/>
              <a:t> </a:t>
            </a:r>
            <a:endParaRPr lang="en-US" dirty="0" smtClean="0"/>
          </a:p>
          <a:p>
            <a:pPr lvl="1"/>
            <a:r>
              <a:rPr lang="es-ES" sz="2100" smtClean="0"/>
              <a:t>20 años de experiencia en la LCA</a:t>
            </a:r>
            <a:endParaRPr lang="en-US" sz="2100" dirty="0" smtClean="0"/>
          </a:p>
          <a:p>
            <a:pPr lvl="1"/>
            <a:r>
              <a:rPr lang="es-ES" sz="2100" smtClean="0"/>
              <a:t>Base de datos internacional de la LCA</a:t>
            </a:r>
            <a:r>
              <a:rPr lang="en-US" smtClean="0"/>
              <a:t>  </a:t>
            </a:r>
            <a:endParaRPr lang="en-US" dirty="0" smtClean="0"/>
          </a:p>
          <a:p>
            <a:pPr lvl="1"/>
            <a:r>
              <a:rPr lang="es-ES" sz="2100" smtClean="0"/>
              <a:t>GaBi 4: aplicación de software principal para la sostenibilidad de productos</a:t>
            </a:r>
            <a:endParaRPr lang="en-US" sz="2100" dirty="0" smtClean="0"/>
          </a:p>
          <a:p>
            <a:pPr lvl="1"/>
            <a:r>
              <a:rPr lang="en-US" sz="2100" smtClean="0"/>
              <a:t>www.pe-international.com</a:t>
            </a:r>
            <a:r>
              <a:rPr lang="en-US" smtClean="0"/>
              <a:t> </a:t>
            </a:r>
            <a:endParaRPr lang="en-US" dirty="0" smtClean="0"/>
          </a:p>
          <a:p>
            <a:r>
              <a:rPr lang="es-ES" sz="2500" smtClean="0"/>
              <a:t>Estándares internacionales de la LCA</a:t>
            </a:r>
            <a:endParaRPr lang="en-US" sz="2500" dirty="0" smtClean="0"/>
          </a:p>
          <a:p>
            <a:pPr lvl="1"/>
            <a:r>
              <a:rPr lang="es-ES" sz="2100" smtClean="0"/>
              <a:t>Gestión medioambiental - Evaluación del ciclo de vida - Principios y marco de referencia - ISO 14040/44 -www.iso.org</a:t>
            </a:r>
            <a:r>
              <a:rPr lang="en-US" smtClean="0"/>
              <a:t> </a:t>
            </a:r>
            <a:endParaRPr lang="en-US" b="1" dirty="0" smtClean="0"/>
          </a:p>
          <a:p>
            <a:r>
              <a:rPr lang="es-ES" sz="2500" smtClean="0"/>
              <a:t>Recursos sobre la LCA de la Agencia de Protección Medioambiental de Estados Unidos (EPA)</a:t>
            </a:r>
            <a:endParaRPr lang="en-US" sz="2500" dirty="0" smtClean="0"/>
          </a:p>
          <a:p>
            <a:pPr lvl="1"/>
            <a:r>
              <a:rPr lang="en-US" sz="2100" smtClean="0"/>
              <a:t>http://www.epa.gov/nrmrl/lcaccess/</a:t>
            </a:r>
            <a:r>
              <a:rPr lang="en-US" smtClean="0"/>
              <a:t> </a:t>
            </a:r>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p:txBody>
      </p:sp>
      <p:grpSp>
        <p:nvGrpSpPr>
          <p:cNvPr id="5" name="Group 4"/>
          <p:cNvGrpSpPr/>
          <p:nvPr/>
        </p:nvGrpSpPr>
        <p:grpSpPr>
          <a:xfrm>
            <a:off x="5791200" y="1193800"/>
            <a:ext cx="1828800" cy="3936999"/>
            <a:chOff x="6477000" y="1193800"/>
            <a:chExt cx="1828800" cy="3936999"/>
          </a:xfrm>
        </p:grpSpPr>
        <p:sp>
          <p:nvSpPr>
            <p:cNvPr id="6" name="Freeform 5"/>
            <p:cNvSpPr/>
            <p:nvPr/>
          </p:nvSpPr>
          <p:spPr>
            <a:xfrm>
              <a:off x="6477000" y="1193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Objetivo</a:t>
              </a:r>
              <a:r>
                <a:rPr lang="en-US" sz="2500" kern="1200" smtClean="0">
                  <a:solidFill>
                    <a:srgbClr val="FFFFFF"/>
                  </a:solidFill>
                  <a:latin typeface="Calibri"/>
                </a:rPr>
                <a:t> </a:t>
              </a:r>
              <a:r>
                <a:rPr lang="en-US" sz="2500" kern="1200" smtClean="0">
                  <a:solidFill>
                    <a:srgbClr val="FFFFFF"/>
                  </a:solidFill>
                  <a:latin typeface="Calibri"/>
                  <a:ea typeface="ＭＳ Ｐゴシック"/>
                </a:rPr>
                <a:t>y</a:t>
              </a:r>
              <a:r>
                <a:rPr lang="en-US" sz="2500" kern="1200" smtClean="0">
                  <a:solidFill>
                    <a:srgbClr val="FFFFFF"/>
                  </a:solidFill>
                  <a:latin typeface="Calibri"/>
                </a:rPr>
                <a:t> </a:t>
              </a:r>
              <a:r>
                <a:rPr lang="en-US" sz="2500" kern="1200" smtClean="0">
                  <a:solidFill>
                    <a:srgbClr val="FFFFFF"/>
                  </a:solidFill>
                  <a:latin typeface="Calibri"/>
                  <a:ea typeface="ＭＳ Ｐゴシック"/>
                </a:rPr>
                <a:t>alcance</a:t>
              </a:r>
              <a:endParaRPr lang="en-US" sz="2500" kern="1200" dirty="0">
                <a:solidFill>
                  <a:srgbClr val="FFFFFF"/>
                </a:solidFill>
                <a:latin typeface="Calibri"/>
                <a:ea typeface="ＭＳ Ｐゴシック"/>
              </a:endParaRPr>
            </a:p>
          </p:txBody>
        </p:sp>
        <p:sp>
          <p:nvSpPr>
            <p:cNvPr id="8" name="Freeform 7"/>
            <p:cNvSpPr/>
            <p:nvPr/>
          </p:nvSpPr>
          <p:spPr>
            <a:xfrm>
              <a:off x="6477000" y="2717800"/>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Análisis</a:t>
              </a:r>
              <a:r>
                <a:rPr lang="en-US" sz="2500" kern="1200" smtClean="0">
                  <a:solidFill>
                    <a:srgbClr val="FFFFFF"/>
                  </a:solidFill>
                  <a:latin typeface="Calibri"/>
                </a:rPr>
                <a:t> </a:t>
              </a:r>
              <a:r>
                <a:rPr lang="en-US" sz="2500" kern="1200" smtClean="0">
                  <a:solidFill>
                    <a:srgbClr val="FFFFFF"/>
                  </a:solidFill>
                  <a:latin typeface="Calibri"/>
                  <a:ea typeface="ＭＳ Ｐゴシック"/>
                </a:rPr>
                <a:t>de</a:t>
              </a:r>
              <a:r>
                <a:rPr lang="en-US" sz="2500" kern="1200" smtClean="0">
                  <a:solidFill>
                    <a:srgbClr val="FFFFFF"/>
                  </a:solidFill>
                  <a:latin typeface="Calibri"/>
                </a:rPr>
                <a:t> </a:t>
              </a:r>
              <a:r>
                <a:rPr lang="en-US" sz="2500" kern="1200" smtClean="0">
                  <a:solidFill>
                    <a:srgbClr val="FFFFFF"/>
                  </a:solidFill>
                  <a:latin typeface="Calibri"/>
                  <a:ea typeface="ＭＳ Ｐゴシック"/>
                </a:rPr>
                <a:t>inventario</a:t>
              </a:r>
              <a:endParaRPr lang="en-US" sz="2500" kern="1200" dirty="0">
                <a:solidFill>
                  <a:srgbClr val="FFFFFF"/>
                </a:solidFill>
                <a:latin typeface="Calibri"/>
                <a:ea typeface="ＭＳ Ｐゴシック"/>
              </a:endParaRPr>
            </a:p>
          </p:txBody>
        </p:sp>
        <p:sp>
          <p:nvSpPr>
            <p:cNvPr id="10" name="Freeform 9"/>
            <p:cNvSpPr/>
            <p:nvPr/>
          </p:nvSpPr>
          <p:spPr>
            <a:xfrm>
              <a:off x="6477000" y="4114799"/>
              <a:ext cx="1828800" cy="1016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Evaluación</a:t>
              </a:r>
              <a:r>
                <a:rPr lang="en-US" sz="2500" kern="1200" smtClean="0">
                  <a:solidFill>
                    <a:srgbClr val="FFFFFF"/>
                  </a:solidFill>
                  <a:latin typeface="Calibri"/>
                </a:rPr>
                <a:t> </a:t>
              </a:r>
              <a:r>
                <a:rPr lang="en-US" sz="2500" kern="1200" smtClean="0">
                  <a:solidFill>
                    <a:srgbClr val="FFFFFF"/>
                  </a:solidFill>
                  <a:latin typeface="Calibri"/>
                  <a:ea typeface="ＭＳ Ｐゴシック"/>
                </a:rPr>
                <a:t>del</a:t>
              </a:r>
              <a:r>
                <a:rPr lang="en-US" sz="2500" kern="1200" smtClean="0">
                  <a:solidFill>
                    <a:srgbClr val="FFFFFF"/>
                  </a:solidFill>
                  <a:latin typeface="Calibri"/>
                </a:rPr>
                <a:t> </a:t>
              </a:r>
              <a:r>
                <a:rPr lang="en-US" sz="2500" kern="1200" smtClean="0">
                  <a:solidFill>
                    <a:srgbClr val="FFFFFF"/>
                  </a:solidFill>
                  <a:latin typeface="Calibri"/>
                  <a:ea typeface="ＭＳ Ｐゴシック"/>
                </a:rPr>
                <a:t>impacto</a:t>
              </a:r>
              <a:endParaRPr lang="en-US" sz="2500" kern="1200" dirty="0">
                <a:solidFill>
                  <a:srgbClr val="FFFFFF"/>
                </a:solidFill>
                <a:latin typeface="Calibri"/>
                <a:ea typeface="ＭＳ Ｐゴシック"/>
              </a:endParaRPr>
            </a:p>
          </p:txBody>
        </p:sp>
      </p:grpSp>
      <p:sp>
        <p:nvSpPr>
          <p:cNvPr id="11" name="Freeform 10"/>
          <p:cNvSpPr/>
          <p:nvPr/>
        </p:nvSpPr>
        <p:spPr>
          <a:xfrm>
            <a:off x="8077200" y="1295400"/>
            <a:ext cx="609600" cy="3810000"/>
          </a:xfrm>
          <a:custGeom>
            <a:avLst/>
            <a:gdLst>
              <a:gd name="connsiteX0" fmla="*/ 0 w 1828800"/>
              <a:gd name="connsiteY0" fmla="*/ 101600 h 1016000"/>
              <a:gd name="connsiteX1" fmla="*/ 29758 w 1828800"/>
              <a:gd name="connsiteY1" fmla="*/ 29758 h 1016000"/>
              <a:gd name="connsiteX2" fmla="*/ 101600 w 1828800"/>
              <a:gd name="connsiteY2" fmla="*/ 0 h 1016000"/>
              <a:gd name="connsiteX3" fmla="*/ 1727200 w 1828800"/>
              <a:gd name="connsiteY3" fmla="*/ 0 h 1016000"/>
              <a:gd name="connsiteX4" fmla="*/ 1799042 w 1828800"/>
              <a:gd name="connsiteY4" fmla="*/ 29758 h 1016000"/>
              <a:gd name="connsiteX5" fmla="*/ 1828800 w 1828800"/>
              <a:gd name="connsiteY5" fmla="*/ 101600 h 1016000"/>
              <a:gd name="connsiteX6" fmla="*/ 1828800 w 1828800"/>
              <a:gd name="connsiteY6" fmla="*/ 914400 h 1016000"/>
              <a:gd name="connsiteX7" fmla="*/ 1799042 w 1828800"/>
              <a:gd name="connsiteY7" fmla="*/ 986242 h 1016000"/>
              <a:gd name="connsiteX8" fmla="*/ 1727200 w 1828800"/>
              <a:gd name="connsiteY8" fmla="*/ 1016000 h 1016000"/>
              <a:gd name="connsiteX9" fmla="*/ 101600 w 1828800"/>
              <a:gd name="connsiteY9" fmla="*/ 1016000 h 1016000"/>
              <a:gd name="connsiteX10" fmla="*/ 29758 w 1828800"/>
              <a:gd name="connsiteY10" fmla="*/ 986242 h 1016000"/>
              <a:gd name="connsiteX11" fmla="*/ 0 w 1828800"/>
              <a:gd name="connsiteY11" fmla="*/ 914400 h 1016000"/>
              <a:gd name="connsiteX12" fmla="*/ 0 w 1828800"/>
              <a:gd name="connsiteY12" fmla="*/ 101600 h 10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28800" h="1016000">
                <a:moveTo>
                  <a:pt x="0" y="101600"/>
                </a:moveTo>
                <a:cubicBezTo>
                  <a:pt x="0" y="74654"/>
                  <a:pt x="10704" y="48812"/>
                  <a:pt x="29758" y="29758"/>
                </a:cubicBezTo>
                <a:cubicBezTo>
                  <a:pt x="48812" y="10704"/>
                  <a:pt x="74654" y="0"/>
                  <a:pt x="101600" y="0"/>
                </a:cubicBezTo>
                <a:lnTo>
                  <a:pt x="1727200" y="0"/>
                </a:lnTo>
                <a:cubicBezTo>
                  <a:pt x="1754146" y="0"/>
                  <a:pt x="1779988" y="10704"/>
                  <a:pt x="1799042" y="29758"/>
                </a:cubicBezTo>
                <a:cubicBezTo>
                  <a:pt x="1818096" y="48812"/>
                  <a:pt x="1828800" y="74654"/>
                  <a:pt x="1828800" y="101600"/>
                </a:cubicBezTo>
                <a:lnTo>
                  <a:pt x="1828800" y="914400"/>
                </a:lnTo>
                <a:cubicBezTo>
                  <a:pt x="1828800" y="941346"/>
                  <a:pt x="1818096" y="967188"/>
                  <a:pt x="1799042" y="986242"/>
                </a:cubicBezTo>
                <a:cubicBezTo>
                  <a:pt x="1779988" y="1005296"/>
                  <a:pt x="1754146" y="1016000"/>
                  <a:pt x="1727200" y="1016000"/>
                </a:cubicBezTo>
                <a:lnTo>
                  <a:pt x="101600" y="1016000"/>
                </a:lnTo>
                <a:cubicBezTo>
                  <a:pt x="74654" y="1016000"/>
                  <a:pt x="48812" y="1005296"/>
                  <a:pt x="29758" y="986242"/>
                </a:cubicBezTo>
                <a:cubicBezTo>
                  <a:pt x="10704" y="967188"/>
                  <a:pt x="0" y="941346"/>
                  <a:pt x="0" y="914400"/>
                </a:cubicBezTo>
                <a:lnTo>
                  <a:pt x="0" y="10160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vert270" wrap="square" lIns="125008" tIns="125008" rIns="125008" bIns="125008" numCol="1" spcCol="1270" anchor="ctr" anchorCtr="0">
            <a:noAutofit/>
          </a:bodyPr>
          <a:lstStyle/>
          <a:p>
            <a:pPr lvl="0" algn="ctr" defTabSz="1111250">
              <a:lnSpc>
                <a:spcPct val="90000"/>
              </a:lnSpc>
              <a:spcBef>
                <a:spcPct val="0"/>
              </a:spcBef>
              <a:spcAft>
                <a:spcPct val="35000"/>
              </a:spcAft>
            </a:pPr>
            <a:r>
              <a:rPr lang="en-US" sz="2500" kern="1200" smtClean="0">
                <a:solidFill>
                  <a:srgbClr val="FFFFFF"/>
                </a:solidFill>
                <a:latin typeface="Calibri"/>
                <a:ea typeface="ＭＳ Ｐゴシック"/>
              </a:rPr>
              <a:t>Interpretación</a:t>
            </a:r>
            <a:endParaRPr lang="en-US" sz="2500" kern="1200" dirty="0">
              <a:solidFill>
                <a:srgbClr val="FFFFFF"/>
              </a:solidFill>
              <a:latin typeface="Calibri"/>
              <a:ea typeface="ＭＳ Ｐゴシック"/>
            </a:endParaRPr>
          </a:p>
        </p:txBody>
      </p:sp>
      <p:cxnSp>
        <p:nvCxnSpPr>
          <p:cNvPr id="13" name="Straight Arrow Connector 12"/>
          <p:cNvCxnSpPr/>
          <p:nvPr/>
        </p:nvCxnSpPr>
        <p:spPr>
          <a:xfrm rot="5400000">
            <a:off x="6515894" y="24757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6515894" y="3923506"/>
            <a:ext cx="381000"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7620000" y="16002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7620000" y="3048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7620000" y="4572000"/>
            <a:ext cx="379412" cy="1588"/>
          </a:xfrm>
          <a:prstGeom prst="straightConnector1">
            <a:avLst/>
          </a:prstGeom>
          <a:ln w="34925" cmpd="sng">
            <a:headEnd type="arrow"/>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943600" y="5334000"/>
            <a:ext cx="2895600" cy="646331"/>
          </a:xfrm>
          <a:prstGeom prst="rect">
            <a:avLst/>
          </a:prstGeom>
          <a:noFill/>
        </p:spPr>
        <p:txBody>
          <a:bodyPr wrap="square" rtlCol="0">
            <a:spAutoFit/>
          </a:bodyPr>
          <a:lstStyle/>
          <a:p>
            <a:r>
              <a:rPr lang="es-ES" smtClean="0">
                <a:solidFill>
                  <a:srgbClr val="28288A"/>
                </a:solidFill>
                <a:latin typeface="Calibri"/>
                <a:ea typeface="ＭＳ Ｐゴシック"/>
              </a:rPr>
              <a:t>Marco</a:t>
            </a:r>
            <a:r>
              <a:rPr lang="es-ES" smtClean="0">
                <a:solidFill>
                  <a:srgbClr val="28288A"/>
                </a:solidFill>
                <a:latin typeface="Calibri"/>
              </a:rPr>
              <a:t> </a:t>
            </a:r>
            <a:r>
              <a:rPr lang="es-ES" smtClean="0">
                <a:solidFill>
                  <a:srgbClr val="28288A"/>
                </a:solidFill>
                <a:latin typeface="Calibri"/>
                <a:ea typeface="ＭＳ Ｐゴシック"/>
              </a:rPr>
              <a:t>de</a:t>
            </a:r>
            <a:r>
              <a:rPr lang="es-ES" smtClean="0">
                <a:solidFill>
                  <a:srgbClr val="28288A"/>
                </a:solidFill>
                <a:latin typeface="Calibri"/>
              </a:rPr>
              <a:t> </a:t>
            </a:r>
            <a:r>
              <a:rPr lang="es-ES" smtClean="0">
                <a:solidFill>
                  <a:srgbClr val="28288A"/>
                </a:solidFill>
                <a:latin typeface="Calibri"/>
                <a:ea typeface="ＭＳ Ｐゴシック"/>
              </a:rPr>
              <a:t>referencia</a:t>
            </a:r>
            <a:r>
              <a:rPr lang="es-ES" smtClean="0">
                <a:solidFill>
                  <a:srgbClr val="28288A"/>
                </a:solidFill>
                <a:latin typeface="Calibri"/>
              </a:rPr>
              <a:t> </a:t>
            </a:r>
            <a:r>
              <a:rPr lang="es-ES" smtClean="0">
                <a:solidFill>
                  <a:srgbClr val="28288A"/>
                </a:solidFill>
                <a:latin typeface="Calibri"/>
                <a:ea typeface="ＭＳ Ｐゴシック"/>
              </a:rPr>
              <a:t>de</a:t>
            </a:r>
            <a:r>
              <a:rPr lang="es-ES" smtClean="0">
                <a:solidFill>
                  <a:srgbClr val="28288A"/>
                </a:solidFill>
                <a:latin typeface="Calibri"/>
              </a:rPr>
              <a:t> </a:t>
            </a:r>
            <a:r>
              <a:rPr lang="es-ES" smtClean="0">
                <a:solidFill>
                  <a:srgbClr val="28288A"/>
                </a:solidFill>
                <a:latin typeface="Calibri"/>
                <a:ea typeface="ＭＳ Ｐゴシック"/>
              </a:rPr>
              <a:t>la</a:t>
            </a:r>
            <a:r>
              <a:rPr lang="es-ES" smtClean="0">
                <a:solidFill>
                  <a:srgbClr val="28288A"/>
                </a:solidFill>
                <a:latin typeface="Calibri"/>
              </a:rPr>
              <a:t> </a:t>
            </a:r>
            <a:r>
              <a:rPr lang="es-ES" smtClean="0">
                <a:solidFill>
                  <a:srgbClr val="28288A"/>
                </a:solidFill>
                <a:latin typeface="Calibri"/>
                <a:ea typeface="ＭＳ Ｐゴシック"/>
              </a:rPr>
              <a:t>LCA:</a:t>
            </a:r>
            <a:r>
              <a:rPr lang="es-ES" smtClean="0">
                <a:solidFill>
                  <a:srgbClr val="28288A"/>
                </a:solidFill>
                <a:latin typeface="Calibri"/>
              </a:rPr>
              <a:t> </a:t>
            </a:r>
            <a:r>
              <a:rPr lang="es-ES" smtClean="0">
                <a:solidFill>
                  <a:srgbClr val="28288A"/>
                </a:solidFill>
                <a:latin typeface="Calibri"/>
                <a:ea typeface="ＭＳ Ｐゴシック"/>
              </a:rPr>
              <a:t>ISO</a:t>
            </a:r>
            <a:r>
              <a:rPr lang="es-ES" smtClean="0">
                <a:solidFill>
                  <a:srgbClr val="28288A"/>
                </a:solidFill>
                <a:latin typeface="Calibri"/>
              </a:rPr>
              <a:t> </a:t>
            </a:r>
            <a:r>
              <a:rPr lang="es-ES" smtClean="0">
                <a:solidFill>
                  <a:srgbClr val="28288A"/>
                </a:solidFill>
                <a:latin typeface="Calibri"/>
                <a:ea typeface="ＭＳ Ｐゴシック"/>
              </a:rPr>
              <a:t>14044</a:t>
            </a:r>
            <a:endParaRPr lang="en-US" dirty="0">
              <a:solidFill>
                <a:srgbClr val="28288A"/>
              </a:solidFill>
              <a:latin typeface="Calibri"/>
              <a:ea typeface="ＭＳ Ｐゴシック"/>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¿Por qué elegir SolidWorks Sustainability?</a:t>
            </a:r>
            <a:endParaRPr lang="en-US" sz="2500" dirty="0"/>
          </a:p>
        </p:txBody>
      </p:sp>
      <p:sp>
        <p:nvSpPr>
          <p:cNvPr id="3" name="Content Placeholder 2"/>
          <p:cNvSpPr>
            <a:spLocks noGrp="1"/>
          </p:cNvSpPr>
          <p:nvPr>
            <p:ph idx="1"/>
          </p:nvPr>
        </p:nvSpPr>
        <p:spPr>
          <a:xfrm>
            <a:off x="688028" y="914400"/>
            <a:ext cx="8229600" cy="5410200"/>
          </a:xfrm>
        </p:spPr>
        <p:txBody>
          <a:bodyPr>
            <a:normAutofit/>
          </a:bodyPr>
          <a:lstStyle/>
          <a:p>
            <a:pPr>
              <a:buNone/>
            </a:pPr>
            <a:r>
              <a:rPr lang="es-ES" smtClean="0"/>
              <a:t>Pronto todo el diseño será diseño sostenible</a:t>
            </a:r>
            <a:endParaRPr lang="en-US" dirty="0" smtClean="0"/>
          </a:p>
          <a:p>
            <a:pPr>
              <a:buNone/>
            </a:pPr>
            <a:endParaRPr lang="en-US" dirty="0" smtClean="0"/>
          </a:p>
          <a:p>
            <a:r>
              <a:rPr lang="es-ES" smtClean="0"/>
              <a:t>Cada vez más consumidores desean productos ecológicos</a:t>
            </a:r>
            <a:endParaRPr lang="en-US" dirty="0" smtClean="0"/>
          </a:p>
          <a:p>
            <a:r>
              <a:rPr lang="es-ES" smtClean="0"/>
              <a:t>Desafío nuevo y desconocido para las empresas</a:t>
            </a:r>
            <a:r>
              <a:rPr lang="en-US" smtClean="0"/>
              <a:t> </a:t>
            </a:r>
            <a:endParaRPr lang="en-US" dirty="0" smtClean="0"/>
          </a:p>
          <a:p>
            <a:r>
              <a:rPr lang="es-ES" smtClean="0"/>
              <a:t>El diseño sostenible es una estrategia para tener éxito</a:t>
            </a:r>
            <a:r>
              <a:rPr lang="en-US" smtClean="0"/>
              <a:t> </a:t>
            </a:r>
            <a:endParaRPr lang="en-US" dirty="0" smtClean="0"/>
          </a:p>
          <a:p>
            <a:r>
              <a:rPr lang="en-US" smtClean="0"/>
              <a:t>SolidWorks Sustainability</a:t>
            </a:r>
            <a:endParaRPr lang="en-US" dirty="0" smtClean="0"/>
          </a:p>
          <a:p>
            <a:pPr lvl="1"/>
            <a:r>
              <a:rPr lang="es-ES" smtClean="0"/>
              <a:t>Fácil de utilizar y entender</a:t>
            </a:r>
            <a:endParaRPr lang="en-US" dirty="0" smtClean="0"/>
          </a:p>
          <a:p>
            <a:pPr lvl="1"/>
            <a:r>
              <a:rPr lang="es-ES" smtClean="0"/>
              <a:t>Reduce el impacto medioambiental de los diseños de productos</a:t>
            </a:r>
            <a:endParaRPr lang="en-US" dirty="0" smtClean="0"/>
          </a:p>
          <a:p>
            <a:pPr lvl="1"/>
            <a:r>
              <a:rPr lang="en-US" smtClean="0"/>
              <a:t>Comunica datos de forma eficaz a través de informes y gráficos</a:t>
            </a:r>
            <a:endParaRPr lang="en-US" dirty="0" smtClean="0"/>
          </a:p>
          <a:p>
            <a:pPr lvl="1"/>
            <a:r>
              <a:rPr lang="es-ES" smtClean="0"/>
              <a:t>SolidWorks SustainabilityXpress</a:t>
            </a:r>
            <a:r>
              <a:rPr lang="es-ES" baseline="30000" smtClean="0"/>
              <a:t>1 </a:t>
            </a:r>
            <a:r>
              <a:rPr lang="es-ES" smtClean="0"/>
              <a:t>se encuentra disponible para TODOS los usuarios de SolidWorks sin coste alguno</a:t>
            </a:r>
            <a:endParaRPr lang="en-US"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fontAlgn="auto">
              <a:spcAft>
                <a:spcPts val="0"/>
              </a:spcAft>
              <a:defRPr/>
            </a:pPr>
            <a:r>
              <a:rPr lang="es-ES" sz="2500" smtClean="0"/>
              <a:t>¿Por qué utilizar SolidWorks Sustainability en las aulas?</a:t>
            </a:r>
            <a:endParaRPr lang="en-US" sz="2500" dirty="0"/>
          </a:p>
        </p:txBody>
      </p:sp>
      <p:sp>
        <p:nvSpPr>
          <p:cNvPr id="14339" name="Content Placeholder 2"/>
          <p:cNvSpPr>
            <a:spLocks noGrp="1"/>
          </p:cNvSpPr>
          <p:nvPr>
            <p:ph idx="1"/>
          </p:nvPr>
        </p:nvSpPr>
        <p:spPr>
          <a:xfrm>
            <a:off x="687388" y="1447800"/>
            <a:ext cx="8229600" cy="5410200"/>
          </a:xfrm>
        </p:spPr>
        <p:txBody>
          <a:bodyPr/>
          <a:lstStyle/>
          <a:p>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a:p>
            <a:pPr>
              <a:buFontTx/>
              <a:buNone/>
            </a:pPr>
            <a:endParaRPr lang="en-US" smtClean="0">
              <a:latin typeface="Arial" charset="0"/>
              <a:cs typeface="Arial" charset="0"/>
            </a:endParaRPr>
          </a:p>
        </p:txBody>
      </p:sp>
      <p:pic>
        <p:nvPicPr>
          <p:cNvPr id="14340" name="Picture 2"/>
          <p:cNvPicPr>
            <a:picLocks noChangeAspect="1" noChangeArrowheads="1"/>
          </p:cNvPicPr>
          <p:nvPr/>
        </p:nvPicPr>
        <p:blipFill>
          <a:blip r:embed="rId3" cstate="print"/>
          <a:srcRect/>
          <a:stretch>
            <a:fillRect/>
          </a:stretch>
        </p:blipFill>
        <p:spPr bwMode="auto">
          <a:xfrm>
            <a:off x="1200944" y="914400"/>
            <a:ext cx="6742113" cy="5021262"/>
          </a:xfrm>
          <a:prstGeom prst="rect">
            <a:avLst/>
          </a:prstGeom>
          <a:noFill/>
          <a:ln w="9525">
            <a:noFill/>
            <a:miter lim="800000"/>
            <a:headEnd/>
            <a:tailEnd/>
          </a:ln>
        </p:spPr>
      </p:pic>
      <p:sp>
        <p:nvSpPr>
          <p:cNvPr id="5" name="Rectangle 4"/>
          <p:cNvSpPr/>
          <p:nvPr/>
        </p:nvSpPr>
        <p:spPr>
          <a:xfrm>
            <a:off x="1295400" y="6096000"/>
            <a:ext cx="6248400" cy="646331"/>
          </a:xfrm>
          <a:prstGeom prst="rect">
            <a:avLst/>
          </a:prstGeom>
        </p:spPr>
        <p:txBody>
          <a:bodyPr wrap="square">
            <a:spAutoFit/>
          </a:bodyPr>
          <a:lstStyle/>
          <a:p>
            <a:r>
              <a:rPr lang="es-ES" smtClean="0">
                <a:solidFill>
                  <a:srgbClr val="28288A"/>
                </a:solidFill>
                <a:latin typeface="Calibri"/>
                <a:ea typeface="ＭＳ Ｐゴシック"/>
              </a:rPr>
              <a:t>Disponible</a:t>
            </a:r>
            <a:r>
              <a:rPr lang="es-ES" smtClean="0">
                <a:solidFill>
                  <a:srgbClr val="28288A"/>
                </a:solidFill>
                <a:latin typeface="Calibri"/>
              </a:rPr>
              <a:t> </a:t>
            </a:r>
            <a:r>
              <a:rPr lang="es-ES" smtClean="0">
                <a:solidFill>
                  <a:srgbClr val="28288A"/>
                </a:solidFill>
                <a:latin typeface="Calibri"/>
                <a:ea typeface="ＭＳ Ｐゴシック"/>
              </a:rPr>
              <a:t>en</a:t>
            </a:r>
            <a:r>
              <a:rPr lang="es-ES" smtClean="0">
                <a:solidFill>
                  <a:srgbClr val="28288A"/>
                </a:solidFill>
                <a:latin typeface="Calibri"/>
              </a:rPr>
              <a:t> </a:t>
            </a:r>
            <a:r>
              <a:rPr lang="es-ES" smtClean="0">
                <a:solidFill>
                  <a:srgbClr val="28288A"/>
                </a:solidFill>
                <a:latin typeface="Calibri"/>
                <a:ea typeface="ＭＳ Ｐゴシック"/>
              </a:rPr>
              <a:t>SolidWorks</a:t>
            </a:r>
            <a:r>
              <a:rPr lang="es-ES" smtClean="0">
                <a:solidFill>
                  <a:srgbClr val="28288A"/>
                </a:solidFill>
                <a:latin typeface="Calibri"/>
              </a:rPr>
              <a:t> </a:t>
            </a:r>
            <a:r>
              <a:rPr lang="es-ES" smtClean="0">
                <a:solidFill>
                  <a:srgbClr val="28288A"/>
                </a:solidFill>
                <a:latin typeface="Calibri"/>
                <a:ea typeface="ＭＳ Ｐゴシック"/>
              </a:rPr>
              <a:t>Labs</a:t>
            </a:r>
            <a:r>
              <a:rPr lang="es-ES" smtClean="0">
                <a:solidFill>
                  <a:srgbClr val="28288A"/>
                </a:solidFill>
                <a:latin typeface="Calibri"/>
              </a:rPr>
              <a:t> </a:t>
            </a:r>
            <a:r>
              <a:rPr lang="es-ES" smtClean="0">
                <a:solidFill>
                  <a:srgbClr val="28288A"/>
                </a:solidFill>
                <a:latin typeface="Calibri"/>
                <a:ea typeface="ＭＳ Ｐゴシック"/>
              </a:rPr>
              <a:t>para</a:t>
            </a:r>
            <a:r>
              <a:rPr lang="es-ES" smtClean="0">
                <a:solidFill>
                  <a:srgbClr val="28288A"/>
                </a:solidFill>
                <a:latin typeface="Calibri"/>
              </a:rPr>
              <a:t> </a:t>
            </a:r>
            <a:r>
              <a:rPr lang="es-ES" smtClean="0">
                <a:solidFill>
                  <a:srgbClr val="28288A"/>
                </a:solidFill>
                <a:latin typeface="Calibri"/>
                <a:ea typeface="ＭＳ Ｐゴシック"/>
              </a:rPr>
              <a:t>SolidWorks</a:t>
            </a:r>
            <a:r>
              <a:rPr lang="es-ES" smtClean="0">
                <a:solidFill>
                  <a:srgbClr val="28288A"/>
                </a:solidFill>
                <a:latin typeface="Calibri"/>
              </a:rPr>
              <a:t> </a:t>
            </a:r>
            <a:r>
              <a:rPr lang="es-ES" smtClean="0">
                <a:solidFill>
                  <a:srgbClr val="28288A"/>
                </a:solidFill>
                <a:latin typeface="Calibri"/>
                <a:ea typeface="ＭＳ Ｐゴシック"/>
              </a:rPr>
              <a:t>2009</a:t>
            </a:r>
            <a:r>
              <a:rPr lang="es-ES" smtClean="0">
                <a:solidFill>
                  <a:srgbClr val="28288A"/>
                </a:solidFill>
                <a:latin typeface="Calibri"/>
              </a:rPr>
              <a:t> </a:t>
            </a:r>
            <a:r>
              <a:rPr lang="es-ES" smtClean="0">
                <a:solidFill>
                  <a:srgbClr val="28288A"/>
                </a:solidFill>
                <a:latin typeface="Calibri"/>
                <a:ea typeface="ＭＳ Ｐゴシック"/>
              </a:rPr>
              <a:t>http://labs.solidworks.com</a:t>
            </a:r>
            <a:endParaRPr lang="en-US" dirty="0" smtClean="0">
              <a:solidFill>
                <a:srgbClr val="28288A"/>
              </a:solidFill>
              <a:latin typeface="Calibri"/>
              <a:ea typeface="ＭＳ Ｐゴシック"/>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blip>
          <a:srcRect/>
          <a:stretch>
            <a:fillRect t="-2000" b="-2000"/>
          </a:stretch>
        </a:blipFill>
        <a:effectLst/>
      </p:bgPr>
    </p:bg>
    <p:spTree>
      <p:nvGrpSpPr>
        <p:cNvPr id="1" name=""/>
        <p:cNvGrpSpPr/>
        <p:nvPr/>
      </p:nvGrpSpPr>
      <p:grpSpPr>
        <a:xfrm>
          <a:off x="0" y="0"/>
          <a:ext cx="0" cy="0"/>
          <a:chOff x="0" y="0"/>
          <a:chExt cx="0" cy="0"/>
        </a:xfrm>
      </p:grpSpPr>
      <p:graphicFrame>
        <p:nvGraphicFramePr>
          <p:cNvPr id="19" name="Diagram 18"/>
          <p:cNvGraphicFramePr/>
          <p:nvPr/>
        </p:nvGraphicFramePr>
        <p:xfrm>
          <a:off x="1066800" y="762000"/>
          <a:ext cx="6096000"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Title 1"/>
          <p:cNvSpPr>
            <a:spLocks noGrp="1"/>
          </p:cNvSpPr>
          <p:nvPr>
            <p:ph type="title"/>
          </p:nvPr>
        </p:nvSpPr>
        <p:spPr/>
        <p:txBody>
          <a:bodyPr>
            <a:normAutofit fontScale="90000"/>
          </a:bodyPr>
          <a:lstStyle/>
          <a:p>
            <a:r>
              <a:rPr lang="en-US" smtClean="0"/>
              <a:t>Metodología de SolidWorks Sustainability  </a:t>
            </a:r>
            <a:endParaRPr lang="en-US" dirty="0"/>
          </a:p>
        </p:txBody>
      </p:sp>
      <p:sp>
        <p:nvSpPr>
          <p:cNvPr id="3" name="Content Placeholder 2"/>
          <p:cNvSpPr>
            <a:spLocks noGrp="1"/>
          </p:cNvSpPr>
          <p:nvPr>
            <p:ph idx="1"/>
          </p:nvPr>
        </p:nvSpPr>
        <p:spPr>
          <a:xfrm>
            <a:off x="533400" y="990600"/>
            <a:ext cx="6931972" cy="4525963"/>
          </a:xfrm>
        </p:spPr>
        <p:txBody>
          <a:bodyPr>
            <a:normAutofit/>
          </a:bodyPr>
          <a:lstStyle/>
          <a:p>
            <a:pPr>
              <a:buNone/>
            </a:pPr>
            <a:endParaRPr lang="en-US" dirty="0" smtClean="0"/>
          </a:p>
          <a:p>
            <a:pPr>
              <a:buNone/>
            </a:pPr>
            <a:endParaRPr lang="en-US" dirty="0" smtClean="0"/>
          </a:p>
        </p:txBody>
      </p:sp>
      <p:grpSp>
        <p:nvGrpSpPr>
          <p:cNvPr id="20" name="Group 19"/>
          <p:cNvGrpSpPr/>
          <p:nvPr/>
        </p:nvGrpSpPr>
        <p:grpSpPr>
          <a:xfrm>
            <a:off x="228600" y="2209800"/>
            <a:ext cx="7162800" cy="4190878"/>
            <a:chOff x="762000" y="2209800"/>
            <a:chExt cx="6349919" cy="4190878"/>
          </a:xfrm>
        </p:grpSpPr>
        <p:sp>
          <p:nvSpPr>
            <p:cNvPr id="21" name="Freeform 20"/>
            <p:cNvSpPr/>
            <p:nvPr/>
          </p:nvSpPr>
          <p:spPr>
            <a:xfrm>
              <a:off x="762000" y="220980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en-US" sz="2100" kern="1200" dirty="0" err="1" smtClean="0">
                  <a:solidFill>
                    <a:srgbClr val="FFFFFF"/>
                  </a:solidFill>
                  <a:latin typeface="Calibri"/>
                  <a:ea typeface="ＭＳ Ｐゴシック"/>
                </a:rPr>
                <a:t>Introducción</a:t>
              </a:r>
              <a:r>
                <a:rPr lang="en-US" sz="2100" kern="1200" dirty="0" smtClean="0">
                  <a:solidFill>
                    <a:srgbClr val="FFFFFF"/>
                  </a:solidFill>
                  <a:latin typeface="Calibri"/>
                </a:rPr>
                <a:t> </a:t>
              </a:r>
              <a:r>
                <a:rPr lang="en-US" sz="2100" kern="1200" dirty="0" smtClean="0">
                  <a:solidFill>
                    <a:srgbClr val="FFFFFF"/>
                  </a:solidFill>
                  <a:latin typeface="Calibri"/>
                  <a:ea typeface="ＭＳ Ｐゴシック"/>
                </a:rPr>
                <a:t>de</a:t>
              </a:r>
              <a:r>
                <a:rPr lang="en-US" sz="2100" kern="1200" dirty="0" smtClean="0">
                  <a:solidFill>
                    <a:srgbClr val="FFFFFF"/>
                  </a:solidFill>
                  <a:latin typeface="Calibri"/>
                </a:rPr>
                <a:t> </a:t>
              </a:r>
              <a:r>
                <a:rPr lang="en-US" sz="2100" kern="1200" dirty="0" err="1" smtClean="0">
                  <a:solidFill>
                    <a:srgbClr val="FFFFFF"/>
                  </a:solidFill>
                  <a:latin typeface="Calibri"/>
                  <a:ea typeface="ＭＳ Ｐゴシック"/>
                </a:rPr>
                <a:t>datos</a:t>
              </a:r>
              <a:endParaRPr lang="en-US" sz="2100" kern="1200" dirty="0">
                <a:solidFill>
                  <a:srgbClr val="FFFFFF"/>
                </a:solidFill>
                <a:latin typeface="Calibri"/>
                <a:ea typeface="ＭＳ Ｐゴシック"/>
              </a:endParaRPr>
            </a:p>
          </p:txBody>
        </p:sp>
        <p:sp>
          <p:nvSpPr>
            <p:cNvPr id="22" name="Freeform 21"/>
            <p:cNvSpPr/>
            <p:nvPr/>
          </p:nvSpPr>
          <p:spPr>
            <a:xfrm>
              <a:off x="1358898" y="2908261"/>
              <a:ext cx="99868" cy="548563"/>
            </a:xfrm>
            <a:custGeom>
              <a:avLst/>
              <a:gdLst/>
              <a:ahLst/>
              <a:cxnLst/>
              <a:rect l="0" t="0" r="0" b="0"/>
              <a:pathLst>
                <a:path>
                  <a:moveTo>
                    <a:pt x="0" y="0"/>
                  </a:moveTo>
                  <a:lnTo>
                    <a:pt x="0" y="548563"/>
                  </a:lnTo>
                  <a:lnTo>
                    <a:pt x="99868" y="548563"/>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Freeform 22"/>
            <p:cNvSpPr/>
            <p:nvPr/>
          </p:nvSpPr>
          <p:spPr>
            <a:xfrm>
              <a:off x="1458766" y="31075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Material</a:t>
              </a:r>
              <a:endParaRPr lang="en-US" sz="1300" kern="1200" dirty="0" smtClean="0">
                <a:solidFill>
                  <a:srgbClr val="28288A"/>
                </a:solidFill>
                <a:latin typeface="Calibri"/>
                <a:ea typeface="ＭＳ Ｐゴシック"/>
              </a:endParaRPr>
            </a:p>
          </p:txBody>
        </p:sp>
        <p:sp>
          <p:nvSpPr>
            <p:cNvPr id="24" name="Freeform 23"/>
            <p:cNvSpPr/>
            <p:nvPr/>
          </p:nvSpPr>
          <p:spPr>
            <a:xfrm>
              <a:off x="1358898" y="2908261"/>
              <a:ext cx="99868" cy="1446845"/>
            </a:xfrm>
            <a:custGeom>
              <a:avLst/>
              <a:gdLst/>
              <a:ahLst/>
              <a:cxnLst/>
              <a:rect l="0" t="0" r="0" b="0"/>
              <a:pathLst>
                <a:path>
                  <a:moveTo>
                    <a:pt x="0" y="0"/>
                  </a:moveTo>
                  <a:lnTo>
                    <a:pt x="0" y="1446845"/>
                  </a:lnTo>
                  <a:lnTo>
                    <a:pt x="99868" y="1446845"/>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Freeform 24"/>
            <p:cNvSpPr/>
            <p:nvPr/>
          </p:nvSpPr>
          <p:spPr>
            <a:xfrm>
              <a:off x="1458766" y="4005877"/>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Proceso</a:t>
              </a:r>
              <a:r>
                <a:rPr lang="en-US" sz="1300" kern="1200" smtClean="0">
                  <a:solidFill>
                    <a:srgbClr val="28288A"/>
                  </a:solidFill>
                  <a:latin typeface="Calibri"/>
                </a:rPr>
                <a:t> </a:t>
              </a:r>
              <a:r>
                <a:rPr lang="en-US" sz="1300" kern="1200" smtClean="0">
                  <a:solidFill>
                    <a:srgbClr val="28288A"/>
                  </a:solidFill>
                  <a:latin typeface="Calibri"/>
                  <a:ea typeface="ＭＳ Ｐゴシック"/>
                </a:rPr>
                <a:t>de</a:t>
              </a:r>
              <a:r>
                <a:rPr lang="en-US" sz="1300" kern="1200" smtClean="0">
                  <a:solidFill>
                    <a:srgbClr val="28288A"/>
                  </a:solidFill>
                  <a:latin typeface="Calibri"/>
                </a:rPr>
                <a:t> </a:t>
              </a:r>
              <a:r>
                <a:rPr lang="en-US" sz="1300" kern="1200" smtClean="0">
                  <a:solidFill>
                    <a:srgbClr val="28288A"/>
                  </a:solidFill>
                  <a:latin typeface="Calibri"/>
                  <a:ea typeface="ＭＳ Ｐゴシック"/>
                </a:rPr>
                <a:t>fabricación</a:t>
              </a:r>
              <a:endParaRPr lang="en-US" sz="1300" kern="1200" dirty="0">
                <a:solidFill>
                  <a:srgbClr val="28288A"/>
                </a:solidFill>
                <a:latin typeface="Calibri"/>
                <a:ea typeface="ＭＳ Ｐゴシック"/>
              </a:endParaRPr>
            </a:p>
          </p:txBody>
        </p:sp>
        <p:sp>
          <p:nvSpPr>
            <p:cNvPr id="26" name="Freeform 25"/>
            <p:cNvSpPr/>
            <p:nvPr/>
          </p:nvSpPr>
          <p:spPr>
            <a:xfrm>
              <a:off x="1358898" y="2908261"/>
              <a:ext cx="99868" cy="2225348"/>
            </a:xfrm>
            <a:custGeom>
              <a:avLst/>
              <a:gdLst/>
              <a:ahLst/>
              <a:cxnLst/>
              <a:rect l="0" t="0" r="0" b="0"/>
              <a:pathLst>
                <a:path>
                  <a:moveTo>
                    <a:pt x="0" y="0"/>
                  </a:moveTo>
                  <a:lnTo>
                    <a:pt x="0" y="2225348"/>
                  </a:lnTo>
                  <a:lnTo>
                    <a:pt x="99868" y="222534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Freeform 26"/>
            <p:cNvSpPr/>
            <p:nvPr/>
          </p:nvSpPr>
          <p:spPr>
            <a:xfrm>
              <a:off x="1458766" y="478438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Región</a:t>
              </a:r>
              <a:r>
                <a:rPr lang="en-US" sz="1300" kern="1200" smtClean="0">
                  <a:solidFill>
                    <a:srgbClr val="28288A"/>
                  </a:solidFill>
                  <a:latin typeface="Calibri"/>
                </a:rPr>
                <a:t> </a:t>
              </a:r>
              <a:r>
                <a:rPr lang="en-US" sz="1300" kern="1200" smtClean="0">
                  <a:solidFill>
                    <a:srgbClr val="28288A"/>
                  </a:solidFill>
                  <a:latin typeface="Calibri"/>
                  <a:ea typeface="ＭＳ Ｐゴシック"/>
                </a:rPr>
                <a:t>de</a:t>
              </a:r>
              <a:r>
                <a:rPr lang="en-US" sz="1300" kern="1200" smtClean="0">
                  <a:solidFill>
                    <a:srgbClr val="28288A"/>
                  </a:solidFill>
                  <a:latin typeface="Calibri"/>
                </a:rPr>
                <a:t> </a:t>
              </a:r>
              <a:r>
                <a:rPr lang="en-US" sz="1300" kern="1200" smtClean="0">
                  <a:solidFill>
                    <a:srgbClr val="28288A"/>
                  </a:solidFill>
                  <a:latin typeface="Calibri"/>
                  <a:ea typeface="ＭＳ Ｐゴシック"/>
                </a:rPr>
                <a:t>fabricación</a:t>
              </a:r>
              <a:endParaRPr lang="en-US" sz="1300" kern="1200" dirty="0">
                <a:solidFill>
                  <a:srgbClr val="28288A"/>
                </a:solidFill>
                <a:latin typeface="Calibri"/>
                <a:ea typeface="ＭＳ Ｐゴシック"/>
              </a:endParaRPr>
            </a:p>
          </p:txBody>
        </p:sp>
        <p:sp>
          <p:nvSpPr>
            <p:cNvPr id="28" name="Freeform 27"/>
            <p:cNvSpPr/>
            <p:nvPr/>
          </p:nvSpPr>
          <p:spPr>
            <a:xfrm>
              <a:off x="1358898" y="2908261"/>
              <a:ext cx="99868" cy="3063737"/>
            </a:xfrm>
            <a:custGeom>
              <a:avLst/>
              <a:gdLst/>
              <a:ahLst/>
              <a:cxnLst/>
              <a:rect l="0" t="0" r="0" b="0"/>
              <a:pathLst>
                <a:path>
                  <a:moveTo>
                    <a:pt x="0" y="0"/>
                  </a:moveTo>
                  <a:lnTo>
                    <a:pt x="0" y="3063737"/>
                  </a:lnTo>
                  <a:lnTo>
                    <a:pt x="99868" y="3063737"/>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9" name="Freeform 28"/>
            <p:cNvSpPr/>
            <p:nvPr/>
          </p:nvSpPr>
          <p:spPr>
            <a:xfrm>
              <a:off x="1458766" y="562276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Transporte</a:t>
              </a:r>
              <a:r>
                <a:rPr lang="en-US" sz="1300" kern="1200" smtClean="0">
                  <a:solidFill>
                    <a:srgbClr val="28288A"/>
                  </a:solidFill>
                  <a:latin typeface="Calibri"/>
                </a:rPr>
                <a:t> </a:t>
              </a:r>
              <a:r>
                <a:rPr lang="en-US" sz="1300" kern="1200" smtClean="0">
                  <a:solidFill>
                    <a:srgbClr val="28288A"/>
                  </a:solidFill>
                  <a:latin typeface="Calibri"/>
                  <a:ea typeface="ＭＳ Ｐゴシック"/>
                </a:rPr>
                <a:t>y</a:t>
              </a:r>
              <a:r>
                <a:rPr lang="en-US" sz="1300" kern="1200" smtClean="0">
                  <a:solidFill>
                    <a:srgbClr val="28288A"/>
                  </a:solidFill>
                  <a:latin typeface="Calibri"/>
                </a:rPr>
                <a:t> </a:t>
              </a:r>
              <a:r>
                <a:rPr lang="en-US" sz="1300" kern="1200" smtClean="0">
                  <a:solidFill>
                    <a:srgbClr val="28288A"/>
                  </a:solidFill>
                  <a:latin typeface="Calibri"/>
                  <a:ea typeface="ＭＳ Ｐゴシック"/>
                </a:rPr>
                <a:t>utilización</a:t>
              </a:r>
              <a:endParaRPr lang="en-US" sz="1300" kern="1200" dirty="0" smtClean="0">
                <a:solidFill>
                  <a:srgbClr val="28288A"/>
                </a:solidFill>
                <a:latin typeface="Calibri"/>
                <a:ea typeface="ＭＳ Ｐゴシック"/>
              </a:endParaRPr>
            </a:p>
          </p:txBody>
        </p:sp>
        <p:sp>
          <p:nvSpPr>
            <p:cNvPr id="30" name="Freeform 29"/>
            <p:cNvSpPr/>
            <p:nvPr/>
          </p:nvSpPr>
          <p:spPr>
            <a:xfrm>
              <a:off x="5715000" y="2209920"/>
              <a:ext cx="1396919" cy="698459"/>
            </a:xfrm>
            <a:custGeom>
              <a:avLst/>
              <a:gdLst>
                <a:gd name="connsiteX0" fmla="*/ 0 w 1396919"/>
                <a:gd name="connsiteY0" fmla="*/ 69846 h 698459"/>
                <a:gd name="connsiteX1" fmla="*/ 20457 w 1396919"/>
                <a:gd name="connsiteY1" fmla="*/ 20457 h 698459"/>
                <a:gd name="connsiteX2" fmla="*/ 69846 w 1396919"/>
                <a:gd name="connsiteY2" fmla="*/ 0 h 698459"/>
                <a:gd name="connsiteX3" fmla="*/ 1327073 w 1396919"/>
                <a:gd name="connsiteY3" fmla="*/ 0 h 698459"/>
                <a:gd name="connsiteX4" fmla="*/ 1376462 w 1396919"/>
                <a:gd name="connsiteY4" fmla="*/ 20457 h 698459"/>
                <a:gd name="connsiteX5" fmla="*/ 1396919 w 1396919"/>
                <a:gd name="connsiteY5" fmla="*/ 69846 h 698459"/>
                <a:gd name="connsiteX6" fmla="*/ 1396919 w 1396919"/>
                <a:gd name="connsiteY6" fmla="*/ 628613 h 698459"/>
                <a:gd name="connsiteX7" fmla="*/ 1376462 w 1396919"/>
                <a:gd name="connsiteY7" fmla="*/ 678002 h 698459"/>
                <a:gd name="connsiteX8" fmla="*/ 1327073 w 1396919"/>
                <a:gd name="connsiteY8" fmla="*/ 698459 h 698459"/>
                <a:gd name="connsiteX9" fmla="*/ 69846 w 1396919"/>
                <a:gd name="connsiteY9" fmla="*/ 698459 h 698459"/>
                <a:gd name="connsiteX10" fmla="*/ 20457 w 1396919"/>
                <a:gd name="connsiteY10" fmla="*/ 678002 h 698459"/>
                <a:gd name="connsiteX11" fmla="*/ 0 w 1396919"/>
                <a:gd name="connsiteY11" fmla="*/ 628613 h 698459"/>
                <a:gd name="connsiteX12" fmla="*/ 0 w 1396919"/>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6919" h="698459">
                  <a:moveTo>
                    <a:pt x="0" y="69846"/>
                  </a:moveTo>
                  <a:cubicBezTo>
                    <a:pt x="0" y="51322"/>
                    <a:pt x="7359" y="33556"/>
                    <a:pt x="20457" y="20457"/>
                  </a:cubicBezTo>
                  <a:cubicBezTo>
                    <a:pt x="33556" y="7358"/>
                    <a:pt x="51321" y="0"/>
                    <a:pt x="69846" y="0"/>
                  </a:cubicBezTo>
                  <a:lnTo>
                    <a:pt x="1327073" y="0"/>
                  </a:lnTo>
                  <a:cubicBezTo>
                    <a:pt x="1345597" y="0"/>
                    <a:pt x="1363363" y="7359"/>
                    <a:pt x="1376462" y="20457"/>
                  </a:cubicBezTo>
                  <a:cubicBezTo>
                    <a:pt x="1389561" y="33556"/>
                    <a:pt x="1396919" y="51321"/>
                    <a:pt x="1396919" y="69846"/>
                  </a:cubicBezTo>
                  <a:lnTo>
                    <a:pt x="1396919" y="628613"/>
                  </a:lnTo>
                  <a:cubicBezTo>
                    <a:pt x="1396919" y="647137"/>
                    <a:pt x="1389560" y="664903"/>
                    <a:pt x="1376462" y="678002"/>
                  </a:cubicBezTo>
                  <a:cubicBezTo>
                    <a:pt x="1363363" y="691101"/>
                    <a:pt x="1345598" y="698459"/>
                    <a:pt x="1327073"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5702" tIns="57287" rIns="75702" bIns="57287" numCol="1" spcCol="1270" anchor="ctr" anchorCtr="0">
              <a:noAutofit/>
            </a:bodyPr>
            <a:lstStyle/>
            <a:p>
              <a:pPr lvl="0" algn="ctr" defTabSz="1289050">
                <a:lnSpc>
                  <a:spcPct val="90000"/>
                </a:lnSpc>
                <a:spcBef>
                  <a:spcPct val="0"/>
                </a:spcBef>
                <a:spcAft>
                  <a:spcPct val="35000"/>
                </a:spcAft>
              </a:pPr>
              <a:r>
                <a:rPr lang="en-US" sz="2500" kern="1200" dirty="0" err="1" smtClean="0">
                  <a:solidFill>
                    <a:srgbClr val="FFFFFF"/>
                  </a:solidFill>
                  <a:latin typeface="Calibri"/>
                  <a:ea typeface="ＭＳ Ｐゴシック"/>
                </a:rPr>
                <a:t>Resultados</a:t>
              </a:r>
              <a:endParaRPr lang="en-US" sz="2500" kern="1200" dirty="0">
                <a:solidFill>
                  <a:srgbClr val="FFFFFF"/>
                </a:solidFill>
                <a:latin typeface="Calibri"/>
                <a:ea typeface="ＭＳ Ｐゴシック"/>
              </a:endParaRPr>
            </a:p>
          </p:txBody>
        </p:sp>
        <p:sp>
          <p:nvSpPr>
            <p:cNvPr id="31" name="Freeform 30"/>
            <p:cNvSpPr/>
            <p:nvPr/>
          </p:nvSpPr>
          <p:spPr>
            <a:xfrm>
              <a:off x="5787789" y="2908380"/>
              <a:ext cx="139711" cy="523844"/>
            </a:xfrm>
            <a:custGeom>
              <a:avLst/>
              <a:gdLst/>
              <a:ahLst/>
              <a:cxnLst/>
              <a:rect l="0" t="0" r="0" b="0"/>
              <a:pathLst>
                <a:path>
                  <a:moveTo>
                    <a:pt x="0" y="0"/>
                  </a:moveTo>
                  <a:lnTo>
                    <a:pt x="0" y="523844"/>
                  </a:lnTo>
                  <a:lnTo>
                    <a:pt x="139711" y="5238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2" name="Freeform 31"/>
            <p:cNvSpPr/>
            <p:nvPr/>
          </p:nvSpPr>
          <p:spPr>
            <a:xfrm>
              <a:off x="5927500" y="3082995"/>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Carbono</a:t>
              </a:r>
              <a:endParaRPr lang="en-US" sz="1300" kern="1200" dirty="0">
                <a:solidFill>
                  <a:srgbClr val="28288A"/>
                </a:solidFill>
                <a:latin typeface="Calibri"/>
                <a:ea typeface="ＭＳ Ｐゴシック"/>
              </a:endParaRPr>
            </a:p>
          </p:txBody>
        </p:sp>
        <p:sp>
          <p:nvSpPr>
            <p:cNvPr id="33" name="Freeform 32"/>
            <p:cNvSpPr/>
            <p:nvPr/>
          </p:nvSpPr>
          <p:spPr>
            <a:xfrm>
              <a:off x="5787789" y="2908380"/>
              <a:ext cx="139711" cy="1396919"/>
            </a:xfrm>
            <a:custGeom>
              <a:avLst/>
              <a:gdLst/>
              <a:ahLst/>
              <a:cxnLst/>
              <a:rect l="0" t="0" r="0" b="0"/>
              <a:pathLst>
                <a:path>
                  <a:moveTo>
                    <a:pt x="0" y="0"/>
                  </a:moveTo>
                  <a:lnTo>
                    <a:pt x="0" y="1396919"/>
                  </a:lnTo>
                  <a:lnTo>
                    <a:pt x="139711" y="1396919"/>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4" name="Freeform 33"/>
            <p:cNvSpPr/>
            <p:nvPr/>
          </p:nvSpPr>
          <p:spPr>
            <a:xfrm>
              <a:off x="5927500" y="3956070"/>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Energía</a:t>
              </a:r>
              <a:endParaRPr lang="en-US" sz="1300" kern="1200" dirty="0">
                <a:solidFill>
                  <a:srgbClr val="28288A"/>
                </a:solidFill>
                <a:latin typeface="Calibri"/>
                <a:ea typeface="ＭＳ Ｐゴシック"/>
              </a:endParaRPr>
            </a:p>
          </p:txBody>
        </p:sp>
        <p:sp>
          <p:nvSpPr>
            <p:cNvPr id="35" name="Freeform 34"/>
            <p:cNvSpPr/>
            <p:nvPr/>
          </p:nvSpPr>
          <p:spPr>
            <a:xfrm>
              <a:off x="5787789" y="2908380"/>
              <a:ext cx="139711" cy="2269994"/>
            </a:xfrm>
            <a:custGeom>
              <a:avLst/>
              <a:gdLst/>
              <a:ahLst/>
              <a:cxnLst/>
              <a:rect l="0" t="0" r="0" b="0"/>
              <a:pathLst>
                <a:path>
                  <a:moveTo>
                    <a:pt x="0" y="0"/>
                  </a:moveTo>
                  <a:lnTo>
                    <a:pt x="0" y="2269994"/>
                  </a:lnTo>
                  <a:lnTo>
                    <a:pt x="139711" y="226999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6" name="Freeform 35"/>
            <p:cNvSpPr/>
            <p:nvPr/>
          </p:nvSpPr>
          <p:spPr>
            <a:xfrm>
              <a:off x="5927500" y="4829144"/>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Aire</a:t>
              </a:r>
              <a:endParaRPr lang="en-US" sz="1300" kern="1200" dirty="0">
                <a:solidFill>
                  <a:srgbClr val="28288A"/>
                </a:solidFill>
                <a:latin typeface="Calibri"/>
                <a:ea typeface="ＭＳ Ｐゴシック"/>
              </a:endParaRPr>
            </a:p>
          </p:txBody>
        </p:sp>
        <p:sp>
          <p:nvSpPr>
            <p:cNvPr id="37" name="Freeform 36"/>
            <p:cNvSpPr/>
            <p:nvPr/>
          </p:nvSpPr>
          <p:spPr>
            <a:xfrm>
              <a:off x="5787789" y="2908380"/>
              <a:ext cx="139711" cy="3143068"/>
            </a:xfrm>
            <a:custGeom>
              <a:avLst/>
              <a:gdLst/>
              <a:ahLst/>
              <a:cxnLst/>
              <a:rect l="0" t="0" r="0" b="0"/>
              <a:pathLst>
                <a:path>
                  <a:moveTo>
                    <a:pt x="0" y="0"/>
                  </a:moveTo>
                  <a:lnTo>
                    <a:pt x="0" y="3143068"/>
                  </a:lnTo>
                  <a:lnTo>
                    <a:pt x="139711" y="314306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8" name="Freeform 37"/>
            <p:cNvSpPr/>
            <p:nvPr/>
          </p:nvSpPr>
          <p:spPr>
            <a:xfrm>
              <a:off x="5927500" y="5702219"/>
              <a:ext cx="1117535" cy="698459"/>
            </a:xfrm>
            <a:custGeom>
              <a:avLst/>
              <a:gdLst>
                <a:gd name="connsiteX0" fmla="*/ 0 w 1117535"/>
                <a:gd name="connsiteY0" fmla="*/ 69846 h 698459"/>
                <a:gd name="connsiteX1" fmla="*/ 20457 w 1117535"/>
                <a:gd name="connsiteY1" fmla="*/ 20457 h 698459"/>
                <a:gd name="connsiteX2" fmla="*/ 69846 w 1117535"/>
                <a:gd name="connsiteY2" fmla="*/ 0 h 698459"/>
                <a:gd name="connsiteX3" fmla="*/ 1047689 w 1117535"/>
                <a:gd name="connsiteY3" fmla="*/ 0 h 698459"/>
                <a:gd name="connsiteX4" fmla="*/ 1097078 w 1117535"/>
                <a:gd name="connsiteY4" fmla="*/ 20457 h 698459"/>
                <a:gd name="connsiteX5" fmla="*/ 1117535 w 1117535"/>
                <a:gd name="connsiteY5" fmla="*/ 69846 h 698459"/>
                <a:gd name="connsiteX6" fmla="*/ 1117535 w 1117535"/>
                <a:gd name="connsiteY6" fmla="*/ 628613 h 698459"/>
                <a:gd name="connsiteX7" fmla="*/ 1097078 w 1117535"/>
                <a:gd name="connsiteY7" fmla="*/ 678002 h 698459"/>
                <a:gd name="connsiteX8" fmla="*/ 1047689 w 1117535"/>
                <a:gd name="connsiteY8" fmla="*/ 698459 h 698459"/>
                <a:gd name="connsiteX9" fmla="*/ 69846 w 1117535"/>
                <a:gd name="connsiteY9" fmla="*/ 698459 h 698459"/>
                <a:gd name="connsiteX10" fmla="*/ 20457 w 1117535"/>
                <a:gd name="connsiteY10" fmla="*/ 678002 h 698459"/>
                <a:gd name="connsiteX11" fmla="*/ 0 w 1117535"/>
                <a:gd name="connsiteY11" fmla="*/ 628613 h 698459"/>
                <a:gd name="connsiteX12" fmla="*/ 0 w 1117535"/>
                <a:gd name="connsiteY12" fmla="*/ 69846 h 698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17535" h="698459">
                  <a:moveTo>
                    <a:pt x="0" y="69846"/>
                  </a:moveTo>
                  <a:cubicBezTo>
                    <a:pt x="0" y="51322"/>
                    <a:pt x="7359" y="33556"/>
                    <a:pt x="20457" y="20457"/>
                  </a:cubicBezTo>
                  <a:cubicBezTo>
                    <a:pt x="33556" y="7358"/>
                    <a:pt x="51321" y="0"/>
                    <a:pt x="69846" y="0"/>
                  </a:cubicBezTo>
                  <a:lnTo>
                    <a:pt x="1047689" y="0"/>
                  </a:lnTo>
                  <a:cubicBezTo>
                    <a:pt x="1066213" y="0"/>
                    <a:pt x="1083979" y="7359"/>
                    <a:pt x="1097078" y="20457"/>
                  </a:cubicBezTo>
                  <a:cubicBezTo>
                    <a:pt x="1110177" y="33556"/>
                    <a:pt x="1117535" y="51321"/>
                    <a:pt x="1117535" y="69846"/>
                  </a:cubicBezTo>
                  <a:lnTo>
                    <a:pt x="1117535" y="628613"/>
                  </a:lnTo>
                  <a:cubicBezTo>
                    <a:pt x="1117535" y="647137"/>
                    <a:pt x="1110176" y="664903"/>
                    <a:pt x="1097078" y="678002"/>
                  </a:cubicBezTo>
                  <a:cubicBezTo>
                    <a:pt x="1083979" y="691101"/>
                    <a:pt x="1066214" y="698459"/>
                    <a:pt x="1047689" y="698459"/>
                  </a:cubicBezTo>
                  <a:lnTo>
                    <a:pt x="69846" y="698459"/>
                  </a:lnTo>
                  <a:cubicBezTo>
                    <a:pt x="51322" y="698459"/>
                    <a:pt x="33556" y="691100"/>
                    <a:pt x="20457" y="678002"/>
                  </a:cubicBezTo>
                  <a:cubicBezTo>
                    <a:pt x="7358" y="664903"/>
                    <a:pt x="0" y="647138"/>
                    <a:pt x="0" y="628613"/>
                  </a:cubicBezTo>
                  <a:lnTo>
                    <a:pt x="0" y="69846"/>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5222" tIns="36967" rIns="45222" bIns="36967" numCol="1" spcCol="1270" anchor="ctr" anchorCtr="0">
              <a:noAutofit/>
            </a:bodyPr>
            <a:lstStyle/>
            <a:p>
              <a:pPr lvl="0" algn="ctr" defTabSz="577850">
                <a:lnSpc>
                  <a:spcPct val="90000"/>
                </a:lnSpc>
                <a:spcBef>
                  <a:spcPct val="0"/>
                </a:spcBef>
                <a:spcAft>
                  <a:spcPct val="35000"/>
                </a:spcAft>
              </a:pPr>
              <a:r>
                <a:rPr lang="en-US" sz="1300" kern="1200" smtClean="0">
                  <a:solidFill>
                    <a:srgbClr val="28288A"/>
                  </a:solidFill>
                  <a:latin typeface="Calibri"/>
                  <a:ea typeface="ＭＳ Ｐゴシック"/>
                </a:rPr>
                <a:t>Agua</a:t>
              </a:r>
              <a:endParaRPr lang="en-US" sz="1300" kern="1200" dirty="0">
                <a:solidFill>
                  <a:srgbClr val="28288A"/>
                </a:solidFill>
                <a:latin typeface="Calibri"/>
                <a:ea typeface="ＭＳ Ｐゴシック"/>
              </a:endParaRPr>
            </a:p>
          </p:txBody>
        </p:sp>
      </p:grpSp>
      <p:sp>
        <p:nvSpPr>
          <p:cNvPr id="6" name="Right Brace 5"/>
          <p:cNvSpPr/>
          <p:nvPr/>
        </p:nvSpPr>
        <p:spPr>
          <a:xfrm>
            <a:off x="7391400" y="3048000"/>
            <a:ext cx="685800" cy="3429000"/>
          </a:xfrm>
          <a:prstGeom prst="rightBrace">
            <a:avLst>
              <a:gd name="adj1" fmla="val 8333"/>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ounded Rectangle 9"/>
          <p:cNvSpPr/>
          <p:nvPr/>
        </p:nvSpPr>
        <p:spPr>
          <a:xfrm>
            <a:off x="7848600" y="33528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848600" y="3505200"/>
            <a:ext cx="1219200" cy="369332"/>
          </a:xfrm>
          <a:prstGeom prst="rect">
            <a:avLst/>
          </a:prstGeom>
          <a:noFill/>
        </p:spPr>
        <p:txBody>
          <a:bodyPr wrap="square" rtlCol="0">
            <a:spAutoFit/>
          </a:bodyPr>
          <a:lstStyle/>
          <a:p>
            <a:pPr algn="ctr"/>
            <a:r>
              <a:rPr lang="en-US" smtClean="0">
                <a:solidFill>
                  <a:srgbClr val="28288A"/>
                </a:solidFill>
                <a:latin typeface="Calibri"/>
                <a:ea typeface="ＭＳ Ｐゴシック"/>
              </a:rPr>
              <a:t>Panel</a:t>
            </a:r>
            <a:endParaRPr lang="en-US" dirty="0">
              <a:solidFill>
                <a:srgbClr val="28288A"/>
              </a:solidFill>
              <a:latin typeface="Calibri"/>
              <a:ea typeface="ＭＳ Ｐゴシック"/>
            </a:endParaRPr>
          </a:p>
        </p:txBody>
      </p:sp>
      <p:sp>
        <p:nvSpPr>
          <p:cNvPr id="12" name="Rounded Rectangle 11"/>
          <p:cNvSpPr/>
          <p:nvPr/>
        </p:nvSpPr>
        <p:spPr>
          <a:xfrm>
            <a:off x="7848600" y="4953000"/>
            <a:ext cx="1143000" cy="7620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7924800" y="5105400"/>
            <a:ext cx="990600" cy="369332"/>
          </a:xfrm>
          <a:prstGeom prst="rect">
            <a:avLst/>
          </a:prstGeom>
          <a:noFill/>
        </p:spPr>
        <p:txBody>
          <a:bodyPr wrap="square" rtlCol="0">
            <a:spAutoFit/>
          </a:bodyPr>
          <a:lstStyle/>
          <a:p>
            <a:pPr algn="ctr"/>
            <a:r>
              <a:rPr lang="en-US" smtClean="0">
                <a:solidFill>
                  <a:srgbClr val="28288A"/>
                </a:solidFill>
                <a:latin typeface="Calibri"/>
                <a:ea typeface="ＭＳ Ｐゴシック"/>
              </a:rPr>
              <a:t>Informe</a:t>
            </a:r>
            <a:endParaRPr lang="en-US" dirty="0">
              <a:solidFill>
                <a:srgbClr val="28288A"/>
              </a:solidFill>
              <a:latin typeface="Calibri"/>
              <a:ea typeface="ＭＳ Ｐゴシック"/>
            </a:endParaRPr>
          </a:p>
        </p:txBody>
      </p:sp>
      <p:cxnSp>
        <p:nvCxnSpPr>
          <p:cNvPr id="15" name="Straight Connector 14"/>
          <p:cNvCxnSpPr/>
          <p:nvPr/>
        </p:nvCxnSpPr>
        <p:spPr>
          <a:xfrm rot="5400000">
            <a:off x="7962900" y="4533900"/>
            <a:ext cx="838200" cy="0"/>
          </a:xfrm>
          <a:prstGeom prst="line">
            <a:avLst/>
          </a:pr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cxnSp>
      <p:cxnSp>
        <p:nvCxnSpPr>
          <p:cNvPr id="51" name="Straight Connector 50"/>
          <p:cNvCxnSpPr/>
          <p:nvPr/>
        </p:nvCxnSpPr>
        <p:spPr>
          <a:xfrm>
            <a:off x="1752600" y="2590800"/>
            <a:ext cx="914400" cy="1588"/>
          </a:xfrm>
          <a:prstGeom prst="line">
            <a:avLst/>
          </a:prstGeom>
          <a:ln w="31750"/>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62600" y="2514600"/>
            <a:ext cx="304800" cy="1588"/>
          </a:xfrm>
          <a:prstGeom prst="line">
            <a:avLst/>
          </a:prstGeom>
          <a:ln w="31750"/>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Introducción de clase y nombre de material</a:t>
            </a:r>
            <a:endParaRPr lang="en-US" sz="2500" dirty="0"/>
          </a:p>
        </p:txBody>
      </p:sp>
      <p:sp>
        <p:nvSpPr>
          <p:cNvPr id="3" name="Content Placeholder 2"/>
          <p:cNvSpPr>
            <a:spLocks noGrp="1"/>
          </p:cNvSpPr>
          <p:nvPr>
            <p:ph idx="1"/>
          </p:nvPr>
        </p:nvSpPr>
        <p:spPr>
          <a:xfrm>
            <a:off x="838200" y="990600"/>
            <a:ext cx="7924800" cy="4525963"/>
          </a:xfrm>
        </p:spPr>
        <p:txBody>
          <a:bodyPr>
            <a:normAutofit/>
          </a:bodyPr>
          <a:lstStyle/>
          <a:p>
            <a:r>
              <a:rPr lang="es-ES" smtClean="0"/>
              <a:t>Clase de material y jerarquía de nombres</a:t>
            </a:r>
            <a:endParaRPr lang="en-US" dirty="0" smtClean="0"/>
          </a:p>
          <a:p>
            <a:endParaRPr lang="en-US" dirty="0" smtClean="0"/>
          </a:p>
          <a:p>
            <a:pPr>
              <a:buNone/>
            </a:pPr>
            <a:endParaRPr lang="en-US" dirty="0" smtClean="0"/>
          </a:p>
        </p:txBody>
      </p:sp>
      <p:graphicFrame>
        <p:nvGraphicFramePr>
          <p:cNvPr id="6" name="Table 5"/>
          <p:cNvGraphicFramePr>
            <a:graphicFrameLocks noGrp="1"/>
          </p:cNvGraphicFramePr>
          <p:nvPr/>
        </p:nvGraphicFramePr>
        <p:xfrm>
          <a:off x="838200" y="1457960"/>
          <a:ext cx="8077200" cy="5085080"/>
        </p:xfrm>
        <a:graphic>
          <a:graphicData uri="http://schemas.openxmlformats.org/drawingml/2006/table">
            <a:tbl>
              <a:tblPr firstRow="1" bandRow="1">
                <a:tableStyleId>{5C22544A-7EE6-4342-B048-85BDC9FD1C3A}</a:tableStyleId>
              </a:tblPr>
              <a:tblGrid>
                <a:gridCol w="1219200"/>
                <a:gridCol w="1295400"/>
                <a:gridCol w="1524000"/>
                <a:gridCol w="3200400"/>
                <a:gridCol w="838200"/>
              </a:tblGrid>
              <a:tr h="751840">
                <a:tc gridSpan="2">
                  <a:txBody>
                    <a:bodyPr/>
                    <a:lstStyle/>
                    <a:p>
                      <a:r>
                        <a:rPr lang="en-US" sz="1800" b="1" i="0" u="none" baseline="0" dirty="0" err="1" smtClean="0">
                          <a:solidFill>
                            <a:srgbClr val="FFFFFF"/>
                          </a:solidFill>
                          <a:effectLst/>
                          <a:latin typeface="Calibri"/>
                          <a:ea typeface="ＭＳ Ｐゴシック"/>
                        </a:rPr>
                        <a:t>Clase</a:t>
                      </a:r>
                      <a:r>
                        <a:rPr lang="en-US" sz="1800" b="1" i="0" u="none" baseline="0" dirty="0" smtClean="0">
                          <a:solidFill>
                            <a:srgbClr val="FFFFFF"/>
                          </a:solidFill>
                          <a:effectLst/>
                          <a:latin typeface="Calibri"/>
                          <a:ea typeface="ＭＳ Ｐゴシック"/>
                        </a:rPr>
                        <a:t> de material</a:t>
                      </a:r>
                      <a:endParaRPr lang="en-US" sz="1800" b="1" i="0" u="none" baseline="0" dirty="0">
                        <a:solidFill>
                          <a:srgbClr val="FFFFFF"/>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hMerge="1">
                  <a:txBody>
                    <a:bodyPr/>
                    <a:lstStyle/>
                    <a:p>
                      <a:endParaRPr lang="en-US"/>
                    </a:p>
                  </a:txBody>
                  <a:tcPr/>
                </a:tc>
                <a:tc gridSpan="3">
                  <a:txBody>
                    <a:bodyPr/>
                    <a:lstStyle/>
                    <a:p>
                      <a:r>
                        <a:rPr lang="en-US" sz="1800" b="1" i="0" u="none" baseline="0" smtClean="0">
                          <a:solidFill>
                            <a:srgbClr val="FFFFFF"/>
                          </a:solidFill>
                          <a:effectLst/>
                          <a:latin typeface="Calibri"/>
                          <a:ea typeface="ＭＳ Ｐゴシック"/>
                        </a:rPr>
                        <a:t>Nombre de material</a:t>
                      </a:r>
                      <a:endParaRPr lang="en-US" sz="1800" b="1" i="0" u="none" baseline="0" dirty="0" smtClean="0">
                        <a:solidFill>
                          <a:srgbClr val="FFFFFF"/>
                        </a:solidFill>
                        <a:effectLst/>
                        <a:latin typeface="Calibri"/>
                        <a:ea typeface="ＭＳ Ｐゴシック"/>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i="0" u="none" baseline="0" smtClean="0">
                          <a:solidFill>
                            <a:srgbClr val="FFFFFF"/>
                          </a:solidFill>
                          <a:effectLst/>
                          <a:latin typeface="Calibri"/>
                          <a:ea typeface="ＭＳ Ｐゴシック"/>
                        </a:rPr>
                        <a:t>Clase de material: </a:t>
                      </a:r>
                      <a:r>
                        <a:rPr lang="en-US" sz="1800" b="1" i="0" u="none" baseline="0" smtClean="0">
                          <a:solidFill>
                            <a:srgbClr val="FFFF00"/>
                          </a:solidFill>
                          <a:effectLst/>
                          <a:latin typeface="Calibri"/>
                          <a:ea typeface="ＭＳ Ｐゴシック"/>
                        </a:rPr>
                        <a:t>Plásticos</a:t>
                      </a:r>
                      <a:r>
                        <a:rPr lang="en-US" smtClean="0"/>
                        <a:t> </a:t>
                      </a:r>
                      <a:endParaRPr lang="en-US" dirty="0"/>
                    </a:p>
                  </a:txBody>
                  <a:tcPr>
                    <a:lnL w="12700" cap="flat" cmpd="sng" algn="ctr">
                      <a:solidFill>
                        <a:scrgbClr r="0" g="0" b="0"/>
                      </a:solidFill>
                      <a:prstDash val="solid"/>
                      <a:round/>
                      <a:headEnd type="none" w="med" len="med"/>
                      <a:tailEnd type="none" w="med" len="med"/>
                    </a:lnL>
                  </a:tcPr>
                </a:tc>
                <a:tc hMerge="1">
                  <a:txBody>
                    <a:bodyPr/>
                    <a:lstStyle/>
                    <a:p>
                      <a:endParaRPr lang="en-US" dirty="0"/>
                    </a:p>
                  </a:txBody>
                  <a:tcPr/>
                </a:tc>
                <a:tc hMerge="1">
                  <a:txBody>
                    <a:bodyPr/>
                    <a:lstStyle/>
                    <a:p>
                      <a:endParaRPr lang="en-US" dirty="0"/>
                    </a:p>
                  </a:txBody>
                  <a:tcPr/>
                </a:tc>
              </a:tr>
              <a:tr h="370840">
                <a:tc>
                  <a:txBody>
                    <a:bodyPr/>
                    <a:lstStyle/>
                    <a:p>
                      <a:r>
                        <a:rPr lang="en-US" sz="1600" b="0" i="0" u="none" baseline="0" dirty="0" err="1" smtClean="0">
                          <a:solidFill>
                            <a:srgbClr val="28288A"/>
                          </a:solidFill>
                          <a:effectLst/>
                          <a:latin typeface="Calibri"/>
                          <a:ea typeface="ＭＳ Ｐゴシック"/>
                        </a:rPr>
                        <a:t>Acero</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dirty="0" err="1" smtClean="0">
                          <a:solidFill>
                            <a:srgbClr val="28288A"/>
                          </a:solidFill>
                          <a:effectLst/>
                          <a:latin typeface="Calibri"/>
                          <a:ea typeface="ＭＳ Ｐゴシック"/>
                        </a:rPr>
                        <a:t>Plásticos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solidFill>
                      <a:srgbClr val="FFFF00"/>
                    </a:solidFill>
                  </a:tcPr>
                </a:tc>
                <a:tc>
                  <a:txBody>
                    <a:bodyPr/>
                    <a:lstStyle/>
                    <a:p>
                      <a:r>
                        <a:rPr lang="en-US" sz="1600" b="0" i="0" u="none" baseline="0" smtClean="0">
                          <a:solidFill>
                            <a:srgbClr val="28288A"/>
                          </a:solidFill>
                          <a:effectLst/>
                          <a:latin typeface="Calibri"/>
                          <a:ea typeface="ＭＳ Ｐゴシック"/>
                        </a:rPr>
                        <a:t>ABS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PC</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kern="1200" baseline="0" smtClean="0">
                          <a:solidFill>
                            <a:srgbClr val="28288A"/>
                          </a:solidFill>
                          <a:effectLst/>
                          <a:latin typeface="Calibri"/>
                          <a:ea typeface="ＭＳ Ｐゴシック"/>
                          <a:cs typeface="+mn-cs"/>
                        </a:rPr>
                        <a:t>Acrilonitrilo butadieno estireno policarbonato</a:t>
                      </a:r>
                      <a:endParaRPr lang="en-US" sz="1600" b="0" i="0" u="none" baseline="0" dirty="0">
                        <a:solidFill>
                          <a:srgbClr val="28288A"/>
                        </a:solidFill>
                        <a:effectLst/>
                        <a:latin typeface="Calibri"/>
                        <a:ea typeface="ＭＳ Ｐゴシック"/>
                      </a:endParaRPr>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Hierro</a:t>
                      </a:r>
                      <a:endParaRPr lang="en-US" sz="16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dirty="0" err="1" smtClean="0">
                          <a:solidFill>
                            <a:srgbClr val="28288A"/>
                          </a:solidFill>
                          <a:effectLst/>
                          <a:latin typeface="Calibri"/>
                          <a:ea typeface="ＭＳ Ｐゴシック"/>
                        </a:rPr>
                        <a:t>Otros</a:t>
                      </a:r>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metales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solidFill>
                            <a:srgbClr val="28288A"/>
                          </a:solidFill>
                          <a:latin typeface="Calibri"/>
                        </a:rPr>
                        <a:t> </a:t>
                      </a:r>
                      <a:r>
                        <a:rPr lang="en-US" sz="1600" b="0" i="0" u="none" baseline="0" dirty="0" err="1" smtClean="0">
                          <a:solidFill>
                            <a:srgbClr val="28288A"/>
                          </a:solidFill>
                          <a:effectLst/>
                          <a:latin typeface="Calibri"/>
                          <a:ea typeface="ＭＳ Ｐゴシック"/>
                        </a:rPr>
                        <a:t>Acrílico</a:t>
                      </a:r>
                      <a:endParaRPr lang="en-US" sz="1600" b="0" i="0" u="none" baseline="0" dirty="0" smtClean="0">
                        <a:solidFill>
                          <a:srgbClr val="28288A"/>
                        </a:solidFill>
                        <a:effectLst/>
                        <a:latin typeface="Calibri"/>
                        <a:ea typeface="ＭＳ Ｐゴシック"/>
                      </a:endParaRP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Aleaciones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aluminio</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Otros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no</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metales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dirty="0" err="1" smtClean="0">
                          <a:solidFill>
                            <a:srgbClr val="28288A"/>
                          </a:solidFill>
                          <a:effectLst/>
                          <a:latin typeface="Calibri"/>
                          <a:ea typeface="ＭＳ Ｐゴシック"/>
                        </a:rPr>
                        <a:t>Delrin</a:t>
                      </a:r>
                      <a:r>
                        <a:rPr lang="en-US" sz="1600" b="0" i="0" u="none" baseline="0" dirty="0" smtClean="0">
                          <a:solidFill>
                            <a:srgbClr val="28288A"/>
                          </a:solidFill>
                          <a:effectLst/>
                          <a:latin typeface="Calibri"/>
                          <a:ea typeface="ＭＳ Ｐゴシック"/>
                        </a:rPr>
                        <a:t>®</a:t>
                      </a:r>
                      <a:r>
                        <a:rPr lang="en-US" sz="1600" dirty="0" smtClean="0">
                          <a:solidFill>
                            <a:srgbClr val="28288A"/>
                          </a:solidFill>
                          <a:latin typeface="Calibri"/>
                        </a:rPr>
                        <a:t> </a:t>
                      </a:r>
                      <a:r>
                        <a:rPr lang="en-US" sz="1600" b="0" i="0" u="none" baseline="0" dirty="0" smtClean="0">
                          <a:solidFill>
                            <a:srgbClr val="28288A"/>
                          </a:solidFill>
                          <a:effectLst/>
                          <a:latin typeface="Calibri"/>
                          <a:ea typeface="ＭＳ Ｐゴシック"/>
                        </a:rPr>
                        <a:t>2700</a:t>
                      </a:r>
                      <a:r>
                        <a:rPr lang="en-US" sz="1600" dirty="0" smtClean="0">
                          <a:solidFill>
                            <a:srgbClr val="28288A"/>
                          </a:solidFill>
                          <a:latin typeface="Calibri"/>
                        </a:rPr>
                        <a:t> </a:t>
                      </a:r>
                      <a:r>
                        <a:rPr lang="en-US" sz="1600" b="0" i="0" u="none" baseline="0" dirty="0" smtClean="0">
                          <a:solidFill>
                            <a:srgbClr val="28288A"/>
                          </a:solidFill>
                          <a:effectLst/>
                          <a:latin typeface="Calibri"/>
                          <a:ea typeface="ＭＳ Ｐゴシック"/>
                        </a:rPr>
                        <a:t>NC010</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pt-BR" sz="1600" b="0" i="0" u="none" baseline="0" smtClean="0">
                          <a:solidFill>
                            <a:srgbClr val="28288A"/>
                          </a:solidFill>
                          <a:effectLst/>
                          <a:latin typeface="Calibri"/>
                          <a:ea typeface="ＭＳ Ｐゴシック"/>
                        </a:rPr>
                        <a:t> </a:t>
                      </a:r>
                      <a:r>
                        <a:rPr lang="pt-BR" sz="1600" b="1" i="0" u="none" baseline="0" smtClean="0">
                          <a:solidFill>
                            <a:srgbClr val="28288A"/>
                          </a:solidFill>
                          <a:effectLst/>
                          <a:latin typeface="Calibri"/>
                          <a:ea typeface="ＭＳ Ｐゴシック"/>
                        </a:rPr>
                        <a:t>Polioximetileno</a:t>
                      </a:r>
                      <a:r>
                        <a:rPr lang="pt-BR" sz="1600" b="0" i="0" u="none" baseline="0" smtClean="0">
                          <a:solidFill>
                            <a:srgbClr val="28288A"/>
                          </a:solidFill>
                          <a:effectLst/>
                          <a:latin typeface="Calibri"/>
                          <a:ea typeface="ＭＳ Ｐゴシック"/>
                        </a:rPr>
                        <a:t> (POM, poliacetal o poliformaldehido) fabricado por Dupont</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Aleaciones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cobre</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Fibras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vidrio</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genéricas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i="0" u="none" baseline="0" dirty="0" err="1" smtClean="0">
                          <a:solidFill>
                            <a:srgbClr val="28288A"/>
                          </a:solidFill>
                          <a:effectLst/>
                          <a:latin typeface="Calibri"/>
                          <a:ea typeface="ＭＳ Ｐゴシック"/>
                        </a:rPr>
                        <a:t>Nailon</a:t>
                      </a:r>
                      <a:r>
                        <a:rPr lang="en-US" sz="1600" dirty="0" smtClean="0">
                          <a:solidFill>
                            <a:srgbClr val="28288A"/>
                          </a:solidFill>
                          <a:latin typeface="Calibri"/>
                        </a:rPr>
                        <a:t> </a:t>
                      </a:r>
                      <a:r>
                        <a:rPr lang="en-US" sz="1600" b="0" i="0" u="none" baseline="0" dirty="0" smtClean="0">
                          <a:solidFill>
                            <a:srgbClr val="28288A"/>
                          </a:solidFill>
                          <a:effectLst/>
                          <a:latin typeface="Calibri"/>
                          <a:ea typeface="ＭＳ Ｐゴシック"/>
                        </a:rPr>
                        <a:t>101</a:t>
                      </a:r>
                    </a:p>
                    <a:p>
                      <a:endParaRPr lang="en-US" sz="1600" dirty="0"/>
                    </a:p>
                  </a:txBody>
                  <a:tcPr>
                    <a:lnL w="12700" cap="flat" cmpd="sng" algn="ctr">
                      <a:solidFill>
                        <a:scrgbClr r="0" g="0" b="0"/>
                      </a:solidFill>
                      <a:prstDash val="solid"/>
                      <a:round/>
                      <a:headEnd type="none" w="med" len="med"/>
                      <a:tailEnd type="none" w="med" len="med"/>
                    </a:lnL>
                    <a:solidFill>
                      <a:srgbClr val="FFFF66"/>
                    </a:solidFill>
                  </a:tcPr>
                </a:tc>
                <a:tc gridSpan="2">
                  <a:txBody>
                    <a:bodyPr/>
                    <a:lstStyle/>
                    <a:p>
                      <a:r>
                        <a:rPr lang="en-US" sz="1600" dirty="0" smtClean="0"/>
                        <a:t> </a:t>
                      </a:r>
                      <a:endParaRPr lang="en-US" sz="1600" dirty="0"/>
                    </a:p>
                    <a:p>
                      <a:r>
                        <a:rPr lang="en-US" sz="1600" dirty="0" smtClean="0"/>
                        <a:t> </a:t>
                      </a:r>
                      <a:endParaRPr lang="en-US" sz="1600" dirty="0"/>
                    </a:p>
                  </a:txBody>
                  <a:tcPr>
                    <a:solidFill>
                      <a:srgbClr val="FFFF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Aleaciones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titanio</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Fibras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carbono</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alta</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densidad</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CC66"/>
                    </a:solidFill>
                  </a:tcPr>
                </a:tc>
                <a:tc gridSpan="2">
                  <a:txBody>
                    <a:bodyPr/>
                    <a:lstStyle/>
                    <a:p>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Polietileno</a:t>
                      </a:r>
                      <a:endParaRPr lang="en-US" sz="1600" b="0" i="0" u="none" baseline="0" dirty="0" smtClean="0">
                        <a:solidFill>
                          <a:srgbClr val="28288A"/>
                        </a:solidFill>
                        <a:effectLst/>
                        <a:latin typeface="Calibri"/>
                        <a:ea typeface="ＭＳ Ｐゴシック"/>
                      </a:endParaRPr>
                    </a:p>
                    <a:p>
                      <a:r>
                        <a:rPr lang="en-US" sz="1600" dirty="0" smtClean="0"/>
                        <a:t> </a:t>
                      </a:r>
                      <a:endParaRPr lang="en-US" sz="1600" dirty="0"/>
                    </a:p>
                  </a:txBody>
                  <a:tcPr>
                    <a:solidFill>
                      <a:srgbClr val="FFCC66"/>
                    </a:solidFill>
                  </a:tcPr>
                </a:tc>
                <a:tc hMerge="1">
                  <a:txBody>
                    <a:bodyPr/>
                    <a:lstStyle/>
                    <a:p>
                      <a:endParaRPr lang="en-US" dirty="0"/>
                    </a:p>
                  </a:txBody>
                  <a:tcPr/>
                </a:tc>
              </a:tr>
              <a:tr h="370840">
                <a:tc>
                  <a:txBody>
                    <a:bodyPr/>
                    <a:lstStyle/>
                    <a:p>
                      <a:r>
                        <a:rPr lang="en-US" sz="1600" b="0" i="0" u="none" baseline="0" smtClean="0">
                          <a:solidFill>
                            <a:srgbClr val="28288A"/>
                          </a:solidFill>
                          <a:effectLst/>
                          <a:latin typeface="Calibri"/>
                          <a:ea typeface="ＭＳ Ｐゴシック"/>
                        </a:rPr>
                        <a:t>Aleaciones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zinc</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Silicios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a:txBody>
                    <a:bodyPr/>
                    <a:lstStyle/>
                    <a:p>
                      <a:r>
                        <a:rPr lang="en-US" sz="1600" b="0" i="0" u="none" baseline="0" smtClean="0">
                          <a:solidFill>
                            <a:srgbClr val="28288A"/>
                          </a:solidFill>
                          <a:effectLst/>
                          <a:latin typeface="Calibri"/>
                          <a:ea typeface="ＭＳ Ｐゴシック"/>
                        </a:rPr>
                        <a:t>PVC</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rígido</a:t>
                      </a:r>
                      <a:endParaRPr lang="en-US" sz="1600" b="0" i="0" u="none" baseline="0" dirty="0">
                        <a:solidFill>
                          <a:srgbClr val="28288A"/>
                        </a:solidFill>
                        <a:effectLst/>
                        <a:latin typeface="Calibri"/>
                        <a:ea typeface="ＭＳ Ｐゴシック"/>
                      </a:endParaRPr>
                    </a:p>
                  </a:txBody>
                  <a:tcPr>
                    <a:lnL w="12700" cap="flat" cmpd="sng" algn="ctr">
                      <a:solidFill>
                        <a:scrgbClr r="0" g="0" b="0"/>
                      </a:solidFill>
                      <a:prstDash val="solid"/>
                      <a:round/>
                      <a:headEnd type="none" w="med" len="med"/>
                      <a:tailEnd type="none" w="med" len="med"/>
                    </a:lnL>
                    <a:solidFill>
                      <a:srgbClr val="FFFF66"/>
                    </a:solidFill>
                  </a:tcPr>
                </a:tc>
                <a:tc>
                  <a:txBody>
                    <a:bodyPr/>
                    <a:lstStyle/>
                    <a:p>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Cloruro</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de</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polivinilo</a:t>
                      </a:r>
                      <a:endParaRPr lang="en-US" sz="1600" b="0" i="0" u="none" baseline="0" dirty="0">
                        <a:solidFill>
                          <a:srgbClr val="28288A"/>
                        </a:solidFill>
                        <a:effectLst/>
                        <a:latin typeface="Calibri"/>
                        <a:ea typeface="ＭＳ Ｐゴシック"/>
                      </a:endParaRPr>
                    </a:p>
                  </a:txBody>
                  <a:tcPr>
                    <a:solidFill>
                      <a:srgbClr val="FFFF66"/>
                    </a:solidFill>
                  </a:tcPr>
                </a:tc>
                <a:tc>
                  <a:txBody>
                    <a:bodyPr/>
                    <a:lstStyle/>
                    <a:p>
                      <a:r>
                        <a:rPr lang="en-US" dirty="0" smtClean="0"/>
                        <a:t> </a:t>
                      </a:r>
                      <a:endParaRPr lang="en-US" dirty="0"/>
                    </a:p>
                  </a:txBody>
                  <a:tcPr>
                    <a:solidFill>
                      <a:srgbClr val="FFFF66"/>
                    </a:solidFill>
                  </a:tcPr>
                </a:tc>
              </a:tr>
              <a:tr h="574040">
                <a:tc>
                  <a:txBody>
                    <a:bodyPr/>
                    <a:lstStyle/>
                    <a:p>
                      <a:r>
                        <a:rPr lang="en-US" sz="1600" b="0" i="0" u="none" baseline="0" smtClean="0">
                          <a:solidFill>
                            <a:srgbClr val="28288A"/>
                          </a:solidFill>
                          <a:effectLst/>
                          <a:latin typeface="Calibri"/>
                          <a:ea typeface="ＭＳ Ｐゴシック"/>
                        </a:rPr>
                        <a:t>Otras</a:t>
                      </a:r>
                      <a:r>
                        <a:rPr lang="en-US" sz="1600" smtClean="0">
                          <a:solidFill>
                            <a:srgbClr val="28288A"/>
                          </a:solidFill>
                          <a:latin typeface="Calibri"/>
                        </a:rPr>
                        <a:t> </a:t>
                      </a:r>
                      <a:r>
                        <a:rPr lang="en-US" sz="1600" b="0" i="0" u="none" baseline="0" smtClean="0">
                          <a:solidFill>
                            <a:srgbClr val="28288A"/>
                          </a:solidFill>
                          <a:effectLst/>
                          <a:latin typeface="Calibri"/>
                          <a:ea typeface="ＭＳ Ｐゴシック"/>
                        </a:rPr>
                        <a:t>aleaciones</a:t>
                      </a:r>
                      <a:endParaRPr lang="en-US" sz="1600" b="0" i="0" u="none" baseline="0" dirty="0">
                        <a:solidFill>
                          <a:srgbClr val="28288A"/>
                        </a:solidFill>
                        <a:effectLst/>
                        <a:latin typeface="Calibri"/>
                        <a:ea typeface="ＭＳ Ｐゴシック"/>
                      </a:endParaRPr>
                    </a:p>
                  </a:txBody>
                  <a:tcPr/>
                </a:tc>
                <a:tc>
                  <a:txBody>
                    <a:bodyPr/>
                    <a:lstStyle/>
                    <a:p>
                      <a:r>
                        <a:rPr lang="en-US" sz="1600" b="0" i="0" u="none" baseline="0" smtClean="0">
                          <a:solidFill>
                            <a:srgbClr val="28288A"/>
                          </a:solidFill>
                          <a:effectLst/>
                          <a:latin typeface="Calibri"/>
                          <a:ea typeface="ＭＳ Ｐゴシック"/>
                        </a:rPr>
                        <a:t>Maderas</a:t>
                      </a:r>
                      <a:endParaRPr lang="en-US" sz="1600" b="0" i="0" u="none" baseline="0" dirty="0">
                        <a:solidFill>
                          <a:srgbClr val="28288A"/>
                        </a:solidFill>
                        <a:effectLst/>
                        <a:latin typeface="Calibri"/>
                        <a:ea typeface="ＭＳ Ｐゴシック"/>
                      </a:endParaRPr>
                    </a:p>
                  </a:txBody>
                  <a:tcPr>
                    <a:lnR w="12700" cap="flat" cmpd="sng" algn="ctr">
                      <a:solidFill>
                        <a:scrgbClr r="0" g="0" b="0"/>
                      </a:solidFill>
                      <a:prstDash val="solid"/>
                      <a:round/>
                      <a:headEnd type="none" w="med" len="med"/>
                      <a:tailEnd type="none" w="med" len="med"/>
                    </a:lnR>
                  </a:tcPr>
                </a:tc>
                <a:tc gridSpan="3">
                  <a:txBody>
                    <a:bodyPr/>
                    <a:lstStyle/>
                    <a:p>
                      <a:r>
                        <a:rPr lang="en-US" sz="1600" b="0" i="0" u="none" baseline="0" dirty="0" smtClean="0">
                          <a:solidFill>
                            <a:srgbClr val="28288A"/>
                          </a:solidFill>
                          <a:effectLst/>
                          <a:latin typeface="Calibri"/>
                          <a:ea typeface="ＭＳ Ｐゴシック"/>
                        </a:rPr>
                        <a:t>Y </a:t>
                      </a:r>
                      <a:r>
                        <a:rPr lang="en-US" sz="1600" b="0" i="0" u="none" baseline="0" dirty="0" err="1" smtClean="0">
                          <a:solidFill>
                            <a:srgbClr val="28288A"/>
                          </a:solidFill>
                          <a:effectLst/>
                          <a:latin typeface="Calibri"/>
                          <a:ea typeface="ＭＳ Ｐゴシック"/>
                        </a:rPr>
                        <a:t>muchos</a:t>
                      </a:r>
                      <a:r>
                        <a:rPr lang="en-US" sz="1600" b="0" i="0" u="none" baseline="0" dirty="0" smtClean="0">
                          <a:solidFill>
                            <a:srgbClr val="28288A"/>
                          </a:solidFill>
                          <a:effectLst/>
                          <a:latin typeface="Calibri"/>
                          <a:ea typeface="ＭＳ Ｐゴシック"/>
                        </a:rPr>
                        <a:t> </a:t>
                      </a:r>
                      <a:r>
                        <a:rPr lang="en-US" sz="1600" b="0" i="0" u="none" baseline="0" dirty="0" err="1" smtClean="0">
                          <a:solidFill>
                            <a:srgbClr val="28288A"/>
                          </a:solidFill>
                          <a:effectLst/>
                          <a:latin typeface="Calibri"/>
                          <a:ea typeface="ＭＳ Ｐゴシック"/>
                        </a:rPr>
                        <a:t>más</a:t>
                      </a:r>
                      <a:endParaRPr lang="en-US" sz="1600" b="0" i="0" u="none" baseline="0" dirty="0">
                        <a:solidFill>
                          <a:srgbClr val="28288A"/>
                        </a:solidFill>
                        <a:effectLst/>
                        <a:latin typeface="Calibri"/>
                        <a:ea typeface="ＭＳ Ｐゴシック"/>
                      </a:endParaRPr>
                    </a:p>
                    <a:p>
                      <a:r>
                        <a:rPr lang="en-US" sz="1600" dirty="0" smtClean="0"/>
                        <a:t> </a:t>
                      </a:r>
                      <a:endParaRPr lang="en-US" sz="1600" dirty="0"/>
                    </a:p>
                  </a:txBody>
                  <a:tcPr>
                    <a:lnL w="12700" cap="flat" cmpd="sng" algn="ctr">
                      <a:solidFill>
                        <a:scrgbClr r="0" g="0" b="0"/>
                      </a:solidFill>
                      <a:prstDash val="solid"/>
                      <a:round/>
                      <a:headEnd type="none" w="med" len="med"/>
                      <a:tailEnd type="none" w="med" len="med"/>
                    </a:lnL>
                    <a:solidFill>
                      <a:srgbClr val="FFCC66"/>
                    </a:solidFill>
                  </a:tcPr>
                </a:tc>
                <a:tc hMerge="1">
                  <a:txBody>
                    <a:bodyPr/>
                    <a:lstStyle/>
                    <a:p>
                      <a:endParaRPr lang="en-US" dirty="0"/>
                    </a:p>
                  </a:txBody>
                  <a:tcPr/>
                </a:tc>
                <a:tc hMerge="1">
                  <a:txBody>
                    <a:bodyPr/>
                    <a:lstStyle/>
                    <a:p>
                      <a:endParaRPr lang="en-US" dirty="0"/>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Introducción de proceso de fabricación</a:t>
            </a:r>
            <a:endParaRPr lang="en-US" sz="2500" dirty="0"/>
          </a:p>
        </p:txBody>
      </p:sp>
      <p:sp>
        <p:nvSpPr>
          <p:cNvPr id="3" name="Content Placeholder 2"/>
          <p:cNvSpPr>
            <a:spLocks noGrp="1"/>
          </p:cNvSpPr>
          <p:nvPr>
            <p:ph idx="1"/>
          </p:nvPr>
        </p:nvSpPr>
        <p:spPr>
          <a:xfrm>
            <a:off x="838200" y="914400"/>
            <a:ext cx="7848600" cy="4525963"/>
          </a:xfrm>
        </p:spPr>
        <p:txBody>
          <a:bodyPr>
            <a:normAutofit/>
          </a:bodyPr>
          <a:lstStyle/>
          <a:p>
            <a:pPr marL="0" indent="3175">
              <a:buNone/>
            </a:pPr>
            <a:r>
              <a:rPr lang="es-ES" dirty="0" smtClean="0"/>
              <a:t>Los tipos de fabricación disponibles dependen de</a:t>
            </a:r>
            <a:br>
              <a:rPr lang="es-ES" dirty="0" smtClean="0"/>
            </a:br>
            <a:r>
              <a:rPr lang="es-ES" dirty="0" smtClean="0"/>
              <a:t>la clase de material</a:t>
            </a:r>
            <a:endParaRPr lang="en-US" dirty="0" smtClean="0"/>
          </a:p>
          <a:p>
            <a:pPr>
              <a:buNone/>
            </a:pPr>
            <a:endParaRPr lang="en-US" dirty="0" smtClean="0"/>
          </a:p>
        </p:txBody>
      </p:sp>
      <p:graphicFrame>
        <p:nvGraphicFramePr>
          <p:cNvPr id="6" name="Table 5"/>
          <p:cNvGraphicFramePr>
            <a:graphicFrameLocks noGrp="1"/>
          </p:cNvGraphicFramePr>
          <p:nvPr/>
        </p:nvGraphicFramePr>
        <p:xfrm>
          <a:off x="990600" y="1851820"/>
          <a:ext cx="7576399" cy="4396580"/>
        </p:xfrm>
        <a:graphic>
          <a:graphicData uri="http://schemas.openxmlformats.org/drawingml/2006/table">
            <a:tbl>
              <a:tblPr firstRow="1" bandRow="1">
                <a:tableStyleId>{5C22544A-7EE6-4342-B048-85BDC9FD1C3A}</a:tableStyleId>
              </a:tblPr>
              <a:tblGrid>
                <a:gridCol w="603504"/>
                <a:gridCol w="1448410"/>
                <a:gridCol w="1750162"/>
                <a:gridCol w="236524"/>
                <a:gridCol w="685800"/>
                <a:gridCol w="2851999"/>
              </a:tblGrid>
              <a:tr h="1173799">
                <a:tc>
                  <a:txBody>
                    <a:bodyPr/>
                    <a:lstStyle/>
                    <a:p>
                      <a:endParaRPr lang="en-US" dirty="0"/>
                    </a:p>
                  </a:txBody>
                  <a:tcPr/>
                </a:tc>
                <a:tc gridSpan="2">
                  <a:txBody>
                    <a:bodyPr/>
                    <a:lstStyle/>
                    <a:p>
                      <a:r>
                        <a:rPr lang="en-US" sz="2000" b="1" i="0" u="none" baseline="0" dirty="0" err="1" smtClean="0">
                          <a:solidFill>
                            <a:srgbClr val="FFFFFF"/>
                          </a:solidFill>
                          <a:effectLst/>
                          <a:latin typeface="Calibri"/>
                          <a:ea typeface="ＭＳ Ｐゴシック"/>
                        </a:rPr>
                        <a:t>Clase</a:t>
                      </a:r>
                      <a:r>
                        <a:rPr lang="en-US" sz="2000" b="1" i="0" u="none" baseline="0" dirty="0" smtClean="0">
                          <a:solidFill>
                            <a:srgbClr val="FFFFFF"/>
                          </a:solidFill>
                          <a:effectLst/>
                          <a:latin typeface="Calibri"/>
                          <a:ea typeface="ＭＳ Ｐゴシック"/>
                        </a:rPr>
                        <a:t>: </a:t>
                      </a:r>
                      <a:r>
                        <a:rPr lang="en-US" sz="2000" b="1" i="0" u="none" baseline="0" dirty="0" err="1" smtClean="0">
                          <a:solidFill>
                            <a:srgbClr val="FFFFFF"/>
                          </a:solidFill>
                          <a:effectLst/>
                          <a:latin typeface="Calibri"/>
                          <a:ea typeface="ＭＳ Ｐゴシック"/>
                        </a:rPr>
                        <a:t>Aleaciones</a:t>
                      </a:r>
                      <a:r>
                        <a:rPr lang="en-US" sz="2000" b="1" i="0" u="none" baseline="0" dirty="0" smtClean="0">
                          <a:solidFill>
                            <a:srgbClr val="FFFFFF"/>
                          </a:solidFill>
                          <a:effectLst/>
                          <a:latin typeface="Calibri"/>
                          <a:ea typeface="ＭＳ Ｐゴシック"/>
                        </a:rPr>
                        <a:t> de </a:t>
                      </a:r>
                      <a:r>
                        <a:rPr lang="en-US" sz="2000" b="1" i="0" u="none" baseline="0" dirty="0" err="1" smtClean="0">
                          <a:solidFill>
                            <a:srgbClr val="FFFFFF"/>
                          </a:solidFill>
                          <a:effectLst/>
                          <a:latin typeface="Calibri"/>
                          <a:ea typeface="ＭＳ Ｐゴシック"/>
                        </a:rPr>
                        <a:t>aluminio</a:t>
                      </a:r>
                      <a:endParaRPr lang="en-US" sz="2000" b="1" i="0" u="none" baseline="0" dirty="0" smtClean="0">
                        <a:solidFill>
                          <a:srgbClr val="FFFFFF"/>
                        </a:solidFill>
                        <a:effectLst/>
                        <a:latin typeface="Calibri"/>
                        <a:ea typeface="ＭＳ Ｐゴシック"/>
                      </a:endParaRPr>
                    </a:p>
                    <a:p>
                      <a:r>
                        <a:rPr lang="en-US" sz="2000" baseline="0" dirty="0" smtClean="0"/>
                        <a:t> </a:t>
                      </a:r>
                      <a:endParaRPr lang="en-US" sz="2000" dirty="0"/>
                    </a:p>
                  </a:txBody>
                  <a:tcPr>
                    <a:lnR w="12700" cmpd="sng">
                      <a:noFill/>
                    </a:lnR>
                  </a:tcPr>
                </a:tc>
                <a:tc hMerge="1">
                  <a:txBody>
                    <a:bodyPr/>
                    <a:lstStyle/>
                    <a:p>
                      <a:endParaRPr lang="en-US"/>
                    </a:p>
                  </a:txBody>
                  <a:tcPr/>
                </a:tc>
                <a:tc>
                  <a:txBody>
                    <a:bodyPr/>
                    <a:lstStyle/>
                    <a:p>
                      <a:endParaRPr lang="en-US" dirty="0"/>
                    </a:p>
                  </a:txBody>
                  <a:tcPr>
                    <a:lnL w="12700" cmpd="sng">
                      <a:noFill/>
                    </a:lnL>
                    <a:lnR w="9525"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endParaRPr lang="en-US" dirty="0"/>
                    </a:p>
                  </a:txBody>
                  <a:tcPr>
                    <a:lnL w="9525" cap="flat" cmpd="sng" algn="ctr">
                      <a:noFill/>
                      <a:prstDash val="solid"/>
                      <a:round/>
                      <a:headEnd type="none" w="med" len="med"/>
                      <a:tailEnd type="none" w="med" len="med"/>
                    </a:lnL>
                  </a:tcPr>
                </a:tc>
                <a:tc>
                  <a:txBody>
                    <a:bodyPr/>
                    <a:lstStyle/>
                    <a:p>
                      <a:r>
                        <a:rPr lang="en-US" sz="2400" b="1" i="0" u="none" baseline="0" smtClean="0">
                          <a:solidFill>
                            <a:srgbClr val="FFFFFF"/>
                          </a:solidFill>
                          <a:effectLst/>
                          <a:latin typeface="Calibri"/>
                          <a:ea typeface="ＭＳ Ｐゴシック"/>
                        </a:rPr>
                        <a:t>Clase:</a:t>
                      </a:r>
                      <a:r>
                        <a:rPr lang="en-US" sz="2400" b="1" smtClean="0">
                          <a:solidFill>
                            <a:srgbClr val="FFFFFF"/>
                          </a:solidFill>
                          <a:latin typeface="Calibri"/>
                        </a:rPr>
                        <a:t> </a:t>
                      </a:r>
                      <a:r>
                        <a:rPr lang="en-US" sz="2400" b="1" i="0" u="none" baseline="0" smtClean="0">
                          <a:solidFill>
                            <a:srgbClr val="FFFFFF"/>
                          </a:solidFill>
                          <a:effectLst/>
                          <a:latin typeface="Calibri"/>
                          <a:ea typeface="ＭＳ Ｐゴシック"/>
                        </a:rPr>
                        <a:t>Plásticos</a:t>
                      </a:r>
                      <a:endParaRPr lang="en-US" sz="2400" b="1" i="0" u="none" baseline="0" dirty="0" smtClean="0">
                        <a:solidFill>
                          <a:srgbClr val="FFFFFF"/>
                        </a:solidFill>
                        <a:effectLst/>
                        <a:latin typeface="Calibri"/>
                        <a:ea typeface="ＭＳ Ｐゴシック"/>
                      </a:endParaRPr>
                    </a:p>
                    <a:p>
                      <a:r>
                        <a:rPr lang="en-US" sz="2400" dirty="0" smtClean="0"/>
                        <a:t> </a:t>
                      </a:r>
                      <a:endParaRPr lang="en-US" sz="2400" dirty="0"/>
                    </a:p>
                  </a:txBody>
                  <a:tcPr/>
                </a:tc>
              </a:tr>
              <a:tr h="586899">
                <a:tc rowSpan="4">
                  <a:txBody>
                    <a:bodyPr/>
                    <a:lstStyle/>
                    <a:p>
                      <a:r>
                        <a:rPr lang="en-US" sz="1800" b="0" i="0" u="none" baseline="0" smtClean="0">
                          <a:solidFill>
                            <a:srgbClr val="28288A"/>
                          </a:solidFill>
                          <a:effectLst/>
                          <a:latin typeface="Calibri"/>
                          <a:ea typeface="ＭＳ Ｐゴシック"/>
                        </a:rPr>
                        <a:t>Proceso de fabricación</a:t>
                      </a:r>
                      <a:endParaRPr lang="en-US" sz="1800" b="0" i="0" u="none" baseline="0" dirty="0">
                        <a:solidFill>
                          <a:srgbClr val="28288A"/>
                        </a:solidFill>
                        <a:effectLst/>
                        <a:latin typeface="Calibri"/>
                        <a:ea typeface="ＭＳ Ｐゴシック"/>
                      </a:endParaRPr>
                    </a:p>
                  </a:txBody>
                  <a:tcPr vert="vert270"/>
                </a:tc>
                <a:tc>
                  <a:txBody>
                    <a:bodyPr/>
                    <a:lstStyle/>
                    <a:p>
                      <a:r>
                        <a:rPr lang="en-US" sz="1800" b="0" i="0" u="none" baseline="0" smtClean="0">
                          <a:solidFill>
                            <a:srgbClr val="28288A"/>
                          </a:solidFill>
                          <a:effectLst/>
                          <a:latin typeface="Calibri"/>
                          <a:ea typeface="ＭＳ Ｐゴシック"/>
                        </a:rPr>
                        <a:t>Fundición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de</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troqueles</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Moldeo</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en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arena</a:t>
                      </a:r>
                      <a:endParaRPr lang="en-US" sz="1800" b="0" i="0" u="none" baseline="0" dirty="0">
                        <a:solidFill>
                          <a:srgbClr val="28288A"/>
                        </a:solidFill>
                        <a:effectLst/>
                        <a:latin typeface="Calibri"/>
                        <a:ea typeface="ＭＳ Ｐゴシック"/>
                      </a:endParaRPr>
                    </a:p>
                  </a:txBody>
                  <a:tcPr>
                    <a:lnR w="12700" cmpd="sng">
                      <a:noFill/>
                    </a:lnR>
                  </a:tcPr>
                </a:tc>
                <a:tc rowSpan="4">
                  <a:txBody>
                    <a:bodyPr/>
                    <a:lstStyle/>
                    <a:p>
                      <a:endParaRPr lang="en-US" dirty="0"/>
                    </a:p>
                  </a:txBody>
                  <a:tcPr vert="vert270">
                    <a:lnL w="12700" cmpd="sng">
                      <a:noFill/>
                    </a:lnL>
                    <a:lnR w="9525"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solid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Proceso de fabricación</a:t>
                      </a:r>
                      <a:endParaRPr lang="en-US" sz="1800" b="0" i="0" u="none" baseline="0" dirty="0" smtClean="0">
                        <a:solidFill>
                          <a:srgbClr val="28288A"/>
                        </a:solidFill>
                        <a:effectLst/>
                        <a:latin typeface="Calibri"/>
                        <a:ea typeface="ＭＳ Ｐゴシック"/>
                      </a:endParaRPr>
                    </a:p>
                  </a:txBody>
                  <a:tcPr vert="vert270">
                    <a:lnL w="9525" cap="flat" cmpd="sng" algn="ctr">
                      <a:noFill/>
                      <a:prstDash val="solid"/>
                      <a:round/>
                      <a:headEnd type="none" w="med" len="med"/>
                      <a:tailEnd type="none" w="med" len="med"/>
                    </a:lnL>
                  </a:tcPr>
                </a:tc>
                <a:tc>
                  <a:txBody>
                    <a:bodyPr/>
                    <a:lstStyle/>
                    <a:p>
                      <a:r>
                        <a:rPr lang="en-US" sz="1800" b="0" i="0" u="none" baseline="0" smtClean="0">
                          <a:solidFill>
                            <a:srgbClr val="28288A"/>
                          </a:solidFill>
                          <a:effectLst/>
                          <a:latin typeface="Calibri"/>
                          <a:ea typeface="ＭＳ Ｐゴシック"/>
                        </a:rPr>
                        <a:t>Moldeo</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por</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inyección</a:t>
                      </a:r>
                      <a:endParaRPr lang="en-US" sz="1800" b="0" i="0" u="none" baseline="0" dirty="0">
                        <a:solidFill>
                          <a:srgbClr val="28288A"/>
                        </a:solidFill>
                        <a:effectLst/>
                        <a:latin typeface="Calibri"/>
                        <a:ea typeface="ＭＳ Ｐゴシック"/>
                      </a:endParaRPr>
                    </a:p>
                  </a:txBody>
                  <a:tcPr/>
                </a:tc>
              </a:tr>
              <a:tr h="1089956">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Extrusión</a:t>
                      </a:r>
                      <a:endParaRPr lang="en-US" sz="1800" b="0" i="0" u="none" baseline="0" dirty="0">
                        <a:solidFill>
                          <a:srgbClr val="28288A"/>
                        </a:solidFill>
                        <a:effectLst/>
                        <a:latin typeface="Calibri"/>
                        <a:ea typeface="ＭＳ Ｐゴシック"/>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u="none" baseline="0" smtClean="0">
                          <a:solidFill>
                            <a:srgbClr val="28288A"/>
                          </a:solidFill>
                          <a:effectLst/>
                          <a:latin typeface="Calibri"/>
                          <a:ea typeface="ＭＳ Ｐゴシック"/>
                        </a:rPr>
                        <a:t>Chapa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metálica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estampada/perfilada</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r>
                        <a:rPr lang="en-US" sz="1800" b="0" i="0" u="none" baseline="0" smtClean="0">
                          <a:solidFill>
                            <a:srgbClr val="28288A"/>
                          </a:solidFill>
                          <a:effectLst/>
                          <a:latin typeface="Calibri"/>
                          <a:ea typeface="ＭＳ Ｐゴシック"/>
                        </a:rPr>
                        <a:t>Extrusión</a:t>
                      </a:r>
                      <a:endParaRPr lang="en-US" sz="1800" b="0" i="0" u="none" baseline="0" dirty="0">
                        <a:solidFill>
                          <a:srgbClr val="28288A"/>
                        </a:solidFill>
                        <a:effectLst/>
                        <a:latin typeface="Calibri"/>
                        <a:ea typeface="ＭＳ Ｐゴシック"/>
                      </a:endParaRPr>
                    </a:p>
                  </a:txBody>
                  <a:tcPr/>
                </a:tc>
              </a:tr>
              <a:tr h="922270">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Forjado</a:t>
                      </a:r>
                      <a:endParaRPr lang="en-US" sz="1800" b="0" i="0" u="none" baseline="0" dirty="0">
                        <a:solidFill>
                          <a:srgbClr val="28288A"/>
                        </a:solidFill>
                        <a:effectLst/>
                        <a:latin typeface="Calibri"/>
                        <a:ea typeface="ＭＳ Ｐゴシック"/>
                      </a:endParaRPr>
                    </a:p>
                  </a:txBody>
                  <a:tcPr/>
                </a:tc>
                <a:tc>
                  <a:txBody>
                    <a:bodyPr/>
                    <a:lstStyle/>
                    <a:p>
                      <a:r>
                        <a:rPr lang="en-US" sz="1800" b="0" i="0" u="none" baseline="0" smtClean="0">
                          <a:solidFill>
                            <a:srgbClr val="28288A"/>
                          </a:solidFill>
                          <a:effectLst/>
                          <a:latin typeface="Calibri"/>
                          <a:ea typeface="ＭＳ Ｐゴシック"/>
                        </a:rPr>
                        <a:t>Moldeo</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en</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arena</a:t>
                      </a:r>
                      <a:r>
                        <a:rPr lang="en-US" sz="1800" smtClean="0">
                          <a:solidFill>
                            <a:srgbClr val="28288A"/>
                          </a:solidFill>
                          <a:latin typeface="Calibri"/>
                        </a:rPr>
                        <a:t> </a:t>
                      </a:r>
                      <a:r>
                        <a:rPr lang="en-US" sz="1800" b="0" i="0" u="none" baseline="0" smtClean="0">
                          <a:solidFill>
                            <a:srgbClr val="28288A"/>
                          </a:solidFill>
                          <a:effectLst/>
                          <a:latin typeface="Calibri"/>
                          <a:ea typeface="ＭＳ Ｐゴシック"/>
                        </a:rPr>
                        <a:t>maquinado</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r h="570475">
                <a:tc vMerge="1">
                  <a:txBody>
                    <a:bodyPr/>
                    <a:lstStyle/>
                    <a:p>
                      <a:endParaRPr lang="en-US" dirty="0"/>
                    </a:p>
                  </a:txBody>
                  <a:tcPr/>
                </a:tc>
                <a:tc>
                  <a:txBody>
                    <a:bodyPr/>
                    <a:lstStyle/>
                    <a:p>
                      <a:r>
                        <a:rPr lang="en-US" sz="1800" b="0" i="0" u="none" baseline="0" smtClean="0">
                          <a:solidFill>
                            <a:srgbClr val="28288A"/>
                          </a:solidFill>
                          <a:effectLst/>
                          <a:latin typeface="Calibri"/>
                          <a:ea typeface="ＭＳ Ｐゴシック"/>
                        </a:rPr>
                        <a:t>Fresado</a:t>
                      </a:r>
                      <a:endParaRPr lang="en-US" sz="1800" b="0" i="0" u="none" baseline="0" dirty="0">
                        <a:solidFill>
                          <a:srgbClr val="28288A"/>
                        </a:solidFill>
                        <a:effectLst/>
                        <a:latin typeface="Calibri"/>
                        <a:ea typeface="ＭＳ Ｐゴシック"/>
                      </a:endParaRPr>
                    </a:p>
                  </a:txBody>
                  <a:tcPr/>
                </a:tc>
                <a:tc>
                  <a:txBody>
                    <a:bodyPr/>
                    <a:lstStyle/>
                    <a:p>
                      <a:r>
                        <a:rPr lang="en-US" sz="1800" b="0" i="0" u="none" baseline="0" smtClean="0">
                          <a:solidFill>
                            <a:srgbClr val="28288A"/>
                          </a:solidFill>
                          <a:effectLst/>
                          <a:latin typeface="Calibri"/>
                          <a:ea typeface="ＭＳ Ｐゴシック"/>
                        </a:rPr>
                        <a:t>Torneado</a:t>
                      </a:r>
                      <a:endParaRPr lang="en-US" sz="1800" b="0" i="0" u="none" baseline="0" dirty="0">
                        <a:solidFill>
                          <a:srgbClr val="28288A"/>
                        </a:solidFill>
                        <a:effectLst/>
                        <a:latin typeface="Calibri"/>
                        <a:ea typeface="ＭＳ Ｐゴシック"/>
                      </a:endParaRPr>
                    </a:p>
                  </a:txBody>
                  <a:tcPr>
                    <a:lnR w="12700" cmpd="sng">
                      <a:noFill/>
                    </a:lnR>
                  </a:tcPr>
                </a:tc>
                <a:tc vMerge="1">
                  <a:txBody>
                    <a:bodyPr/>
                    <a:lstStyle/>
                    <a:p>
                      <a:endParaRPr lang="en-US" dirty="0"/>
                    </a:p>
                  </a:txBody>
                  <a:tcPr/>
                </a:tc>
                <a:tc vMerge="1">
                  <a:txBody>
                    <a:bodyPr/>
                    <a:lstStyle/>
                    <a:p>
                      <a:endParaRPr lang="en-US"/>
                    </a:p>
                  </a:txBody>
                  <a:tcPr/>
                </a:tc>
                <a:tc>
                  <a:txBody>
                    <a:bodyPr/>
                    <a:lstStyle/>
                    <a:p>
                      <a:endParaRPr lang="en-US"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Introducción de región de fabricación</a:t>
            </a:r>
            <a:endParaRPr lang="en-US" sz="2500" dirty="0"/>
          </a:p>
        </p:txBody>
      </p:sp>
      <p:sp>
        <p:nvSpPr>
          <p:cNvPr id="3" name="Content Placeholder 2"/>
          <p:cNvSpPr>
            <a:spLocks noGrp="1"/>
          </p:cNvSpPr>
          <p:nvPr>
            <p:ph idx="1"/>
          </p:nvPr>
        </p:nvSpPr>
        <p:spPr>
          <a:xfrm>
            <a:off x="688028" y="1281346"/>
            <a:ext cx="6017572" cy="4525963"/>
          </a:xfrm>
        </p:spPr>
        <p:txBody>
          <a:bodyPr>
            <a:normAutofit fontScale="92500" lnSpcReduction="20000"/>
          </a:bodyPr>
          <a:lstStyle/>
          <a:p>
            <a:r>
              <a:rPr lang="es-ES" smtClean="0"/>
              <a:t>Cada región produce energía utilizando diferentes combinaciones de métodos.  El impacto de un kWh es distinto en cada región. Ejemplos de métodos:</a:t>
            </a:r>
            <a:endParaRPr lang="en-US" dirty="0" smtClean="0"/>
          </a:p>
          <a:p>
            <a:pPr lvl="1"/>
            <a:r>
              <a:rPr lang="en-US" sz="2100" smtClean="0"/>
              <a:t>Combustibles fósiles</a:t>
            </a:r>
            <a:endParaRPr lang="en-US" sz="2100" dirty="0" smtClean="0"/>
          </a:p>
          <a:p>
            <a:pPr lvl="1"/>
            <a:r>
              <a:rPr lang="en-US" sz="2100" smtClean="0"/>
              <a:t>Nuclear</a:t>
            </a:r>
            <a:endParaRPr lang="en-US" sz="2100" dirty="0" smtClean="0"/>
          </a:p>
          <a:p>
            <a:pPr lvl="1"/>
            <a:r>
              <a:rPr lang="en-US" sz="2100" smtClean="0"/>
              <a:t>Hidroeléctrico</a:t>
            </a:r>
            <a:endParaRPr lang="en-US" sz="2100" dirty="0" smtClean="0"/>
          </a:p>
          <a:p>
            <a:r>
              <a:rPr lang="es-ES" smtClean="0"/>
              <a:t>Determina los recursos consumidos por los procesos de fabricación en esa región</a:t>
            </a:r>
            <a:endParaRPr lang="en-US" dirty="0" smtClean="0"/>
          </a:p>
          <a:p>
            <a:r>
              <a:rPr lang="en-US" smtClean="0"/>
              <a:t>Selección de región</a:t>
            </a:r>
            <a:endParaRPr lang="en-US" dirty="0" smtClean="0"/>
          </a:p>
          <a:p>
            <a:pPr lvl="1"/>
            <a:r>
              <a:rPr lang="en-US" sz="2100" smtClean="0"/>
              <a:t>Asia</a:t>
            </a:r>
            <a:endParaRPr lang="en-US" sz="2100" dirty="0" smtClean="0"/>
          </a:p>
          <a:p>
            <a:pPr lvl="1"/>
            <a:r>
              <a:rPr lang="en-US" sz="2100" smtClean="0"/>
              <a:t>Europa</a:t>
            </a:r>
            <a:endParaRPr lang="en-US" sz="2100" dirty="0" smtClean="0"/>
          </a:p>
          <a:p>
            <a:pPr lvl="1"/>
            <a:r>
              <a:rPr lang="en-US" sz="2100" smtClean="0"/>
              <a:t>Norteamérica</a:t>
            </a:r>
            <a:endParaRPr lang="en-US" sz="2100" dirty="0" smtClean="0"/>
          </a:p>
          <a:p>
            <a:pPr lvl="1"/>
            <a:r>
              <a:rPr lang="en-US" sz="2100" smtClean="0"/>
              <a:t>Japón</a:t>
            </a:r>
            <a:endParaRPr lang="en-US" sz="2100" dirty="0" smtClean="0"/>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Introducción de transporte y región de utilización</a:t>
            </a:r>
            <a:endParaRPr lang="en-US" sz="2500" dirty="0"/>
          </a:p>
        </p:txBody>
      </p:sp>
      <p:sp>
        <p:nvSpPr>
          <p:cNvPr id="3" name="Content Placeholder 2"/>
          <p:cNvSpPr>
            <a:spLocks noGrp="1"/>
          </p:cNvSpPr>
          <p:nvPr>
            <p:ph idx="1"/>
          </p:nvPr>
        </p:nvSpPr>
        <p:spPr>
          <a:xfrm>
            <a:off x="688028" y="1281346"/>
            <a:ext cx="6017572" cy="4525963"/>
          </a:xfrm>
        </p:spPr>
        <p:txBody>
          <a:bodyPr>
            <a:normAutofit fontScale="92500" lnSpcReduction="10000"/>
          </a:bodyPr>
          <a:lstStyle/>
          <a:p>
            <a:r>
              <a:rPr lang="es-ES" smtClean="0"/>
              <a:t>Determina los recursos de energía consumidos durante la fase de utilización del producto (si procede) y el destino del producto al final de su vida útil.</a:t>
            </a:r>
            <a:r>
              <a:rPr lang="en-US" smtClean="0"/>
              <a:t>  </a:t>
            </a:r>
            <a:endParaRPr lang="en-US" dirty="0" smtClean="0"/>
          </a:p>
          <a:p>
            <a:pPr lvl="1"/>
            <a:r>
              <a:rPr lang="en-US" smtClean="0"/>
              <a:t>Asia</a:t>
            </a:r>
            <a:endParaRPr lang="en-US" dirty="0" smtClean="0"/>
          </a:p>
          <a:p>
            <a:pPr lvl="1"/>
            <a:r>
              <a:rPr lang="en-US" smtClean="0"/>
              <a:t>Europa</a:t>
            </a:r>
            <a:endParaRPr lang="en-US" dirty="0" smtClean="0"/>
          </a:p>
          <a:p>
            <a:pPr lvl="1"/>
            <a:r>
              <a:rPr lang="en-US" smtClean="0"/>
              <a:t>Norteamérica</a:t>
            </a:r>
            <a:endParaRPr lang="en-US" dirty="0" smtClean="0"/>
          </a:p>
          <a:p>
            <a:pPr lvl="1"/>
            <a:r>
              <a:rPr lang="en-US" smtClean="0"/>
              <a:t>Japón</a:t>
            </a:r>
            <a:endParaRPr lang="en-US" dirty="0" smtClean="0"/>
          </a:p>
          <a:p>
            <a:r>
              <a:rPr lang="es-ES" smtClean="0"/>
              <a:t>Calcula los impactos medioambientales asociados con el transporte del producto desde la ubicación de fabricación hasta la ubicación de utilización.</a:t>
            </a:r>
            <a:endParaRPr lang="en-US" dirty="0" smtClean="0"/>
          </a:p>
          <a:p>
            <a:endParaRPr lang="en-US" b="0" dirty="0"/>
          </a:p>
        </p:txBody>
      </p:sp>
      <p:pic>
        <p:nvPicPr>
          <p:cNvPr id="5123" name="Picture 3"/>
          <p:cNvPicPr>
            <a:picLocks noChangeAspect="1" noChangeArrowheads="1"/>
          </p:cNvPicPr>
          <p:nvPr/>
        </p:nvPicPr>
        <p:blipFill>
          <a:blip r:embed="rId3" cstate="print"/>
          <a:srcRect/>
          <a:stretch>
            <a:fillRect/>
          </a:stretch>
        </p:blipFill>
        <p:spPr bwMode="auto">
          <a:xfrm>
            <a:off x="6934200" y="1371600"/>
            <a:ext cx="1501775" cy="3330575"/>
          </a:xfrm>
          <a:prstGeom prst="rect">
            <a:avLst/>
          </a:prstGeom>
          <a:noFill/>
          <a:ln w="9525">
            <a:solidFill>
              <a:schemeClr val="accent1"/>
            </a:solid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SolidWorks calcula el impacto medioambiental</a:t>
            </a:r>
            <a:endParaRPr lang="en-US" sz="2500" dirty="0"/>
          </a:p>
        </p:txBody>
      </p:sp>
      <p:sp>
        <p:nvSpPr>
          <p:cNvPr id="3" name="Content Placeholder 2"/>
          <p:cNvSpPr>
            <a:spLocks noGrp="1"/>
          </p:cNvSpPr>
          <p:nvPr>
            <p:ph idx="1"/>
          </p:nvPr>
        </p:nvSpPr>
        <p:spPr>
          <a:xfrm>
            <a:off x="688028" y="1281346"/>
            <a:ext cx="3579172" cy="4525963"/>
          </a:xfrm>
        </p:spPr>
        <p:txBody>
          <a:bodyPr>
            <a:normAutofit lnSpcReduction="10000"/>
          </a:bodyPr>
          <a:lstStyle/>
          <a:p>
            <a:r>
              <a:rPr lang="en-US" smtClean="0"/>
              <a:t>Parámetros</a:t>
            </a:r>
            <a:endParaRPr lang="en-US" dirty="0" smtClean="0"/>
          </a:p>
          <a:p>
            <a:pPr lvl="1"/>
            <a:r>
              <a:rPr lang="en-US" smtClean="0">
                <a:solidFill>
                  <a:srgbClr val="000000"/>
                </a:solidFill>
              </a:rPr>
              <a:t>Huella</a:t>
            </a:r>
            <a:r>
              <a:rPr lang="en-US" b="1" smtClean="0"/>
              <a:t> </a:t>
            </a:r>
            <a:r>
              <a:rPr lang="en-US" smtClean="0">
                <a:solidFill>
                  <a:srgbClr val="000000"/>
                </a:solidFill>
              </a:rPr>
              <a:t>de</a:t>
            </a:r>
            <a:r>
              <a:rPr lang="en-US" b="1" smtClean="0"/>
              <a:t> carbono</a:t>
            </a:r>
            <a:endParaRPr lang="en-US" b="1" dirty="0" smtClean="0"/>
          </a:p>
          <a:p>
            <a:pPr lvl="1"/>
            <a:r>
              <a:rPr lang="en-US" smtClean="0">
                <a:solidFill>
                  <a:srgbClr val="000000"/>
                </a:solidFill>
              </a:rPr>
              <a:t>Acidificación</a:t>
            </a:r>
            <a:r>
              <a:rPr lang="en-US" b="1" smtClean="0"/>
              <a:t> </a:t>
            </a:r>
            <a:r>
              <a:rPr lang="en-US" smtClean="0">
                <a:solidFill>
                  <a:srgbClr val="000000"/>
                </a:solidFill>
              </a:rPr>
              <a:t>del</a:t>
            </a:r>
            <a:r>
              <a:rPr lang="en-US" b="1" smtClean="0"/>
              <a:t> aire</a:t>
            </a:r>
            <a:endParaRPr lang="en-US" b="1" dirty="0" smtClean="0"/>
          </a:p>
          <a:p>
            <a:pPr lvl="1"/>
            <a:r>
              <a:rPr lang="en-US" smtClean="0">
                <a:solidFill>
                  <a:srgbClr val="000000"/>
                </a:solidFill>
              </a:rPr>
              <a:t>Eutrofización</a:t>
            </a:r>
            <a:r>
              <a:rPr lang="en-US" b="1" smtClean="0"/>
              <a:t> </a:t>
            </a:r>
            <a:r>
              <a:rPr lang="en-US" smtClean="0">
                <a:solidFill>
                  <a:srgbClr val="000000"/>
                </a:solidFill>
              </a:rPr>
              <a:t>del</a:t>
            </a:r>
            <a:r>
              <a:rPr lang="en-US" b="1" smtClean="0"/>
              <a:t> agua</a:t>
            </a:r>
            <a:endParaRPr lang="en-US" b="1" dirty="0" smtClean="0"/>
          </a:p>
          <a:p>
            <a:pPr lvl="1"/>
            <a:r>
              <a:rPr lang="en-US" b="1" smtClean="0"/>
              <a:t>Energía </a:t>
            </a:r>
            <a:r>
              <a:rPr lang="en-US" smtClean="0"/>
              <a:t>consumida</a:t>
            </a:r>
            <a:endParaRPr lang="en-US" dirty="0" smtClean="0"/>
          </a:p>
          <a:p>
            <a:r>
              <a:rPr lang="en-US" smtClean="0"/>
              <a:t>Porcentaje de factor</a:t>
            </a:r>
            <a:endParaRPr lang="en-US" dirty="0" smtClean="0"/>
          </a:p>
          <a:p>
            <a:pPr lvl="1"/>
            <a:r>
              <a:rPr lang="en-US" smtClean="0"/>
              <a:t>Material</a:t>
            </a:r>
            <a:endParaRPr lang="en-US" dirty="0" smtClean="0"/>
          </a:p>
          <a:p>
            <a:pPr lvl="1"/>
            <a:r>
              <a:rPr lang="en-US" smtClean="0"/>
              <a:t>Fabricación</a:t>
            </a:r>
            <a:endParaRPr lang="en-US" dirty="0" smtClean="0"/>
          </a:p>
          <a:p>
            <a:pPr lvl="1"/>
            <a:r>
              <a:rPr lang="en-US" smtClean="0"/>
              <a:t>Regiones de utilización</a:t>
            </a:r>
            <a:endParaRPr lang="en-US" dirty="0" smtClean="0"/>
          </a:p>
          <a:p>
            <a:pPr lvl="1"/>
            <a:r>
              <a:rPr lang="en-US" smtClean="0"/>
              <a:t>Fin de vida útil </a:t>
            </a:r>
            <a:endParaRPr lang="en-US" dirty="0" smtClean="0"/>
          </a:p>
          <a:p>
            <a:r>
              <a:rPr lang="en-US" smtClean="0"/>
              <a:t>Establecer línea base</a:t>
            </a:r>
            <a:endParaRPr lang="en-US" dirty="0"/>
          </a:p>
        </p:txBody>
      </p:sp>
      <p:pic>
        <p:nvPicPr>
          <p:cNvPr id="8" name="Picture 7" descr="SustainabilityXpress-Dashboard.tif"/>
          <p:cNvPicPr>
            <a:picLocks noChangeAspect="1"/>
          </p:cNvPicPr>
          <p:nvPr/>
        </p:nvPicPr>
        <p:blipFill>
          <a:blip r:embed="rId3" cstate="print"/>
          <a:stretch>
            <a:fillRect/>
          </a:stretch>
        </p:blipFill>
        <p:spPr>
          <a:xfrm>
            <a:off x="4724400" y="1447800"/>
            <a:ext cx="3581400" cy="4191000"/>
          </a:xfrm>
          <a:prstGeom prst="rect">
            <a:avLst/>
          </a:prstGeom>
        </p:spPr>
      </p:pic>
      <p:sp>
        <p:nvSpPr>
          <p:cNvPr id="9" name="Rectangle 8"/>
          <p:cNvSpPr/>
          <p:nvPr/>
        </p:nvSpPr>
        <p:spPr>
          <a:xfrm>
            <a:off x="7162800" y="5181600"/>
            <a:ext cx="381000" cy="457200"/>
          </a:xfrm>
          <a:prstGeom prst="rect">
            <a:avLst/>
          </a:prstGeom>
          <a:noFill/>
          <a:ln w="762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263525"/>
            <a:ext cx="8458200" cy="457200"/>
          </a:xfrm>
        </p:spPr>
        <p:txBody>
          <a:bodyPr rtlCol="0">
            <a:normAutofit fontScale="90000"/>
          </a:bodyPr>
          <a:lstStyle/>
          <a:p>
            <a:pPr fontAlgn="auto">
              <a:spcAft>
                <a:spcPts val="0"/>
              </a:spcAft>
              <a:defRPr/>
            </a:pPr>
            <a:r>
              <a:rPr lang="es-ES" sz="2500" smtClean="0"/>
              <a:t>¿Qué es la ingeniería</a:t>
            </a:r>
            <a:r>
              <a:rPr lang="es-ES" sz="2500" smtClean="0">
                <a:solidFill>
                  <a:srgbClr val="3A5A10"/>
                </a:solidFill>
              </a:rPr>
              <a:t> </a:t>
            </a:r>
            <a:r>
              <a:rPr lang="es-ES" sz="2500" smtClean="0"/>
              <a:t>sostenible?</a:t>
            </a:r>
            <a:endParaRPr lang="en-US" sz="2500" dirty="0"/>
          </a:p>
        </p:txBody>
      </p:sp>
      <p:sp>
        <p:nvSpPr>
          <p:cNvPr id="3" name="Content Placeholder 2"/>
          <p:cNvSpPr>
            <a:spLocks noGrp="1"/>
          </p:cNvSpPr>
          <p:nvPr>
            <p:ph idx="1"/>
          </p:nvPr>
        </p:nvSpPr>
        <p:spPr>
          <a:xfrm>
            <a:off x="688028" y="1281346"/>
            <a:ext cx="7922572" cy="4525963"/>
          </a:xfrm>
        </p:spPr>
        <p:txBody>
          <a:bodyPr rtlCol="0">
            <a:normAutofit/>
          </a:bodyPr>
          <a:lstStyle/>
          <a:p>
            <a:pPr fontAlgn="auto">
              <a:spcAft>
                <a:spcPts val="0"/>
              </a:spcAft>
              <a:defRPr/>
            </a:pPr>
            <a:r>
              <a:rPr lang="es-ES" sz="2000" b="0" kern="1200" smtClean="0">
                <a:solidFill>
                  <a:srgbClr val="000000"/>
                </a:solidFill>
              </a:rPr>
              <a:t>La</a:t>
            </a:r>
            <a:r>
              <a:rPr lang="es-ES" sz="2800" kern="1200" smtClean="0">
                <a:solidFill>
                  <a:srgbClr val="006600"/>
                </a:solidFill>
                <a:latin typeface="Arial Rounded MT Bold" pitchFamily="34" charset="0"/>
              </a:rPr>
              <a:t> </a:t>
            </a:r>
            <a:r>
              <a:rPr lang="es-ES" sz="2800" kern="1200" smtClean="0">
                <a:solidFill>
                  <a:srgbClr val="006600"/>
                </a:solidFill>
                <a:latin typeface="Arial Rounded MT Bold"/>
              </a:rPr>
              <a:t>ingeniería</a:t>
            </a:r>
            <a:r>
              <a:rPr lang="es-ES" kern="1200" smtClean="0">
                <a:latin typeface="Arial Rounded MT Bold" pitchFamily="34" charset="0"/>
              </a:rPr>
              <a:t> </a:t>
            </a:r>
            <a:r>
              <a:rPr lang="es-ES" sz="2800" kern="1200" smtClean="0">
                <a:solidFill>
                  <a:srgbClr val="006600"/>
                </a:solidFill>
                <a:latin typeface="Arial Rounded MT Bold"/>
              </a:rPr>
              <a:t>sostenible</a:t>
            </a:r>
            <a:r>
              <a:rPr lang="es-ES" kern="1200" smtClean="0">
                <a:latin typeface="Arial Rounded MT Bold" pitchFamily="34" charset="0"/>
              </a:rPr>
              <a:t> </a:t>
            </a:r>
            <a:r>
              <a:rPr lang="es-ES" kern="1200" smtClean="0"/>
              <a:t>es</a:t>
            </a:r>
            <a:r>
              <a:rPr lang="es-ES" kern="1200" smtClean="0">
                <a:latin typeface="Arial Rounded MT Bold" pitchFamily="34" charset="0"/>
              </a:rPr>
              <a:t> </a:t>
            </a:r>
            <a:r>
              <a:rPr lang="es-ES" kern="1200" smtClean="0"/>
              <a:t>la</a:t>
            </a:r>
            <a:r>
              <a:rPr lang="es-ES" kern="1200" smtClean="0">
                <a:latin typeface="Arial Rounded MT Bold" pitchFamily="34" charset="0"/>
              </a:rPr>
              <a:t> </a:t>
            </a:r>
            <a:r>
              <a:rPr lang="es-ES" kern="1200" smtClean="0"/>
              <a:t>integración</a:t>
            </a:r>
            <a:r>
              <a:rPr lang="es-ES" kern="1200" smtClean="0">
                <a:latin typeface="Arial Rounded MT Bold" pitchFamily="34" charset="0"/>
              </a:rPr>
              <a:t> </a:t>
            </a:r>
            <a:r>
              <a:rPr lang="es-ES" kern="1200" smtClean="0"/>
              <a:t>de</a:t>
            </a:r>
            <a:r>
              <a:rPr lang="es-ES" kern="1200" smtClean="0">
                <a:latin typeface="Arial Rounded MT Bold" pitchFamily="34" charset="0"/>
              </a:rPr>
              <a:t> </a:t>
            </a:r>
            <a:r>
              <a:rPr lang="es-ES" kern="1200" smtClean="0"/>
              <a:t>aspectos</a:t>
            </a:r>
            <a:r>
              <a:rPr lang="es-ES" kern="1200" smtClean="0">
                <a:latin typeface="Arial Rounded MT Bold" pitchFamily="34" charset="0"/>
              </a:rPr>
              <a:t> </a:t>
            </a:r>
            <a:r>
              <a:rPr lang="es-ES" kern="1200" smtClean="0">
                <a:solidFill>
                  <a:srgbClr val="74B31F"/>
                </a:solidFill>
              </a:rPr>
              <a:t>sociales</a:t>
            </a:r>
            <a:r>
              <a:rPr lang="es-ES" kern="1200" smtClean="0"/>
              <a:t>,</a:t>
            </a:r>
            <a:r>
              <a:rPr lang="es-ES" kern="1200" smtClean="0">
                <a:latin typeface="Arial Rounded MT Bold" pitchFamily="34" charset="0"/>
              </a:rPr>
              <a:t> </a:t>
            </a:r>
            <a:r>
              <a:rPr lang="es-ES" kern="1200" smtClean="0">
                <a:solidFill>
                  <a:srgbClr val="74B31F"/>
                </a:solidFill>
              </a:rPr>
              <a:t>medioambientales</a:t>
            </a:r>
            <a:r>
              <a:rPr lang="es-ES" kern="1200" smtClean="0">
                <a:latin typeface="Arial Rounded MT Bold" pitchFamily="34" charset="0"/>
              </a:rPr>
              <a:t> </a:t>
            </a:r>
            <a:r>
              <a:rPr lang="es-ES" kern="1200" smtClean="0"/>
              <a:t>y</a:t>
            </a:r>
            <a:r>
              <a:rPr lang="es-ES" kern="1200" smtClean="0">
                <a:latin typeface="Arial Rounded MT Bold" pitchFamily="34" charset="0"/>
              </a:rPr>
              <a:t> </a:t>
            </a:r>
            <a:r>
              <a:rPr lang="es-ES" kern="1200" smtClean="0">
                <a:solidFill>
                  <a:srgbClr val="74B31F"/>
                </a:solidFill>
              </a:rPr>
              <a:t>económicos</a:t>
            </a:r>
            <a:r>
              <a:rPr lang="es-ES" kern="1200" smtClean="0">
                <a:latin typeface="Arial Rounded MT Bold" pitchFamily="34" charset="0"/>
              </a:rPr>
              <a:t> </a:t>
            </a:r>
            <a:r>
              <a:rPr lang="es-ES" kern="1200" smtClean="0"/>
              <a:t>en</a:t>
            </a:r>
            <a:r>
              <a:rPr lang="es-ES" kern="1200" smtClean="0">
                <a:latin typeface="Arial Rounded MT Bold" pitchFamily="34" charset="0"/>
              </a:rPr>
              <a:t> </a:t>
            </a:r>
            <a:r>
              <a:rPr lang="es-ES" kern="1200" smtClean="0"/>
              <a:t>un</a:t>
            </a:r>
            <a:r>
              <a:rPr lang="es-ES" kern="1200" smtClean="0">
                <a:latin typeface="Arial Rounded MT Bold" pitchFamily="34" charset="0"/>
              </a:rPr>
              <a:t> </a:t>
            </a:r>
            <a:r>
              <a:rPr lang="es-ES" kern="1200" smtClean="0"/>
              <a:t>producto</a:t>
            </a:r>
            <a:r>
              <a:rPr lang="es-ES" kern="1200" smtClean="0">
                <a:latin typeface="Arial Rounded MT Bold" pitchFamily="34" charset="0"/>
              </a:rPr>
              <a:t> </a:t>
            </a:r>
            <a:r>
              <a:rPr lang="es-ES" kern="1200" smtClean="0"/>
              <a:t>o</a:t>
            </a:r>
            <a:r>
              <a:rPr lang="es-ES" kern="1200" smtClean="0">
                <a:latin typeface="Arial Rounded MT Bold" pitchFamily="34" charset="0"/>
              </a:rPr>
              <a:t> </a:t>
            </a:r>
            <a:r>
              <a:rPr lang="es-ES" kern="1200" smtClean="0"/>
              <a:t>proceso</a:t>
            </a:r>
            <a:endParaRPr lang="en-US" dirty="0" smtClean="0"/>
          </a:p>
          <a:p>
            <a:pPr fontAlgn="auto">
              <a:spcAft>
                <a:spcPts val="0"/>
              </a:spcAft>
              <a:defRPr/>
            </a:pPr>
            <a:r>
              <a:rPr lang="es-ES" smtClean="0"/>
              <a:t>Pronto el diseño pasará a ser </a:t>
            </a:r>
            <a:r>
              <a:rPr lang="es-ES" sz="2800" smtClean="0">
                <a:solidFill>
                  <a:srgbClr val="006600"/>
                </a:solidFill>
                <a:latin typeface="Arial Rounded MT Bold"/>
              </a:rPr>
              <a:t>diseño</a:t>
            </a:r>
            <a:r>
              <a:rPr lang="es-ES" smtClean="0">
                <a:solidFill>
                  <a:srgbClr val="74B31F"/>
                </a:solidFill>
              </a:rPr>
              <a:t> </a:t>
            </a:r>
            <a:r>
              <a:rPr lang="es-ES" sz="2800" smtClean="0">
                <a:solidFill>
                  <a:srgbClr val="006600"/>
                </a:solidFill>
                <a:latin typeface="Arial Rounded MT Bold"/>
              </a:rPr>
              <a:t>sostenible</a:t>
            </a:r>
            <a:endParaRPr lang="en-US" sz="2800" kern="1200" dirty="0" smtClean="0">
              <a:solidFill>
                <a:srgbClr val="006600"/>
              </a:solidFill>
              <a:latin typeface="Arial Rounded MT Bold"/>
            </a:endParaRPr>
          </a:p>
          <a:p>
            <a:pPr fontAlgn="auto">
              <a:spcAft>
                <a:spcPts val="0"/>
              </a:spcAft>
              <a:defRPr/>
            </a:pPr>
            <a:r>
              <a:rPr lang="es-ES" sz="2800" kern="1200" smtClean="0">
                <a:solidFill>
                  <a:srgbClr val="006600"/>
                </a:solidFill>
                <a:latin typeface="Arial Rounded MT Bold"/>
              </a:rPr>
              <a:t>SolidWorks</a:t>
            </a:r>
            <a:r>
              <a:rPr lang="es-ES" kern="1200" smtClean="0">
                <a:solidFill>
                  <a:srgbClr val="74B31F"/>
                </a:solidFill>
                <a:latin typeface="Arial Rounded MT Bold" pitchFamily="34" charset="0"/>
              </a:rPr>
              <a:t> </a:t>
            </a:r>
            <a:r>
              <a:rPr lang="es-ES" sz="2800" kern="1200" smtClean="0">
                <a:solidFill>
                  <a:srgbClr val="006600"/>
                </a:solidFill>
                <a:latin typeface="Arial Rounded MT Bold"/>
              </a:rPr>
              <a:t>Sustainability</a:t>
            </a:r>
            <a:r>
              <a:rPr lang="es-ES" kern="1200" smtClean="0">
                <a:solidFill>
                  <a:srgbClr val="74B31F"/>
                </a:solidFill>
                <a:latin typeface="Arial Rounded MT Bold" pitchFamily="34" charset="0"/>
              </a:rPr>
              <a:t> </a:t>
            </a:r>
            <a:r>
              <a:rPr lang="es-ES" kern="1200" smtClean="0"/>
              <a:t>ayuda</a:t>
            </a:r>
            <a:r>
              <a:rPr lang="es-ES" kern="1200" smtClean="0">
                <a:latin typeface="Arial Rounded MT Bold" pitchFamily="34" charset="0"/>
              </a:rPr>
              <a:t> </a:t>
            </a:r>
            <a:r>
              <a:rPr lang="es-ES" kern="1200" smtClean="0"/>
              <a:t>a</a:t>
            </a:r>
            <a:r>
              <a:rPr lang="es-ES" kern="1200" smtClean="0">
                <a:latin typeface="Arial Rounded MT Bold" pitchFamily="34" charset="0"/>
              </a:rPr>
              <a:t> </a:t>
            </a:r>
            <a:r>
              <a:rPr lang="es-ES" kern="1200" smtClean="0"/>
              <a:t>concienciar</a:t>
            </a:r>
            <a:r>
              <a:rPr lang="es-ES" kern="1200" smtClean="0">
                <a:latin typeface="Arial Rounded MT Bold" pitchFamily="34" charset="0"/>
              </a:rPr>
              <a:t> </a:t>
            </a:r>
            <a:r>
              <a:rPr lang="es-ES" kern="1200" smtClean="0"/>
              <a:t>a</a:t>
            </a:r>
            <a:r>
              <a:rPr lang="es-ES" kern="1200" smtClean="0">
                <a:latin typeface="Arial Rounded MT Bold" pitchFamily="34" charset="0"/>
              </a:rPr>
              <a:t> </a:t>
            </a:r>
            <a:r>
              <a:rPr lang="es-ES" kern="1200" smtClean="0"/>
              <a:t>los</a:t>
            </a:r>
            <a:r>
              <a:rPr lang="es-ES" kern="1200" smtClean="0">
                <a:latin typeface="Arial Rounded MT Bold" pitchFamily="34" charset="0"/>
              </a:rPr>
              <a:t> </a:t>
            </a:r>
            <a:r>
              <a:rPr lang="es-ES" kern="1200" smtClean="0"/>
              <a:t>estudiantes</a:t>
            </a:r>
            <a:r>
              <a:rPr lang="es-ES" kern="1200" smtClean="0">
                <a:latin typeface="Arial Rounded MT Bold" pitchFamily="34" charset="0"/>
              </a:rPr>
              <a:t> </a:t>
            </a:r>
            <a:r>
              <a:rPr lang="es-ES" kern="1200" smtClean="0"/>
              <a:t>sobre</a:t>
            </a:r>
            <a:r>
              <a:rPr lang="es-ES" kern="1200" smtClean="0">
                <a:latin typeface="Arial Rounded MT Bold" pitchFamily="34" charset="0"/>
              </a:rPr>
              <a:t> </a:t>
            </a:r>
            <a:r>
              <a:rPr lang="es-ES" kern="1200" smtClean="0"/>
              <a:t>el</a:t>
            </a:r>
            <a:r>
              <a:rPr lang="es-ES" kern="1200" smtClean="0">
                <a:latin typeface="Arial Rounded MT Bold" pitchFamily="34" charset="0"/>
              </a:rPr>
              <a:t> </a:t>
            </a:r>
            <a:r>
              <a:rPr lang="es-ES" kern="1200" smtClean="0"/>
              <a:t>impacto</a:t>
            </a:r>
            <a:r>
              <a:rPr lang="es-ES" kern="1200" smtClean="0">
                <a:latin typeface="Arial Rounded MT Bold" pitchFamily="34" charset="0"/>
              </a:rPr>
              <a:t> </a:t>
            </a:r>
            <a:r>
              <a:rPr lang="es-ES" kern="1200" smtClean="0"/>
              <a:t>medioambiental</a:t>
            </a:r>
            <a:r>
              <a:rPr lang="es-ES" kern="1200" smtClean="0">
                <a:latin typeface="Arial Rounded MT Bold" pitchFamily="34" charset="0"/>
              </a:rPr>
              <a:t> </a:t>
            </a:r>
            <a:r>
              <a:rPr lang="es-ES" kern="1200" smtClean="0"/>
              <a:t>de</a:t>
            </a:r>
            <a:r>
              <a:rPr lang="es-ES" kern="1200" smtClean="0">
                <a:latin typeface="Arial Rounded MT Bold" pitchFamily="34" charset="0"/>
              </a:rPr>
              <a:t> </a:t>
            </a:r>
            <a:r>
              <a:rPr lang="es-ES" kern="1200" smtClean="0"/>
              <a:t>sus</a:t>
            </a:r>
            <a:r>
              <a:rPr lang="es-ES" kern="1200" smtClean="0">
                <a:latin typeface="Arial Rounded MT Bold" pitchFamily="34" charset="0"/>
              </a:rPr>
              <a:t> </a:t>
            </a:r>
            <a:r>
              <a:rPr lang="es-ES" kern="1200" smtClean="0"/>
              <a:t>diseños</a:t>
            </a:r>
            <a:r>
              <a:rPr lang="en-US" smtClean="0"/>
              <a:t> </a:t>
            </a:r>
            <a:endParaRPr lang="en-US" dirty="0" smtClean="0">
              <a:solidFill>
                <a:schemeClr val="accent4"/>
              </a:solidFill>
            </a:endParaRPr>
          </a:p>
          <a:p>
            <a:pPr fontAlgn="auto">
              <a:spcAft>
                <a:spcPts val="0"/>
              </a:spcAft>
              <a:defRPr/>
            </a:pPr>
            <a:r>
              <a:rPr lang="es-ES" smtClean="0"/>
              <a:t>Los productos que gozan de éxito integran directamente la </a:t>
            </a:r>
            <a:r>
              <a:rPr lang="es-ES" sz="2800" smtClean="0">
                <a:solidFill>
                  <a:srgbClr val="006600"/>
                </a:solidFill>
                <a:latin typeface="Arial Rounded MT Bold"/>
              </a:rPr>
              <a:t>evaluación</a:t>
            </a:r>
            <a:r>
              <a:rPr lang="es-ES" smtClean="0">
                <a:solidFill>
                  <a:srgbClr val="74B31F"/>
                </a:solidFill>
              </a:rPr>
              <a:t> </a:t>
            </a:r>
            <a:r>
              <a:rPr lang="es-ES" sz="2800" smtClean="0">
                <a:solidFill>
                  <a:srgbClr val="006600"/>
                </a:solidFill>
                <a:latin typeface="Arial Rounded MT Bold"/>
              </a:rPr>
              <a:t>del ciclo</a:t>
            </a:r>
            <a:r>
              <a:rPr lang="es-ES" smtClean="0">
                <a:solidFill>
                  <a:srgbClr val="74B31F"/>
                </a:solidFill>
              </a:rPr>
              <a:t> </a:t>
            </a:r>
            <a:r>
              <a:rPr lang="es-ES" sz="2800" smtClean="0">
                <a:solidFill>
                  <a:srgbClr val="006600"/>
                </a:solidFill>
                <a:latin typeface="Arial Rounded MT Bold"/>
              </a:rPr>
              <a:t>de vida</a:t>
            </a:r>
            <a:r>
              <a:rPr lang="es-ES" smtClean="0">
                <a:solidFill>
                  <a:srgbClr val="74B31F"/>
                </a:solidFill>
              </a:rPr>
              <a:t> </a:t>
            </a:r>
            <a:r>
              <a:rPr lang="es-ES" smtClean="0"/>
              <a:t>(</a:t>
            </a:r>
            <a:r>
              <a:rPr lang="es-ES" sz="2800" smtClean="0">
                <a:solidFill>
                  <a:srgbClr val="006600"/>
                </a:solidFill>
                <a:latin typeface="Arial Rounded MT Bold"/>
              </a:rPr>
              <a:t>(LCA)</a:t>
            </a:r>
            <a:r>
              <a:rPr lang="es-ES" smtClean="0"/>
              <a:t>) en el proceso de diseño</a:t>
            </a:r>
            <a:endParaRPr lang="en-US" dirty="0" smtClean="0"/>
          </a:p>
          <a:p>
            <a:pPr fontAlgn="auto">
              <a:spcAft>
                <a:spcPts val="0"/>
              </a:spcAft>
              <a:buFontTx/>
              <a:buNone/>
              <a:defRPr/>
            </a:pPr>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8458200" cy="457200"/>
          </a:xfrm>
        </p:spPr>
        <p:txBody>
          <a:bodyPr>
            <a:noAutofit/>
          </a:bodyPr>
          <a:lstStyle/>
          <a:p>
            <a:pPr>
              <a:lnSpc>
                <a:spcPts val="2100"/>
              </a:lnSpc>
            </a:pPr>
            <a:r>
              <a:rPr lang="es-ES" sz="2000" dirty="0" smtClean="0"/>
              <a:t>Búsqueda de materiales similares en función de las propiedades</a:t>
            </a:r>
            <a:br>
              <a:rPr lang="es-ES" sz="2000" dirty="0" smtClean="0"/>
            </a:br>
            <a:r>
              <a:rPr lang="es-ES" sz="2000" dirty="0" smtClean="0"/>
              <a:t>del material</a:t>
            </a:r>
            <a:endParaRPr lang="en-US" sz="2000" dirty="0"/>
          </a:p>
        </p:txBody>
      </p:sp>
      <p:sp>
        <p:nvSpPr>
          <p:cNvPr id="3" name="Content Placeholder 2"/>
          <p:cNvSpPr>
            <a:spLocks noGrp="1"/>
          </p:cNvSpPr>
          <p:nvPr>
            <p:ph idx="1"/>
          </p:nvPr>
        </p:nvSpPr>
        <p:spPr>
          <a:xfrm>
            <a:off x="688028" y="1281346"/>
            <a:ext cx="5026972" cy="4525963"/>
          </a:xfrm>
        </p:spPr>
        <p:txBody>
          <a:bodyPr>
            <a:normAutofit/>
          </a:bodyPr>
          <a:lstStyle/>
          <a:p>
            <a:r>
              <a:rPr lang="en-US" dirty="0" err="1" smtClean="0"/>
              <a:t>Expansión</a:t>
            </a:r>
            <a:r>
              <a:rPr lang="en-US" dirty="0" smtClean="0"/>
              <a:t> </a:t>
            </a:r>
            <a:r>
              <a:rPr lang="en-US" dirty="0" err="1" smtClean="0"/>
              <a:t>térmica</a:t>
            </a:r>
            <a:endParaRPr lang="en-US" dirty="0" smtClean="0"/>
          </a:p>
          <a:p>
            <a:r>
              <a:rPr lang="en-US" dirty="0" err="1" smtClean="0"/>
              <a:t>Calor</a:t>
            </a:r>
            <a:r>
              <a:rPr lang="en-US" dirty="0" smtClean="0"/>
              <a:t> </a:t>
            </a:r>
            <a:r>
              <a:rPr lang="en-US" dirty="0" err="1" smtClean="0"/>
              <a:t>específico</a:t>
            </a:r>
            <a:endParaRPr lang="en-US" dirty="0" smtClean="0"/>
          </a:p>
          <a:p>
            <a:r>
              <a:rPr lang="en-US" dirty="0" err="1" smtClean="0"/>
              <a:t>Densidad</a:t>
            </a:r>
            <a:endParaRPr lang="en-US" dirty="0" smtClean="0"/>
          </a:p>
          <a:p>
            <a:r>
              <a:rPr lang="en-US" dirty="0" err="1" smtClean="0"/>
              <a:t>Módulo</a:t>
            </a:r>
            <a:r>
              <a:rPr lang="en-US" dirty="0" smtClean="0"/>
              <a:t> </a:t>
            </a:r>
            <a:r>
              <a:rPr lang="en-US" dirty="0" err="1" smtClean="0"/>
              <a:t>elástico</a:t>
            </a:r>
            <a:endParaRPr lang="en-US" dirty="0" smtClean="0"/>
          </a:p>
          <a:p>
            <a:r>
              <a:rPr lang="en-US" dirty="0" err="1" smtClean="0"/>
              <a:t>Módulo</a:t>
            </a:r>
            <a:r>
              <a:rPr lang="en-US" dirty="0" smtClean="0"/>
              <a:t> </a:t>
            </a:r>
            <a:r>
              <a:rPr lang="en-US" dirty="0" err="1" smtClean="0"/>
              <a:t>cortante</a:t>
            </a:r>
            <a:endParaRPr lang="en-US" dirty="0" smtClean="0"/>
          </a:p>
          <a:p>
            <a:r>
              <a:rPr lang="en-US" dirty="0" err="1" smtClean="0"/>
              <a:t>Conductividad</a:t>
            </a:r>
            <a:r>
              <a:rPr lang="en-US" dirty="0" smtClean="0"/>
              <a:t> </a:t>
            </a:r>
            <a:r>
              <a:rPr lang="en-US" dirty="0" err="1" smtClean="0"/>
              <a:t>térmica</a:t>
            </a:r>
            <a:endParaRPr lang="en-US" dirty="0" smtClean="0"/>
          </a:p>
          <a:p>
            <a:r>
              <a:rPr lang="en-US" dirty="0" err="1" smtClean="0"/>
              <a:t>Coeficiente</a:t>
            </a:r>
            <a:r>
              <a:rPr lang="en-US" dirty="0" smtClean="0"/>
              <a:t> de Poisson</a:t>
            </a:r>
          </a:p>
          <a:p>
            <a:r>
              <a:rPr lang="en-US" dirty="0" err="1" smtClean="0"/>
              <a:t>Límite</a:t>
            </a:r>
            <a:r>
              <a:rPr lang="en-US" dirty="0" smtClean="0"/>
              <a:t> de </a:t>
            </a:r>
            <a:r>
              <a:rPr lang="en-US" dirty="0" err="1" smtClean="0"/>
              <a:t>tracción</a:t>
            </a:r>
            <a:endParaRPr lang="en-US" dirty="0" smtClean="0"/>
          </a:p>
          <a:p>
            <a:r>
              <a:rPr lang="en-US" dirty="0" err="1" smtClean="0"/>
              <a:t>Límite</a:t>
            </a:r>
            <a:r>
              <a:rPr lang="en-US" dirty="0" smtClean="0"/>
              <a:t> </a:t>
            </a:r>
            <a:r>
              <a:rPr lang="en-US" dirty="0" err="1" smtClean="0"/>
              <a:t>elástico</a:t>
            </a:r>
            <a:endParaRPr lang="en-US" dirty="0" smtClean="0"/>
          </a:p>
        </p:txBody>
      </p:sp>
      <p:pic>
        <p:nvPicPr>
          <p:cNvPr id="1027" name="Picture 3"/>
          <p:cNvPicPr>
            <a:picLocks noChangeAspect="1" noChangeArrowheads="1"/>
          </p:cNvPicPr>
          <p:nvPr/>
        </p:nvPicPr>
        <p:blipFill>
          <a:blip r:embed="rId3" cstate="print"/>
          <a:srcRect l="1639" t="5796" r="1639"/>
          <a:stretch>
            <a:fillRect/>
          </a:stretch>
        </p:blipFill>
        <p:spPr bwMode="auto">
          <a:xfrm>
            <a:off x="4632874" y="1447801"/>
            <a:ext cx="4358726" cy="3200400"/>
          </a:xfrm>
          <a:prstGeom prst="rect">
            <a:avLst/>
          </a:prstGeom>
          <a:noFill/>
          <a:ln w="9525">
            <a:solidFill>
              <a:schemeClr val="accent1"/>
            </a:solid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mtClean="0"/>
              <a:t>Definiciones de las propiedades de material</a:t>
            </a:r>
            <a:r>
              <a:rPr lang="en-US" smtClean="0"/>
              <a:t> </a:t>
            </a:r>
            <a:endParaRPr lang="en-US" dirty="0"/>
          </a:p>
        </p:txBody>
      </p:sp>
      <p:sp>
        <p:nvSpPr>
          <p:cNvPr id="3" name="Content Placeholder 2"/>
          <p:cNvSpPr>
            <a:spLocks noGrp="1"/>
          </p:cNvSpPr>
          <p:nvPr>
            <p:ph idx="1"/>
          </p:nvPr>
        </p:nvSpPr>
        <p:spPr>
          <a:xfrm>
            <a:off x="688028" y="1281346"/>
            <a:ext cx="7846372" cy="4525963"/>
          </a:xfrm>
        </p:spPr>
        <p:txBody>
          <a:bodyPr>
            <a:normAutofit fontScale="47500" lnSpcReduction="20000"/>
          </a:bodyPr>
          <a:lstStyle/>
          <a:p>
            <a:r>
              <a:rPr lang="es-ES" sz="2300" smtClean="0"/>
              <a:t>Expansión térmica</a:t>
            </a:r>
            <a:r>
              <a:rPr lang="es-ES" sz="2300" b="0" smtClean="0"/>
              <a:t>:</a:t>
            </a:r>
            <a:r>
              <a:rPr lang="es-ES" sz="2300" smtClean="0"/>
              <a:t> </a:t>
            </a:r>
            <a:r>
              <a:rPr lang="es-ES" sz="2300" b="0" smtClean="0"/>
              <a:t>cambio</a:t>
            </a:r>
            <a:r>
              <a:rPr lang="es-ES" sz="2300" smtClean="0"/>
              <a:t> </a:t>
            </a:r>
            <a:r>
              <a:rPr lang="es-ES" sz="2300" b="0" smtClean="0"/>
              <a:t>en</a:t>
            </a:r>
            <a:r>
              <a:rPr lang="es-ES" sz="2300" smtClean="0"/>
              <a:t> </a:t>
            </a:r>
            <a:r>
              <a:rPr lang="es-ES" sz="2300" b="0" smtClean="0"/>
              <a:t>la</a:t>
            </a:r>
            <a:r>
              <a:rPr lang="es-ES" sz="2300" smtClean="0"/>
              <a:t> </a:t>
            </a:r>
            <a:r>
              <a:rPr lang="es-ES" sz="2300" b="0" smtClean="0"/>
              <a:t>longitud</a:t>
            </a:r>
            <a:r>
              <a:rPr lang="es-ES" sz="2300" smtClean="0"/>
              <a:t> </a:t>
            </a:r>
            <a:r>
              <a:rPr lang="es-ES" sz="2300" b="0" smtClean="0"/>
              <a:t>por</a:t>
            </a:r>
            <a:r>
              <a:rPr lang="es-ES" sz="2300" smtClean="0"/>
              <a:t> </a:t>
            </a:r>
            <a:r>
              <a:rPr lang="es-ES" sz="2300" b="0" smtClean="0"/>
              <a:t>unidad</a:t>
            </a:r>
            <a:r>
              <a:rPr lang="es-ES" sz="2300" smtClean="0"/>
              <a:t> </a:t>
            </a:r>
            <a:r>
              <a:rPr lang="es-ES" sz="2300" b="0" smtClean="0"/>
              <a:t>de</a:t>
            </a:r>
            <a:r>
              <a:rPr lang="es-ES" sz="2300" smtClean="0"/>
              <a:t> </a:t>
            </a:r>
            <a:r>
              <a:rPr lang="es-ES" sz="2300" b="0" smtClean="0"/>
              <a:t>longitud</a:t>
            </a:r>
            <a:r>
              <a:rPr lang="es-ES" sz="2300" smtClean="0"/>
              <a:t> </a:t>
            </a:r>
            <a:r>
              <a:rPr lang="es-ES" sz="2300" b="0" smtClean="0"/>
              <a:t>por</a:t>
            </a:r>
            <a:r>
              <a:rPr lang="es-ES" sz="2300" smtClean="0"/>
              <a:t> </a:t>
            </a:r>
            <a:r>
              <a:rPr lang="es-ES" sz="2300" b="0" smtClean="0"/>
              <a:t>cada</a:t>
            </a:r>
            <a:r>
              <a:rPr lang="es-ES" sz="2300" smtClean="0"/>
              <a:t> </a:t>
            </a:r>
            <a:r>
              <a:rPr lang="es-ES" sz="2300" b="0" smtClean="0"/>
              <a:t>cambio</a:t>
            </a:r>
            <a:r>
              <a:rPr lang="es-ES" sz="2300" smtClean="0"/>
              <a:t> </a:t>
            </a:r>
            <a:r>
              <a:rPr lang="es-ES" sz="2300" b="0" smtClean="0"/>
              <a:t>de</a:t>
            </a:r>
            <a:r>
              <a:rPr lang="es-ES" sz="2300" smtClean="0"/>
              <a:t> </a:t>
            </a:r>
            <a:r>
              <a:rPr lang="es-ES" sz="2300" b="0" smtClean="0"/>
              <a:t>un</a:t>
            </a:r>
            <a:r>
              <a:rPr lang="es-ES" sz="2300" smtClean="0"/>
              <a:t> </a:t>
            </a:r>
            <a:r>
              <a:rPr lang="es-ES" sz="2300" b="0" smtClean="0"/>
              <a:t>grado</a:t>
            </a:r>
            <a:r>
              <a:rPr lang="es-ES" sz="2300" smtClean="0"/>
              <a:t> </a:t>
            </a:r>
            <a:r>
              <a:rPr lang="es-ES" sz="2300" b="0" smtClean="0"/>
              <a:t>en</a:t>
            </a:r>
            <a:r>
              <a:rPr lang="es-ES" sz="2300" smtClean="0"/>
              <a:t> </a:t>
            </a:r>
            <a:r>
              <a:rPr lang="es-ES" sz="2300" b="0" smtClean="0"/>
              <a:t>la</a:t>
            </a:r>
            <a:r>
              <a:rPr lang="es-ES" sz="2300" smtClean="0"/>
              <a:t> </a:t>
            </a:r>
            <a:r>
              <a:rPr lang="es-ES" sz="2300" b="0" smtClean="0"/>
              <a:t>temperatura</a:t>
            </a:r>
            <a:r>
              <a:rPr lang="es-ES" sz="2300" smtClean="0"/>
              <a:t> </a:t>
            </a:r>
            <a:r>
              <a:rPr lang="es-ES" sz="2300" b="0" smtClean="0"/>
              <a:t>(cambio</a:t>
            </a:r>
            <a:r>
              <a:rPr lang="es-ES" sz="2300" smtClean="0"/>
              <a:t> </a:t>
            </a:r>
            <a:r>
              <a:rPr lang="es-ES" sz="2300" b="0" smtClean="0"/>
              <a:t>en</a:t>
            </a:r>
            <a:r>
              <a:rPr lang="es-ES" sz="2300" smtClean="0"/>
              <a:t> </a:t>
            </a:r>
            <a:r>
              <a:rPr lang="es-ES" sz="2300" b="0" smtClean="0"/>
              <a:t>la</a:t>
            </a:r>
            <a:r>
              <a:rPr lang="es-ES" sz="2300" smtClean="0"/>
              <a:t> </a:t>
            </a:r>
            <a:r>
              <a:rPr lang="es-ES" sz="2300" b="0" smtClean="0"/>
              <a:t>deformación</a:t>
            </a:r>
            <a:r>
              <a:rPr lang="es-ES" sz="2300" smtClean="0"/>
              <a:t> </a:t>
            </a:r>
            <a:r>
              <a:rPr lang="es-ES" sz="2300" b="0" smtClean="0"/>
              <a:t>unitaria</a:t>
            </a:r>
            <a:r>
              <a:rPr lang="es-ES" sz="2300" smtClean="0"/>
              <a:t> </a:t>
            </a:r>
            <a:r>
              <a:rPr lang="es-ES" sz="2300" b="0" smtClean="0"/>
              <a:t>normal</a:t>
            </a:r>
            <a:r>
              <a:rPr lang="es-ES" sz="2300" smtClean="0"/>
              <a:t> </a:t>
            </a:r>
            <a:r>
              <a:rPr lang="es-ES" sz="2300" b="0" smtClean="0"/>
              <a:t>por</a:t>
            </a:r>
            <a:r>
              <a:rPr lang="es-ES" sz="2300" smtClean="0"/>
              <a:t> </a:t>
            </a:r>
            <a:r>
              <a:rPr lang="es-ES" sz="2300" b="0" smtClean="0"/>
              <a:t>unidad</a:t>
            </a:r>
            <a:r>
              <a:rPr lang="es-ES" sz="2300" smtClean="0"/>
              <a:t> </a:t>
            </a:r>
            <a:r>
              <a:rPr lang="es-ES" sz="2300" b="0" smtClean="0"/>
              <a:t>de</a:t>
            </a:r>
            <a:r>
              <a:rPr lang="es-ES" sz="2300" smtClean="0"/>
              <a:t> </a:t>
            </a:r>
            <a:r>
              <a:rPr lang="es-ES" sz="2300" b="0" smtClean="0"/>
              <a:t>temperatura)</a:t>
            </a:r>
            <a:r>
              <a:rPr lang="es-ES" sz="2300" smtClean="0"/>
              <a:t> </a:t>
            </a:r>
            <a:r>
              <a:rPr lang="es-ES" sz="2300" b="0" smtClean="0"/>
              <a:t>(K)</a:t>
            </a:r>
            <a:endParaRPr lang="en-US" sz="2300" b="0" dirty="0" smtClean="0"/>
          </a:p>
          <a:p>
            <a:endParaRPr lang="en-US" b="0" dirty="0" smtClean="0"/>
          </a:p>
          <a:p>
            <a:r>
              <a:rPr lang="es-ES" sz="2300" smtClean="0"/>
              <a:t>Calor específico</a:t>
            </a:r>
            <a:r>
              <a:rPr lang="es-ES" sz="2300" b="0" smtClean="0"/>
              <a:t>:</a:t>
            </a:r>
            <a:r>
              <a:rPr lang="es-ES" sz="2300" smtClean="0"/>
              <a:t> </a:t>
            </a:r>
            <a:r>
              <a:rPr lang="es-ES" sz="2300" b="0" smtClean="0"/>
              <a:t>nivel</a:t>
            </a:r>
            <a:r>
              <a:rPr lang="es-ES" sz="2300" smtClean="0"/>
              <a:t> </a:t>
            </a:r>
            <a:r>
              <a:rPr lang="es-ES" sz="2300" b="0" smtClean="0"/>
              <a:t>de</a:t>
            </a:r>
            <a:r>
              <a:rPr lang="es-ES" sz="2300" smtClean="0"/>
              <a:t> </a:t>
            </a:r>
            <a:r>
              <a:rPr lang="es-ES" sz="2300" b="0" smtClean="0"/>
              <a:t>calor</a:t>
            </a:r>
            <a:r>
              <a:rPr lang="es-ES" sz="2300" smtClean="0"/>
              <a:t> </a:t>
            </a:r>
            <a:r>
              <a:rPr lang="es-ES" sz="2300" b="0" smtClean="0"/>
              <a:t>necesario</a:t>
            </a:r>
            <a:r>
              <a:rPr lang="es-ES" sz="2300" smtClean="0"/>
              <a:t> </a:t>
            </a:r>
            <a:r>
              <a:rPr lang="es-ES" sz="2300" b="0" smtClean="0"/>
              <a:t>para</a:t>
            </a:r>
            <a:r>
              <a:rPr lang="es-ES" sz="2300" smtClean="0"/>
              <a:t> </a:t>
            </a:r>
            <a:r>
              <a:rPr lang="es-ES" sz="2300" b="0" smtClean="0"/>
              <a:t>aumentar</a:t>
            </a:r>
            <a:r>
              <a:rPr lang="es-ES" sz="2300" smtClean="0"/>
              <a:t> </a:t>
            </a:r>
            <a:r>
              <a:rPr lang="es-ES" sz="2300" b="0" smtClean="0"/>
              <a:t>la</a:t>
            </a:r>
            <a:r>
              <a:rPr lang="es-ES" sz="2300" smtClean="0"/>
              <a:t> </a:t>
            </a:r>
            <a:r>
              <a:rPr lang="es-ES" sz="2300" b="0" smtClean="0"/>
              <a:t>temperatura</a:t>
            </a:r>
            <a:r>
              <a:rPr lang="es-ES" sz="2300" smtClean="0"/>
              <a:t> </a:t>
            </a:r>
            <a:r>
              <a:rPr lang="es-ES" sz="2300" b="0" smtClean="0"/>
              <a:t>de</a:t>
            </a:r>
            <a:r>
              <a:rPr lang="es-ES" sz="2300" smtClean="0"/>
              <a:t> </a:t>
            </a:r>
            <a:r>
              <a:rPr lang="es-ES" sz="2300" b="0" smtClean="0"/>
              <a:t>la</a:t>
            </a:r>
            <a:r>
              <a:rPr lang="es-ES" sz="2300" smtClean="0"/>
              <a:t> </a:t>
            </a:r>
            <a:r>
              <a:rPr lang="es-ES" sz="2300" b="0" smtClean="0"/>
              <a:t>unidad</a:t>
            </a:r>
            <a:r>
              <a:rPr lang="es-ES" sz="2300" smtClean="0"/>
              <a:t> </a:t>
            </a:r>
            <a:r>
              <a:rPr lang="es-ES" sz="2300" b="0" smtClean="0"/>
              <a:t>de</a:t>
            </a:r>
            <a:r>
              <a:rPr lang="es-ES" sz="2300" smtClean="0"/>
              <a:t> </a:t>
            </a:r>
            <a:r>
              <a:rPr lang="es-ES" sz="2300" b="0" smtClean="0"/>
              <a:t>masa</a:t>
            </a:r>
            <a:r>
              <a:rPr lang="es-ES" sz="2300" smtClean="0"/>
              <a:t> </a:t>
            </a:r>
            <a:r>
              <a:rPr lang="es-ES" sz="2300" b="0" smtClean="0"/>
              <a:t>del</a:t>
            </a:r>
            <a:r>
              <a:rPr lang="es-ES" sz="2300" smtClean="0"/>
              <a:t> </a:t>
            </a:r>
            <a:r>
              <a:rPr lang="es-ES" sz="2300" b="0" smtClean="0"/>
              <a:t>material</a:t>
            </a:r>
            <a:r>
              <a:rPr lang="es-ES" sz="2300" smtClean="0"/>
              <a:t> </a:t>
            </a:r>
            <a:r>
              <a:rPr lang="es-ES" sz="2300" b="0" smtClean="0"/>
              <a:t>en</a:t>
            </a:r>
            <a:r>
              <a:rPr lang="es-ES" sz="2300" smtClean="0"/>
              <a:t> </a:t>
            </a:r>
            <a:r>
              <a:rPr lang="es-ES" sz="2300" b="0" smtClean="0"/>
              <a:t>un</a:t>
            </a:r>
            <a:r>
              <a:rPr lang="es-ES" sz="2300" smtClean="0"/>
              <a:t> </a:t>
            </a:r>
            <a:r>
              <a:rPr lang="es-ES" sz="2300" b="0" smtClean="0"/>
              <a:t>grado</a:t>
            </a:r>
            <a:r>
              <a:rPr lang="es-ES" sz="2300" smtClean="0"/>
              <a:t>  </a:t>
            </a:r>
            <a:r>
              <a:rPr lang="es-ES" sz="2300" b="0" smtClean="0"/>
              <a:t>(J/kg</a:t>
            </a:r>
            <a:r>
              <a:rPr lang="es-ES" sz="2300" smtClean="0"/>
              <a:t> </a:t>
            </a:r>
            <a:r>
              <a:rPr lang="es-ES" sz="2300" b="0" smtClean="0"/>
              <a:t>K)</a:t>
            </a:r>
            <a:endParaRPr lang="en-US" sz="2300" b="0" dirty="0" smtClean="0"/>
          </a:p>
          <a:p>
            <a:endParaRPr lang="en-US" b="0" dirty="0" smtClean="0"/>
          </a:p>
          <a:p>
            <a:r>
              <a:rPr lang="es-ES" sz="2300" smtClean="0"/>
              <a:t>Densidad</a:t>
            </a:r>
            <a:r>
              <a:rPr lang="es-ES" sz="2300" b="0" smtClean="0"/>
              <a:t>:</a:t>
            </a:r>
            <a:r>
              <a:rPr lang="es-ES" sz="2300" smtClean="0"/>
              <a:t> </a:t>
            </a:r>
            <a:r>
              <a:rPr lang="es-ES" sz="2300" b="0" smtClean="0"/>
              <a:t>masa</a:t>
            </a:r>
            <a:r>
              <a:rPr lang="es-ES" sz="2300" smtClean="0"/>
              <a:t> </a:t>
            </a:r>
            <a:r>
              <a:rPr lang="es-ES" sz="2300" b="0" smtClean="0"/>
              <a:t>por</a:t>
            </a:r>
            <a:r>
              <a:rPr lang="es-ES" sz="2300" smtClean="0"/>
              <a:t> </a:t>
            </a:r>
            <a:r>
              <a:rPr lang="es-ES" sz="2300" b="0" smtClean="0"/>
              <a:t>unidad</a:t>
            </a:r>
            <a:r>
              <a:rPr lang="es-ES" sz="2300" smtClean="0"/>
              <a:t> </a:t>
            </a:r>
            <a:r>
              <a:rPr lang="es-ES" sz="2300" b="0" smtClean="0"/>
              <a:t>de</a:t>
            </a:r>
            <a:r>
              <a:rPr lang="es-ES" sz="2300" smtClean="0"/>
              <a:t> </a:t>
            </a:r>
            <a:r>
              <a:rPr lang="es-ES" sz="2300" b="0" smtClean="0"/>
              <a:t>volumen</a:t>
            </a:r>
            <a:r>
              <a:rPr lang="es-ES" sz="2300" smtClean="0"/>
              <a:t> </a:t>
            </a:r>
            <a:r>
              <a:rPr lang="es-ES" sz="2300" b="0" smtClean="0"/>
              <a:t>(kg/m</a:t>
            </a:r>
            <a:r>
              <a:rPr lang="es-ES" sz="2300" b="0" baseline="30000" smtClean="0"/>
              <a:t>3</a:t>
            </a:r>
            <a:r>
              <a:rPr lang="es-ES" sz="2300" b="0" smtClean="0"/>
              <a:t>)</a:t>
            </a:r>
            <a:r>
              <a:rPr lang="en-US" b="0" smtClean="0"/>
              <a:t> </a:t>
            </a:r>
            <a:endParaRPr lang="en-US" b="0" dirty="0" smtClean="0"/>
          </a:p>
          <a:p>
            <a:pPr>
              <a:buNone/>
            </a:pPr>
            <a:endParaRPr lang="en-US" b="0" dirty="0" smtClean="0"/>
          </a:p>
          <a:p>
            <a:r>
              <a:rPr lang="es-ES" sz="2300" smtClean="0"/>
              <a:t>Módulo elástico </a:t>
            </a:r>
            <a:r>
              <a:rPr lang="es-ES" sz="2300" b="0" smtClean="0"/>
              <a:t>(módulo</a:t>
            </a:r>
            <a:r>
              <a:rPr lang="es-ES" sz="2300" smtClean="0"/>
              <a:t> </a:t>
            </a:r>
            <a:r>
              <a:rPr lang="es-ES" sz="2300" b="0" smtClean="0"/>
              <a:t>de</a:t>
            </a:r>
            <a:r>
              <a:rPr lang="es-ES" sz="2300" smtClean="0"/>
              <a:t> </a:t>
            </a:r>
            <a:r>
              <a:rPr lang="es-ES" sz="2300" b="0" smtClean="0"/>
              <a:t>Young):</a:t>
            </a:r>
            <a:r>
              <a:rPr lang="es-ES" sz="2300" smtClean="0"/>
              <a:t> </a:t>
            </a:r>
            <a:r>
              <a:rPr lang="es-ES" sz="2300" b="0" smtClean="0"/>
              <a:t>cociente</a:t>
            </a:r>
            <a:r>
              <a:rPr lang="es-ES" sz="2300" smtClean="0"/>
              <a:t> </a:t>
            </a:r>
            <a:r>
              <a:rPr lang="es-ES" sz="2300" b="0" smtClean="0"/>
              <a:t>entre</a:t>
            </a:r>
            <a:r>
              <a:rPr lang="es-ES" sz="2300" smtClean="0"/>
              <a:t> </a:t>
            </a:r>
            <a:r>
              <a:rPr lang="es-ES" sz="2300" b="0" smtClean="0"/>
              <a:t>la</a:t>
            </a:r>
            <a:r>
              <a:rPr lang="es-ES" sz="2300" smtClean="0"/>
              <a:t> </a:t>
            </a:r>
            <a:r>
              <a:rPr lang="es-ES" sz="2300" b="0" smtClean="0"/>
              <a:t>tensión</a:t>
            </a:r>
            <a:r>
              <a:rPr lang="es-ES" sz="2300" smtClean="0"/>
              <a:t> </a:t>
            </a:r>
            <a:r>
              <a:rPr lang="es-ES" sz="2300" b="0" smtClean="0"/>
              <a:t>y</a:t>
            </a:r>
            <a:r>
              <a:rPr lang="es-ES" sz="2300" smtClean="0"/>
              <a:t> </a:t>
            </a:r>
            <a:r>
              <a:rPr lang="es-ES" sz="2300" b="0" smtClean="0"/>
              <a:t>la</a:t>
            </a:r>
            <a:r>
              <a:rPr lang="es-ES" sz="2300" smtClean="0"/>
              <a:t> </a:t>
            </a:r>
            <a:r>
              <a:rPr lang="es-ES" sz="2300" b="0" smtClean="0"/>
              <a:t>deformación</a:t>
            </a:r>
            <a:r>
              <a:rPr lang="es-ES" sz="2300" smtClean="0"/>
              <a:t> </a:t>
            </a:r>
            <a:r>
              <a:rPr lang="es-ES" sz="2300" b="0" smtClean="0"/>
              <a:t>unitaria</a:t>
            </a:r>
            <a:r>
              <a:rPr lang="es-ES" sz="2300" smtClean="0"/>
              <a:t> </a:t>
            </a:r>
            <a:r>
              <a:rPr lang="es-ES" sz="2300" b="0" smtClean="0"/>
              <a:t>asociada</a:t>
            </a:r>
            <a:r>
              <a:rPr lang="es-ES" sz="2300" smtClean="0"/>
              <a:t> </a:t>
            </a:r>
            <a:r>
              <a:rPr lang="es-ES" sz="2300" b="0" smtClean="0"/>
              <a:t>en</a:t>
            </a:r>
            <a:r>
              <a:rPr lang="es-ES" sz="2300" smtClean="0"/>
              <a:t> </a:t>
            </a:r>
            <a:r>
              <a:rPr lang="es-ES" sz="2300" b="0" smtClean="0"/>
              <a:t>una</a:t>
            </a:r>
            <a:r>
              <a:rPr lang="es-ES" sz="2300" smtClean="0"/>
              <a:t> </a:t>
            </a:r>
            <a:r>
              <a:rPr lang="es-ES" sz="2300" b="0" smtClean="0"/>
              <a:t>dirección</a:t>
            </a:r>
            <a:r>
              <a:rPr lang="es-ES" sz="2300" smtClean="0"/>
              <a:t> </a:t>
            </a:r>
            <a:r>
              <a:rPr lang="es-ES" sz="2300" b="0" smtClean="0"/>
              <a:t>especificada</a:t>
            </a:r>
            <a:r>
              <a:rPr lang="es-ES" sz="2300" smtClean="0"/>
              <a:t> </a:t>
            </a:r>
            <a:r>
              <a:rPr lang="es-ES" sz="2300" b="0" smtClean="0"/>
              <a:t>(N/m</a:t>
            </a:r>
            <a:r>
              <a:rPr lang="es-ES" sz="2300" b="0" baseline="30000" smtClean="0"/>
              <a:t>2</a:t>
            </a:r>
            <a:r>
              <a:rPr lang="es-ES" sz="2300" b="0" smtClean="0"/>
              <a:t>)</a:t>
            </a:r>
            <a:endParaRPr lang="en-US" sz="2300" b="0" dirty="0" smtClean="0"/>
          </a:p>
          <a:p>
            <a:pPr>
              <a:buNone/>
            </a:pPr>
            <a:endParaRPr lang="en-US" b="0" dirty="0" smtClean="0"/>
          </a:p>
          <a:p>
            <a:r>
              <a:rPr lang="es-ES" sz="2300" smtClean="0"/>
              <a:t>Módulo cortante  </a:t>
            </a:r>
            <a:r>
              <a:rPr lang="es-ES" sz="2300" b="0" smtClean="0"/>
              <a:t>(módulo</a:t>
            </a:r>
            <a:r>
              <a:rPr lang="es-ES" sz="2300" smtClean="0"/>
              <a:t> </a:t>
            </a:r>
            <a:r>
              <a:rPr lang="es-ES" sz="2300" b="0" smtClean="0"/>
              <a:t>de</a:t>
            </a:r>
            <a:r>
              <a:rPr lang="es-ES" sz="2300" smtClean="0"/>
              <a:t> </a:t>
            </a:r>
            <a:r>
              <a:rPr lang="es-ES" sz="2300" b="0" smtClean="0"/>
              <a:t>rigidez):</a:t>
            </a:r>
            <a:r>
              <a:rPr lang="es-ES" sz="2300" smtClean="0"/>
              <a:t> </a:t>
            </a:r>
            <a:r>
              <a:rPr lang="es-ES" sz="2300" b="0" smtClean="0"/>
              <a:t>cociente</a:t>
            </a:r>
            <a:r>
              <a:rPr lang="es-ES" sz="2300" smtClean="0"/>
              <a:t> </a:t>
            </a:r>
            <a:r>
              <a:rPr lang="es-ES" sz="2300" b="0" smtClean="0"/>
              <a:t>entre</a:t>
            </a:r>
            <a:r>
              <a:rPr lang="es-ES" sz="2300" smtClean="0"/>
              <a:t> </a:t>
            </a:r>
            <a:r>
              <a:rPr lang="es-ES" sz="2300" b="0" smtClean="0"/>
              <a:t>la</a:t>
            </a:r>
            <a:r>
              <a:rPr lang="es-ES" sz="2300" smtClean="0"/>
              <a:t> </a:t>
            </a:r>
            <a:r>
              <a:rPr lang="es-ES" sz="2300" b="0" smtClean="0"/>
              <a:t>tensión</a:t>
            </a:r>
            <a:r>
              <a:rPr lang="es-ES" sz="2300" smtClean="0"/>
              <a:t> </a:t>
            </a:r>
            <a:r>
              <a:rPr lang="es-ES" sz="2300" b="0" smtClean="0"/>
              <a:t>de</a:t>
            </a:r>
            <a:r>
              <a:rPr lang="es-ES" sz="2300" smtClean="0"/>
              <a:t> </a:t>
            </a:r>
            <a:r>
              <a:rPr lang="es-ES" sz="2300" b="0" smtClean="0"/>
              <a:t>cortadura</a:t>
            </a:r>
            <a:r>
              <a:rPr lang="es-ES" sz="2300" smtClean="0"/>
              <a:t> </a:t>
            </a:r>
            <a:r>
              <a:rPr lang="es-ES" sz="2300" b="0" smtClean="0"/>
              <a:t>en</a:t>
            </a:r>
            <a:r>
              <a:rPr lang="es-ES" sz="2300" smtClean="0"/>
              <a:t> </a:t>
            </a:r>
            <a:r>
              <a:rPr lang="es-ES" sz="2300" b="0" smtClean="0"/>
              <a:t>un</a:t>
            </a:r>
            <a:r>
              <a:rPr lang="es-ES" sz="2300" smtClean="0"/>
              <a:t> </a:t>
            </a:r>
            <a:r>
              <a:rPr lang="es-ES" sz="2300" b="0" smtClean="0"/>
              <a:t>plano</a:t>
            </a:r>
            <a:r>
              <a:rPr lang="es-ES" sz="2300" smtClean="0"/>
              <a:t> </a:t>
            </a:r>
            <a:r>
              <a:rPr lang="es-ES" sz="2300" b="0" smtClean="0"/>
              <a:t>dividido</a:t>
            </a:r>
            <a:r>
              <a:rPr lang="es-ES" sz="2300" smtClean="0"/>
              <a:t> </a:t>
            </a:r>
            <a:r>
              <a:rPr lang="es-ES" sz="2300" b="0" smtClean="0"/>
              <a:t>por</a:t>
            </a:r>
            <a:r>
              <a:rPr lang="es-ES" sz="2300" smtClean="0"/>
              <a:t> </a:t>
            </a:r>
            <a:r>
              <a:rPr lang="es-ES" sz="2300" b="0" smtClean="0"/>
              <a:t>la</a:t>
            </a:r>
            <a:r>
              <a:rPr lang="es-ES" sz="2300" smtClean="0"/>
              <a:t> </a:t>
            </a:r>
            <a:r>
              <a:rPr lang="es-ES" sz="2300" b="0" smtClean="0"/>
              <a:t>deformación</a:t>
            </a:r>
            <a:r>
              <a:rPr lang="es-ES" sz="2300" smtClean="0"/>
              <a:t> </a:t>
            </a:r>
            <a:r>
              <a:rPr lang="es-ES" sz="2300" b="0" smtClean="0"/>
              <a:t>unitaria</a:t>
            </a:r>
            <a:r>
              <a:rPr lang="es-ES" sz="2300" smtClean="0"/>
              <a:t> </a:t>
            </a:r>
            <a:r>
              <a:rPr lang="es-ES" sz="2300" b="0" smtClean="0"/>
              <a:t>de</a:t>
            </a:r>
            <a:r>
              <a:rPr lang="es-ES" sz="2300" smtClean="0"/>
              <a:t> </a:t>
            </a:r>
            <a:r>
              <a:rPr lang="es-ES" sz="2300" b="0" smtClean="0"/>
              <a:t>cortadura</a:t>
            </a:r>
            <a:r>
              <a:rPr lang="es-ES" sz="2300" smtClean="0"/>
              <a:t> </a:t>
            </a:r>
            <a:r>
              <a:rPr lang="es-ES" sz="2300" b="0" smtClean="0"/>
              <a:t>(N/m</a:t>
            </a:r>
            <a:r>
              <a:rPr lang="es-ES" sz="2300" b="0" baseline="30000" smtClean="0"/>
              <a:t>2</a:t>
            </a:r>
            <a:r>
              <a:rPr lang="es-ES" sz="2300" b="0" smtClean="0"/>
              <a:t>)</a:t>
            </a:r>
            <a:endParaRPr lang="en-US" sz="2300" b="0" dirty="0" smtClean="0"/>
          </a:p>
          <a:p>
            <a:endParaRPr lang="en-US" b="0" dirty="0" smtClean="0"/>
          </a:p>
          <a:p>
            <a:r>
              <a:rPr lang="es-ES" sz="2300" smtClean="0"/>
              <a:t>Conductividad térmica</a:t>
            </a:r>
            <a:r>
              <a:rPr lang="es-ES" sz="2300" b="0" smtClean="0"/>
              <a:t>:</a:t>
            </a:r>
            <a:r>
              <a:rPr lang="es-ES" sz="2300" smtClean="0"/>
              <a:t> </a:t>
            </a:r>
            <a:r>
              <a:rPr lang="es-ES" sz="2300" b="0" smtClean="0"/>
              <a:t>velocidad</a:t>
            </a:r>
            <a:r>
              <a:rPr lang="es-ES" sz="2300" smtClean="0"/>
              <a:t> </a:t>
            </a:r>
            <a:r>
              <a:rPr lang="es-ES" sz="2300" b="0" smtClean="0"/>
              <a:t>de</a:t>
            </a:r>
            <a:r>
              <a:rPr lang="es-ES" sz="2300" smtClean="0"/>
              <a:t> </a:t>
            </a:r>
            <a:r>
              <a:rPr lang="es-ES" sz="2300" b="0" smtClean="0"/>
              <a:t>transferencia</a:t>
            </a:r>
            <a:r>
              <a:rPr lang="es-ES" sz="2300" smtClean="0"/>
              <a:t> </a:t>
            </a:r>
            <a:r>
              <a:rPr lang="es-ES" sz="2300" b="0" smtClean="0"/>
              <a:t>de</a:t>
            </a:r>
            <a:r>
              <a:rPr lang="es-ES" sz="2300" smtClean="0"/>
              <a:t> </a:t>
            </a:r>
            <a:r>
              <a:rPr lang="es-ES" sz="2300" b="0" smtClean="0"/>
              <a:t>calor</a:t>
            </a:r>
            <a:r>
              <a:rPr lang="es-ES" sz="2300" smtClean="0"/>
              <a:t> </a:t>
            </a:r>
            <a:r>
              <a:rPr lang="es-ES" sz="2300" b="0" smtClean="0"/>
              <a:t>a</a:t>
            </a:r>
            <a:r>
              <a:rPr lang="es-ES" sz="2300" smtClean="0"/>
              <a:t> </a:t>
            </a:r>
            <a:r>
              <a:rPr lang="es-ES" sz="2300" b="0" smtClean="0"/>
              <a:t>través</a:t>
            </a:r>
            <a:r>
              <a:rPr lang="es-ES" sz="2300" smtClean="0"/>
              <a:t> </a:t>
            </a:r>
            <a:r>
              <a:rPr lang="es-ES" sz="2300" b="0" smtClean="0"/>
              <a:t>de</a:t>
            </a:r>
            <a:r>
              <a:rPr lang="es-ES" sz="2300" smtClean="0"/>
              <a:t> </a:t>
            </a:r>
            <a:r>
              <a:rPr lang="es-ES" sz="2300" b="0" smtClean="0"/>
              <a:t>la</a:t>
            </a:r>
            <a:r>
              <a:rPr lang="es-ES" sz="2300" smtClean="0"/>
              <a:t> </a:t>
            </a:r>
            <a:r>
              <a:rPr lang="es-ES" sz="2300" b="0" smtClean="0"/>
              <a:t>unidad</a:t>
            </a:r>
            <a:r>
              <a:rPr lang="es-ES" sz="2300" smtClean="0"/>
              <a:t> </a:t>
            </a:r>
            <a:r>
              <a:rPr lang="es-ES" sz="2300" b="0" smtClean="0"/>
              <a:t>de</a:t>
            </a:r>
            <a:r>
              <a:rPr lang="es-ES" sz="2300" smtClean="0"/>
              <a:t> </a:t>
            </a:r>
            <a:r>
              <a:rPr lang="es-ES" sz="2300" b="0" smtClean="0"/>
              <a:t>espesor</a:t>
            </a:r>
            <a:r>
              <a:rPr lang="es-ES" sz="2300" smtClean="0"/>
              <a:t> </a:t>
            </a:r>
            <a:r>
              <a:rPr lang="es-ES" sz="2300" b="0" smtClean="0"/>
              <a:t>del</a:t>
            </a:r>
            <a:r>
              <a:rPr lang="es-ES" sz="2300" smtClean="0"/>
              <a:t> </a:t>
            </a:r>
            <a:r>
              <a:rPr lang="es-ES" sz="2300" b="0" smtClean="0"/>
              <a:t>material</a:t>
            </a:r>
            <a:r>
              <a:rPr lang="es-ES" sz="2300" smtClean="0"/>
              <a:t> </a:t>
            </a:r>
            <a:r>
              <a:rPr lang="es-ES" sz="2300" b="0" smtClean="0"/>
              <a:t>por</a:t>
            </a:r>
            <a:r>
              <a:rPr lang="es-ES" sz="2300" smtClean="0"/>
              <a:t> </a:t>
            </a:r>
            <a:r>
              <a:rPr lang="es-ES" sz="2300" b="0" smtClean="0"/>
              <a:t>la</a:t>
            </a:r>
            <a:r>
              <a:rPr lang="es-ES" sz="2300" smtClean="0"/>
              <a:t> </a:t>
            </a:r>
            <a:r>
              <a:rPr lang="es-ES" sz="2300" b="0" smtClean="0"/>
              <a:t>diferencia</a:t>
            </a:r>
            <a:r>
              <a:rPr lang="es-ES" sz="2300" smtClean="0"/>
              <a:t> </a:t>
            </a:r>
            <a:r>
              <a:rPr lang="es-ES" sz="2300" b="0" smtClean="0"/>
              <a:t>de</a:t>
            </a:r>
            <a:r>
              <a:rPr lang="es-ES" sz="2300" smtClean="0"/>
              <a:t> </a:t>
            </a:r>
            <a:r>
              <a:rPr lang="es-ES" sz="2300" b="0" smtClean="0"/>
              <a:t>la</a:t>
            </a:r>
            <a:r>
              <a:rPr lang="es-ES" sz="2300" smtClean="0"/>
              <a:t> </a:t>
            </a:r>
            <a:r>
              <a:rPr lang="es-ES" sz="2300" b="0" smtClean="0"/>
              <a:t>unidad</a:t>
            </a:r>
            <a:r>
              <a:rPr lang="es-ES" sz="2300" smtClean="0"/>
              <a:t> </a:t>
            </a:r>
            <a:r>
              <a:rPr lang="es-ES" sz="2300" b="0" smtClean="0"/>
              <a:t>de</a:t>
            </a:r>
            <a:r>
              <a:rPr lang="es-ES" sz="2300" smtClean="0"/>
              <a:t> </a:t>
            </a:r>
            <a:r>
              <a:rPr lang="es-ES" sz="2300" b="0" smtClean="0"/>
              <a:t>temperatura.</a:t>
            </a:r>
            <a:r>
              <a:rPr lang="es-ES" sz="2300" smtClean="0"/>
              <a:t> </a:t>
            </a:r>
            <a:r>
              <a:rPr lang="es-ES" sz="2300" b="0" smtClean="0"/>
              <a:t>(W/m</a:t>
            </a:r>
            <a:r>
              <a:rPr lang="es-ES" sz="2300" smtClean="0"/>
              <a:t> </a:t>
            </a:r>
            <a:r>
              <a:rPr lang="es-ES" sz="2300" b="0" smtClean="0"/>
              <a:t>K)</a:t>
            </a:r>
            <a:endParaRPr lang="en-US" sz="2300" b="0" dirty="0" smtClean="0"/>
          </a:p>
          <a:p>
            <a:endParaRPr lang="en-US" b="0" dirty="0" smtClean="0"/>
          </a:p>
          <a:p>
            <a:r>
              <a:rPr lang="es-ES" sz="2300" smtClean="0"/>
              <a:t>Coeficiente de Poisson</a:t>
            </a:r>
            <a:r>
              <a:rPr lang="es-ES" sz="2300" b="0" smtClean="0"/>
              <a:t>:</a:t>
            </a:r>
            <a:r>
              <a:rPr lang="es-ES" sz="2300" smtClean="0"/>
              <a:t> </a:t>
            </a:r>
            <a:r>
              <a:rPr lang="es-ES" sz="2300" b="0" smtClean="0"/>
              <a:t>coeficiente</a:t>
            </a:r>
            <a:r>
              <a:rPr lang="es-ES" sz="2300" smtClean="0"/>
              <a:t> </a:t>
            </a:r>
            <a:r>
              <a:rPr lang="es-ES" sz="2300" b="0" smtClean="0"/>
              <a:t>entre</a:t>
            </a:r>
            <a:r>
              <a:rPr lang="es-ES" sz="2300" smtClean="0"/>
              <a:t> </a:t>
            </a:r>
            <a:r>
              <a:rPr lang="es-ES" sz="2300" b="0" smtClean="0"/>
              <a:t>la</a:t>
            </a:r>
            <a:r>
              <a:rPr lang="es-ES" sz="2300" smtClean="0"/>
              <a:t> </a:t>
            </a:r>
            <a:r>
              <a:rPr lang="es-ES" sz="2300" b="0" smtClean="0"/>
              <a:t>contracción</a:t>
            </a:r>
            <a:r>
              <a:rPr lang="es-ES" sz="2300" smtClean="0"/>
              <a:t> </a:t>
            </a:r>
            <a:r>
              <a:rPr lang="es-ES" sz="2300" b="0" smtClean="0"/>
              <a:t>(deformación</a:t>
            </a:r>
            <a:r>
              <a:rPr lang="es-ES" sz="2300" smtClean="0"/>
              <a:t> </a:t>
            </a:r>
            <a:r>
              <a:rPr lang="es-ES" sz="2300" b="0" smtClean="0"/>
              <a:t>unitaria</a:t>
            </a:r>
            <a:r>
              <a:rPr lang="es-ES" sz="2300" smtClean="0"/>
              <a:t> </a:t>
            </a:r>
            <a:r>
              <a:rPr lang="es-ES" sz="2300" b="0" smtClean="0"/>
              <a:t>longitudinal),</a:t>
            </a:r>
            <a:r>
              <a:rPr lang="es-ES" sz="2300" smtClean="0"/>
              <a:t> </a:t>
            </a:r>
            <a:r>
              <a:rPr lang="es-ES" sz="2300" b="0" smtClean="0"/>
              <a:t>vector</a:t>
            </a:r>
            <a:r>
              <a:rPr lang="es-ES" sz="2300" smtClean="0"/>
              <a:t> </a:t>
            </a:r>
            <a:r>
              <a:rPr lang="es-ES" sz="2300" b="0" smtClean="0"/>
              <a:t>normal</a:t>
            </a:r>
            <a:r>
              <a:rPr lang="es-ES" sz="2300" smtClean="0"/>
              <a:t> </a:t>
            </a:r>
            <a:r>
              <a:rPr lang="es-ES" sz="2300" b="0" smtClean="0"/>
              <a:t>en</a:t>
            </a:r>
            <a:r>
              <a:rPr lang="es-ES" sz="2300" smtClean="0"/>
              <a:t> </a:t>
            </a:r>
            <a:r>
              <a:rPr lang="es-ES" sz="2300" b="0" smtClean="0"/>
              <a:t>la</a:t>
            </a:r>
            <a:r>
              <a:rPr lang="es-ES" sz="2300" smtClean="0"/>
              <a:t> </a:t>
            </a:r>
            <a:r>
              <a:rPr lang="es-ES" sz="2300" b="0" smtClean="0"/>
              <a:t>carga</a:t>
            </a:r>
            <a:r>
              <a:rPr lang="es-ES" sz="2300" smtClean="0"/>
              <a:t> </a:t>
            </a:r>
            <a:r>
              <a:rPr lang="es-ES" sz="2300" b="0" smtClean="0"/>
              <a:t>aplicada,</a:t>
            </a:r>
            <a:r>
              <a:rPr lang="es-ES" sz="2300" smtClean="0"/>
              <a:t> </a:t>
            </a:r>
            <a:r>
              <a:rPr lang="es-ES" sz="2300" b="0" smtClean="0"/>
              <a:t>y</a:t>
            </a:r>
            <a:r>
              <a:rPr lang="es-ES" sz="2300" smtClean="0"/>
              <a:t> </a:t>
            </a:r>
            <a:r>
              <a:rPr lang="es-ES" sz="2300" b="0" smtClean="0"/>
              <a:t>la</a:t>
            </a:r>
            <a:r>
              <a:rPr lang="es-ES" sz="2300" smtClean="0"/>
              <a:t> </a:t>
            </a:r>
            <a:r>
              <a:rPr lang="es-ES" sz="2300" b="0" smtClean="0"/>
              <a:t>extensión</a:t>
            </a:r>
            <a:r>
              <a:rPr lang="es-ES" sz="2300" smtClean="0"/>
              <a:t> </a:t>
            </a:r>
            <a:r>
              <a:rPr lang="es-ES" sz="2300" b="0" smtClean="0"/>
              <a:t>(deformación</a:t>
            </a:r>
            <a:r>
              <a:rPr lang="es-ES" sz="2300" smtClean="0"/>
              <a:t> </a:t>
            </a:r>
            <a:r>
              <a:rPr lang="es-ES" sz="2300" b="0" smtClean="0"/>
              <a:t>unitaria</a:t>
            </a:r>
            <a:r>
              <a:rPr lang="es-ES" sz="2300" smtClean="0"/>
              <a:t> </a:t>
            </a:r>
            <a:r>
              <a:rPr lang="es-ES" sz="2300" b="0" smtClean="0"/>
              <a:t>axial),</a:t>
            </a:r>
            <a:r>
              <a:rPr lang="es-ES" sz="2300" smtClean="0"/>
              <a:t> </a:t>
            </a:r>
            <a:r>
              <a:rPr lang="es-ES" sz="2300" b="0" smtClean="0"/>
              <a:t>en</a:t>
            </a:r>
            <a:r>
              <a:rPr lang="es-ES" sz="2300" smtClean="0"/>
              <a:t> </a:t>
            </a:r>
            <a:r>
              <a:rPr lang="es-ES" sz="2300" b="0" smtClean="0"/>
              <a:t>la</a:t>
            </a:r>
            <a:r>
              <a:rPr lang="es-ES" sz="2300" smtClean="0"/>
              <a:t> </a:t>
            </a:r>
            <a:r>
              <a:rPr lang="es-ES" sz="2300" b="0" smtClean="0"/>
              <a:t>dirección</a:t>
            </a:r>
            <a:r>
              <a:rPr lang="es-ES" sz="2300" smtClean="0"/>
              <a:t> </a:t>
            </a:r>
            <a:r>
              <a:rPr lang="es-ES" sz="2300" b="0" smtClean="0"/>
              <a:t>de</a:t>
            </a:r>
            <a:r>
              <a:rPr lang="es-ES" sz="2300" smtClean="0"/>
              <a:t> </a:t>
            </a:r>
            <a:r>
              <a:rPr lang="es-ES" sz="2300" b="0" smtClean="0"/>
              <a:t>la</a:t>
            </a:r>
            <a:r>
              <a:rPr lang="es-ES" sz="2300" smtClean="0"/>
              <a:t> </a:t>
            </a:r>
            <a:r>
              <a:rPr lang="es-ES" sz="2300" b="0" smtClean="0"/>
              <a:t>carga</a:t>
            </a:r>
            <a:r>
              <a:rPr lang="es-ES" sz="2300" smtClean="0"/>
              <a:t> </a:t>
            </a:r>
            <a:r>
              <a:rPr lang="es-ES" sz="2300" b="0" smtClean="0"/>
              <a:t>aplicada.</a:t>
            </a:r>
            <a:r>
              <a:rPr lang="es-ES" sz="2300" smtClean="0"/>
              <a:t>  </a:t>
            </a:r>
            <a:r>
              <a:rPr lang="es-ES" sz="2300" b="0" smtClean="0"/>
              <a:t>Los</a:t>
            </a:r>
            <a:r>
              <a:rPr lang="es-ES" sz="2300" smtClean="0"/>
              <a:t> </a:t>
            </a:r>
            <a:r>
              <a:rPr lang="es-ES" sz="2300" b="0" smtClean="0"/>
              <a:t>coeficientes</a:t>
            </a:r>
            <a:r>
              <a:rPr lang="es-ES" sz="2300" smtClean="0"/>
              <a:t> </a:t>
            </a:r>
            <a:r>
              <a:rPr lang="es-ES" sz="2300" b="0" smtClean="0"/>
              <a:t>de</a:t>
            </a:r>
            <a:r>
              <a:rPr lang="es-ES" sz="2300" smtClean="0"/>
              <a:t> </a:t>
            </a:r>
            <a:r>
              <a:rPr lang="es-ES" sz="2300" b="0" smtClean="0"/>
              <a:t>Poisson</a:t>
            </a:r>
            <a:r>
              <a:rPr lang="es-ES" sz="2300" smtClean="0"/>
              <a:t> </a:t>
            </a:r>
            <a:r>
              <a:rPr lang="es-ES" sz="2300" b="0" smtClean="0"/>
              <a:t>son</a:t>
            </a:r>
            <a:r>
              <a:rPr lang="es-ES" sz="2300" smtClean="0"/>
              <a:t> </a:t>
            </a:r>
            <a:r>
              <a:rPr lang="es-ES" sz="2300" b="0" smtClean="0"/>
              <a:t>cantidades</a:t>
            </a:r>
            <a:r>
              <a:rPr lang="es-ES" sz="2300" smtClean="0"/>
              <a:t> </a:t>
            </a:r>
            <a:r>
              <a:rPr lang="es-ES" sz="2300" b="0" smtClean="0"/>
              <a:t>sin</a:t>
            </a:r>
            <a:r>
              <a:rPr lang="es-ES" sz="2300" smtClean="0"/>
              <a:t> </a:t>
            </a:r>
            <a:r>
              <a:rPr lang="es-ES" sz="2300" b="0" smtClean="0"/>
              <a:t>dimensiones.</a:t>
            </a:r>
            <a:r>
              <a:rPr lang="en-US" b="0" smtClean="0"/>
              <a:t>  </a:t>
            </a:r>
            <a:endParaRPr lang="en-US" b="0" dirty="0" smtClean="0"/>
          </a:p>
          <a:p>
            <a:endParaRPr lang="en-US" b="0" dirty="0" smtClean="0"/>
          </a:p>
          <a:p>
            <a:r>
              <a:rPr lang="es-ES" sz="2300" smtClean="0"/>
              <a:t>Límite de tracción</a:t>
            </a:r>
            <a:r>
              <a:rPr lang="es-ES" sz="2300" b="0" smtClean="0"/>
              <a:t>:</a:t>
            </a:r>
            <a:r>
              <a:rPr lang="es-ES" sz="2300" smtClean="0"/>
              <a:t> </a:t>
            </a:r>
            <a:r>
              <a:rPr lang="es-ES" sz="2300" b="0" smtClean="0"/>
              <a:t>tensión</a:t>
            </a:r>
            <a:r>
              <a:rPr lang="es-ES" sz="2300" smtClean="0"/>
              <a:t> </a:t>
            </a:r>
            <a:r>
              <a:rPr lang="es-ES" sz="2300" b="0" smtClean="0"/>
              <a:t>de</a:t>
            </a:r>
            <a:r>
              <a:rPr lang="es-ES" sz="2300" smtClean="0"/>
              <a:t> </a:t>
            </a:r>
            <a:r>
              <a:rPr lang="es-ES" sz="2300" b="0" smtClean="0"/>
              <a:t>tracción</a:t>
            </a:r>
            <a:r>
              <a:rPr lang="es-ES" sz="2300" smtClean="0"/>
              <a:t> </a:t>
            </a:r>
            <a:r>
              <a:rPr lang="es-ES" sz="2300" b="0" smtClean="0"/>
              <a:t>máxima</a:t>
            </a:r>
            <a:r>
              <a:rPr lang="es-ES" sz="2300" smtClean="0"/>
              <a:t> </a:t>
            </a:r>
            <a:r>
              <a:rPr lang="es-ES" sz="2300" b="0" smtClean="0"/>
              <a:t>a</a:t>
            </a:r>
            <a:r>
              <a:rPr lang="es-ES" sz="2300" smtClean="0"/>
              <a:t> </a:t>
            </a:r>
            <a:r>
              <a:rPr lang="es-ES" sz="2300" b="0" smtClean="0"/>
              <a:t>la</a:t>
            </a:r>
            <a:r>
              <a:rPr lang="es-ES" sz="2300" smtClean="0"/>
              <a:t> </a:t>
            </a:r>
            <a:r>
              <a:rPr lang="es-ES" sz="2300" b="0" smtClean="0"/>
              <a:t>que</a:t>
            </a:r>
            <a:r>
              <a:rPr lang="es-ES" sz="2300" smtClean="0"/>
              <a:t> </a:t>
            </a:r>
            <a:r>
              <a:rPr lang="es-ES" sz="2300" b="0" smtClean="0"/>
              <a:t>puede</a:t>
            </a:r>
            <a:r>
              <a:rPr lang="es-ES" sz="2300" smtClean="0"/>
              <a:t> </a:t>
            </a:r>
            <a:r>
              <a:rPr lang="es-ES" sz="2300" b="0" smtClean="0"/>
              <a:t>ser</a:t>
            </a:r>
            <a:r>
              <a:rPr lang="es-ES" sz="2300" smtClean="0"/>
              <a:t> </a:t>
            </a:r>
            <a:r>
              <a:rPr lang="es-ES" sz="2300" b="0" smtClean="0"/>
              <a:t>sometido</a:t>
            </a:r>
            <a:r>
              <a:rPr lang="es-ES" sz="2300" smtClean="0"/>
              <a:t> </a:t>
            </a:r>
            <a:r>
              <a:rPr lang="es-ES" sz="2300" b="0" smtClean="0"/>
              <a:t>un</a:t>
            </a:r>
            <a:r>
              <a:rPr lang="es-ES" sz="2300" smtClean="0"/>
              <a:t> </a:t>
            </a:r>
            <a:r>
              <a:rPr lang="es-ES" sz="2300" b="0" smtClean="0"/>
              <a:t>material</a:t>
            </a:r>
            <a:r>
              <a:rPr lang="es-ES" sz="2300" smtClean="0"/>
              <a:t> </a:t>
            </a:r>
            <a:r>
              <a:rPr lang="es-ES" sz="2300" b="0" smtClean="0"/>
              <a:t>antes</a:t>
            </a:r>
            <a:r>
              <a:rPr lang="es-ES" sz="2300" smtClean="0"/>
              <a:t> </a:t>
            </a:r>
            <a:r>
              <a:rPr lang="es-ES" sz="2300" b="0" smtClean="0"/>
              <a:t>de</a:t>
            </a:r>
            <a:r>
              <a:rPr lang="es-ES" sz="2300" smtClean="0"/>
              <a:t> </a:t>
            </a:r>
            <a:r>
              <a:rPr lang="es-ES" sz="2300" b="0" smtClean="0"/>
              <a:t>que</a:t>
            </a:r>
            <a:r>
              <a:rPr lang="es-ES" sz="2300" smtClean="0"/>
              <a:t> </a:t>
            </a:r>
            <a:r>
              <a:rPr lang="es-ES" sz="2300" b="0" smtClean="0"/>
              <a:t>se</a:t>
            </a:r>
            <a:r>
              <a:rPr lang="es-ES" sz="2300" smtClean="0"/>
              <a:t> </a:t>
            </a:r>
            <a:r>
              <a:rPr lang="es-ES" sz="2300" b="0" smtClean="0"/>
              <a:t>produzca</a:t>
            </a:r>
            <a:r>
              <a:rPr lang="es-ES" sz="2300" smtClean="0"/>
              <a:t> </a:t>
            </a:r>
            <a:r>
              <a:rPr lang="es-ES" sz="2300" b="0" smtClean="0"/>
              <a:t>un</a:t>
            </a:r>
            <a:r>
              <a:rPr lang="es-ES" sz="2300" smtClean="0"/>
              <a:t> </a:t>
            </a:r>
            <a:r>
              <a:rPr lang="es-ES" sz="2300" b="0" smtClean="0"/>
              <a:t>fallo</a:t>
            </a:r>
            <a:r>
              <a:rPr lang="es-ES" sz="2300" smtClean="0"/>
              <a:t> </a:t>
            </a:r>
            <a:r>
              <a:rPr lang="es-ES" sz="2300" b="0" smtClean="0"/>
              <a:t>(N/m</a:t>
            </a:r>
            <a:r>
              <a:rPr lang="es-ES" sz="2300" b="0" baseline="30000" smtClean="0"/>
              <a:t>2</a:t>
            </a:r>
            <a:r>
              <a:rPr lang="es-ES" sz="2300" b="0" smtClean="0"/>
              <a:t>)</a:t>
            </a:r>
            <a:endParaRPr lang="en-US" sz="2300" b="0" dirty="0" smtClean="0"/>
          </a:p>
          <a:p>
            <a:endParaRPr lang="en-US" b="0" dirty="0" smtClean="0"/>
          </a:p>
          <a:p>
            <a:r>
              <a:rPr lang="es-ES" sz="2300" smtClean="0"/>
              <a:t>Límite elástico</a:t>
            </a:r>
            <a:r>
              <a:rPr lang="es-ES" sz="2300" b="0" smtClean="0"/>
              <a:t>:</a:t>
            </a:r>
            <a:r>
              <a:rPr lang="es-ES" sz="2300" smtClean="0"/>
              <a:t> </a:t>
            </a:r>
            <a:r>
              <a:rPr lang="es-ES" sz="2300" b="0" smtClean="0"/>
              <a:t>tensión</a:t>
            </a:r>
            <a:r>
              <a:rPr lang="es-ES" sz="2300" smtClean="0"/>
              <a:t> </a:t>
            </a:r>
            <a:r>
              <a:rPr lang="es-ES" sz="2300" b="0" smtClean="0"/>
              <a:t>con</a:t>
            </a:r>
            <a:r>
              <a:rPr lang="es-ES" sz="2300" smtClean="0"/>
              <a:t> </a:t>
            </a:r>
            <a:r>
              <a:rPr lang="es-ES" sz="2300" b="0" smtClean="0"/>
              <a:t>la</a:t>
            </a:r>
            <a:r>
              <a:rPr lang="es-ES" sz="2300" smtClean="0"/>
              <a:t> </a:t>
            </a:r>
            <a:r>
              <a:rPr lang="es-ES" sz="2300" b="0" smtClean="0"/>
              <a:t>que</a:t>
            </a:r>
            <a:r>
              <a:rPr lang="es-ES" sz="2300" smtClean="0"/>
              <a:t> </a:t>
            </a:r>
            <a:r>
              <a:rPr lang="es-ES" sz="2300" b="0" smtClean="0"/>
              <a:t>el</a:t>
            </a:r>
            <a:r>
              <a:rPr lang="es-ES" sz="2300" smtClean="0"/>
              <a:t> </a:t>
            </a:r>
            <a:r>
              <a:rPr lang="es-ES" sz="2300" b="0" smtClean="0"/>
              <a:t>material</a:t>
            </a:r>
            <a:r>
              <a:rPr lang="es-ES" sz="2300" smtClean="0"/>
              <a:t> </a:t>
            </a:r>
            <a:r>
              <a:rPr lang="es-ES" sz="2300" b="0" smtClean="0"/>
              <a:t>se</a:t>
            </a:r>
            <a:r>
              <a:rPr lang="es-ES" sz="2300" smtClean="0"/>
              <a:t> </a:t>
            </a:r>
            <a:r>
              <a:rPr lang="es-ES" sz="2300" b="0" smtClean="0"/>
              <a:t>queda</a:t>
            </a:r>
            <a:r>
              <a:rPr lang="es-ES" sz="2300" smtClean="0"/>
              <a:t> </a:t>
            </a:r>
            <a:r>
              <a:rPr lang="es-ES" sz="2300" b="0" smtClean="0"/>
              <a:t>deformado</a:t>
            </a:r>
            <a:r>
              <a:rPr lang="es-ES" sz="2300" smtClean="0"/>
              <a:t> </a:t>
            </a:r>
            <a:r>
              <a:rPr lang="es-ES" sz="2300" b="0" smtClean="0"/>
              <a:t>permanentemente</a:t>
            </a:r>
            <a:r>
              <a:rPr lang="es-ES" sz="2300" smtClean="0"/>
              <a:t> </a:t>
            </a:r>
            <a:r>
              <a:rPr lang="es-ES" sz="2300" b="0" smtClean="0"/>
              <a:t>(N/m</a:t>
            </a:r>
            <a:r>
              <a:rPr lang="es-ES" sz="2300" b="0" baseline="30000" smtClean="0"/>
              <a:t>2</a:t>
            </a:r>
            <a:r>
              <a:rPr lang="es-ES" sz="2300" b="0" smtClean="0"/>
              <a:t>)</a:t>
            </a:r>
            <a:r>
              <a:rPr lang="en-US" b="0" smtClean="0"/>
              <a:t>  </a:t>
            </a:r>
            <a:endParaRPr lang="en-US" b="0" dirty="0" smtClean="0"/>
          </a:p>
          <a:p>
            <a:pPr>
              <a:buNone/>
            </a:pPr>
            <a:endParaRPr lang="en-US" b="0"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SolidWorks Sustainability.</a:t>
            </a:r>
            <a:endParaRPr lang="en-US" sz="2500" dirty="0"/>
          </a:p>
        </p:txBody>
      </p:sp>
      <p:sp>
        <p:nvSpPr>
          <p:cNvPr id="3" name="Content Placeholder 2"/>
          <p:cNvSpPr>
            <a:spLocks noGrp="1"/>
          </p:cNvSpPr>
          <p:nvPr>
            <p:ph idx="1"/>
          </p:nvPr>
        </p:nvSpPr>
        <p:spPr>
          <a:xfrm>
            <a:off x="304800" y="838201"/>
            <a:ext cx="8612828" cy="3276600"/>
          </a:xfrm>
        </p:spPr>
        <p:txBody>
          <a:bodyPr>
            <a:noAutofit/>
          </a:bodyPr>
          <a:lstStyle/>
          <a:p>
            <a:r>
              <a:rPr lang="en-US" sz="1900" dirty="0" err="1" smtClean="0"/>
              <a:t>Mismas</a:t>
            </a:r>
            <a:r>
              <a:rPr lang="en-US" sz="1900" dirty="0" smtClean="0"/>
              <a:t> </a:t>
            </a:r>
            <a:r>
              <a:rPr lang="en-US" sz="1900" dirty="0" err="1" smtClean="0"/>
              <a:t>funciones</a:t>
            </a:r>
            <a:r>
              <a:rPr lang="en-US" sz="1900" dirty="0" smtClean="0"/>
              <a:t> </a:t>
            </a:r>
            <a:r>
              <a:rPr lang="en-US" sz="1900" dirty="0" err="1" smtClean="0"/>
              <a:t>que</a:t>
            </a:r>
            <a:r>
              <a:rPr lang="en-US" sz="1900" dirty="0" smtClean="0"/>
              <a:t> </a:t>
            </a:r>
            <a:r>
              <a:rPr lang="en-US" sz="1900" dirty="0" err="1" smtClean="0"/>
              <a:t>SustainabilityXpress</a:t>
            </a:r>
            <a:endParaRPr lang="en-US" sz="1900" dirty="0" smtClean="0"/>
          </a:p>
          <a:p>
            <a:r>
              <a:rPr lang="en-US" sz="1900" dirty="0" smtClean="0"/>
              <a:t>LCA de los </a:t>
            </a:r>
            <a:r>
              <a:rPr lang="en-US" sz="1900" dirty="0" err="1" smtClean="0"/>
              <a:t>conjuntos</a:t>
            </a:r>
            <a:endParaRPr lang="en-US" sz="1900" dirty="0" smtClean="0"/>
          </a:p>
          <a:p>
            <a:r>
              <a:rPr lang="en-US" sz="1900" dirty="0" err="1" smtClean="0"/>
              <a:t>Soporte</a:t>
            </a:r>
            <a:r>
              <a:rPr lang="en-US" sz="1900" dirty="0" smtClean="0"/>
              <a:t> </a:t>
            </a:r>
            <a:r>
              <a:rPr lang="en-US" sz="1900" dirty="0" err="1" smtClean="0"/>
              <a:t>para</a:t>
            </a:r>
            <a:r>
              <a:rPr lang="en-US" sz="1900" dirty="0" smtClean="0"/>
              <a:t> la </a:t>
            </a:r>
            <a:r>
              <a:rPr lang="en-US" sz="1900" dirty="0" err="1" smtClean="0"/>
              <a:t>configuración</a:t>
            </a:r>
            <a:endParaRPr lang="en-US" sz="1900" dirty="0" smtClean="0"/>
          </a:p>
          <a:p>
            <a:pPr lvl="1"/>
            <a:r>
              <a:rPr lang="es-ES" sz="1700" dirty="0" smtClean="0"/>
              <a:t>Guardar entradas y resultados de configuración</a:t>
            </a:r>
            <a:endParaRPr lang="en-US" sz="1700" dirty="0" smtClean="0"/>
          </a:p>
          <a:p>
            <a:r>
              <a:rPr lang="es-ES" sz="1900" dirty="0" smtClean="0"/>
              <a:t>Funciones ampliadas para la emisión de informes de los conjuntos</a:t>
            </a:r>
            <a:endParaRPr lang="en-US" sz="1900" dirty="0" smtClean="0"/>
          </a:p>
          <a:p>
            <a:r>
              <a:rPr lang="es-ES" sz="1900" dirty="0" smtClean="0"/>
              <a:t>Especificar cantidad y tipo de energía consumida durante la utilización</a:t>
            </a:r>
            <a:endParaRPr lang="en-US" sz="1900" dirty="0" smtClean="0"/>
          </a:p>
          <a:p>
            <a:r>
              <a:rPr lang="en-US" sz="1900" dirty="0" err="1" smtClean="0"/>
              <a:t>Especificar</a:t>
            </a:r>
            <a:r>
              <a:rPr lang="en-US" sz="1900" dirty="0" smtClean="0"/>
              <a:t> </a:t>
            </a:r>
            <a:r>
              <a:rPr lang="en-US" sz="1900" dirty="0" err="1" smtClean="0"/>
              <a:t>método</a:t>
            </a:r>
            <a:r>
              <a:rPr lang="en-US" sz="1900" dirty="0" smtClean="0"/>
              <a:t> de </a:t>
            </a:r>
            <a:r>
              <a:rPr lang="en-US" sz="1900" dirty="0" err="1" smtClean="0"/>
              <a:t>transporte</a:t>
            </a:r>
            <a:endParaRPr lang="en-US" sz="1900" dirty="0" smtClean="0"/>
          </a:p>
          <a:p>
            <a:r>
              <a:rPr lang="es-ES" sz="1900" dirty="0" smtClean="0"/>
              <a:t>Soporte para la visualización de conjuntos</a:t>
            </a:r>
            <a:endParaRPr lang="en-US" sz="1900" dirty="0" smtClean="0"/>
          </a:p>
        </p:txBody>
      </p:sp>
      <p:pic>
        <p:nvPicPr>
          <p:cNvPr id="4" name="Picture 3" descr="FoodProcAssemViz.JPG"/>
          <p:cNvPicPr>
            <a:picLocks noChangeAspect="1"/>
          </p:cNvPicPr>
          <p:nvPr/>
        </p:nvPicPr>
        <p:blipFill>
          <a:blip r:embed="rId3" cstate="print"/>
          <a:stretch>
            <a:fillRect/>
          </a:stretch>
        </p:blipFill>
        <p:spPr>
          <a:xfrm>
            <a:off x="2286000" y="4191000"/>
            <a:ext cx="4159109" cy="2525792"/>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500" smtClean="0"/>
              <a:t>Informe de sostenibilidad</a:t>
            </a:r>
            <a:endParaRPr lang="en-US" sz="2500" dirty="0"/>
          </a:p>
        </p:txBody>
      </p:sp>
      <p:pic>
        <p:nvPicPr>
          <p:cNvPr id="7171" name="Picture 3"/>
          <p:cNvPicPr>
            <a:picLocks noChangeAspect="1" noChangeArrowheads="1"/>
          </p:cNvPicPr>
          <p:nvPr/>
        </p:nvPicPr>
        <p:blipFill>
          <a:blip r:embed="rId3" cstate="print"/>
          <a:srcRect/>
          <a:stretch>
            <a:fillRect/>
          </a:stretch>
        </p:blipFill>
        <p:spPr bwMode="auto">
          <a:xfrm>
            <a:off x="420702" y="1143000"/>
            <a:ext cx="4837098" cy="4221163"/>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3" name="Picture 5"/>
          <p:cNvPicPr>
            <a:picLocks noChangeAspect="1" noChangeArrowheads="1"/>
          </p:cNvPicPr>
          <p:nvPr/>
        </p:nvPicPr>
        <p:blipFill>
          <a:blip r:embed="rId4" cstate="print"/>
          <a:srcRect/>
          <a:stretch>
            <a:fillRect/>
          </a:stretch>
        </p:blipFill>
        <p:spPr bwMode="auto">
          <a:xfrm>
            <a:off x="2265349" y="1371600"/>
            <a:ext cx="4821251" cy="4587875"/>
          </a:xfrm>
          <a:prstGeom prst="rect">
            <a:avLst/>
          </a:prstGeom>
          <a:noFill/>
          <a:ln w="9525">
            <a:solidFill>
              <a:schemeClr val="accent1">
                <a:shade val="50000"/>
              </a:schemeClr>
            </a:solidFill>
            <a:miter lim="800000"/>
            <a:headEnd/>
            <a:tailEnd/>
          </a:ln>
          <a:scene3d>
            <a:camera prst="isometricOffAxis1Right"/>
            <a:lightRig rig="threePt" dir="t"/>
          </a:scene3d>
        </p:spPr>
      </p:pic>
      <p:pic>
        <p:nvPicPr>
          <p:cNvPr id="7172" name="Picture 4"/>
          <p:cNvPicPr>
            <a:picLocks noChangeAspect="1" noChangeArrowheads="1"/>
          </p:cNvPicPr>
          <p:nvPr/>
        </p:nvPicPr>
        <p:blipFill>
          <a:blip r:embed="rId5" cstate="print"/>
          <a:srcRect/>
          <a:stretch>
            <a:fillRect/>
          </a:stretch>
        </p:blipFill>
        <p:spPr bwMode="auto">
          <a:xfrm>
            <a:off x="4266234" y="1828800"/>
            <a:ext cx="4877766" cy="4267200"/>
          </a:xfrm>
          <a:prstGeom prst="rect">
            <a:avLst/>
          </a:prstGeom>
          <a:noFill/>
          <a:ln w="9525">
            <a:solidFill>
              <a:schemeClr val="accent1">
                <a:shade val="50000"/>
              </a:schemeClr>
            </a:solidFill>
            <a:miter lim="800000"/>
            <a:headEnd/>
            <a:tailEnd/>
          </a:ln>
          <a:scene3d>
            <a:camera prst="isometricOffAxis1Right"/>
            <a:lightRig rig="threePt" dir="t"/>
          </a:scene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63525"/>
            <a:ext cx="8458200" cy="457200"/>
          </a:xfrm>
        </p:spPr>
        <p:txBody>
          <a:bodyPr rtlCol="0">
            <a:normAutofit fontScale="90000"/>
          </a:bodyPr>
          <a:lstStyle/>
          <a:p>
            <a:pPr fontAlgn="auto">
              <a:spcAft>
                <a:spcPts val="0"/>
              </a:spcAft>
              <a:defRPr/>
            </a:pPr>
            <a:r>
              <a:rPr lang="es-ES" sz="2500" smtClean="0"/>
              <a:t>¿Por qué utilizar SolidWorks Sustainability en las aulas?</a:t>
            </a:r>
            <a:endParaRPr lang="en-US" sz="2500" dirty="0"/>
          </a:p>
        </p:txBody>
      </p:sp>
      <p:sp>
        <p:nvSpPr>
          <p:cNvPr id="9219" name="Content Placeholder 2"/>
          <p:cNvSpPr>
            <a:spLocks noGrp="1"/>
          </p:cNvSpPr>
          <p:nvPr>
            <p:ph idx="1"/>
          </p:nvPr>
        </p:nvSpPr>
        <p:spPr>
          <a:xfrm>
            <a:off x="687388" y="1447800"/>
            <a:ext cx="8229600" cy="5410200"/>
          </a:xfrm>
        </p:spPr>
        <p:txBody>
          <a:bodyPr/>
          <a:lstStyle/>
          <a:p>
            <a:pPr>
              <a:defRPr/>
            </a:pPr>
            <a:r>
              <a:rPr lang="es-ES" sz="2000" b="0" kern="1200" smtClean="0">
                <a:solidFill>
                  <a:srgbClr val="000000"/>
                </a:solidFill>
              </a:rPr>
              <a:t>Los</a:t>
            </a:r>
            <a:r>
              <a:rPr lang="es-ES" sz="2800" kern="1200" smtClean="0">
                <a:solidFill>
                  <a:srgbClr val="006600"/>
                </a:solidFill>
                <a:latin typeface="Arial Rounded MT Bold" pitchFamily="34" charset="0"/>
              </a:rPr>
              <a:t> </a:t>
            </a:r>
            <a:r>
              <a:rPr lang="es-ES" sz="2800" kern="1200" smtClean="0">
                <a:solidFill>
                  <a:srgbClr val="006600"/>
                </a:solidFill>
                <a:latin typeface="Arial Rounded MT Bold"/>
              </a:rPr>
              <a:t>estudiantes</a:t>
            </a:r>
            <a:r>
              <a:rPr lang="es-ES" kern="1200" smtClean="0">
                <a:solidFill>
                  <a:srgbClr val="74B31F"/>
                </a:solidFill>
                <a:latin typeface="Arial Rounded MT Bold" pitchFamily="34" charset="0"/>
              </a:rPr>
              <a:t> </a:t>
            </a:r>
            <a:r>
              <a:rPr lang="es-ES" sz="2800" kern="1200" smtClean="0">
                <a:solidFill>
                  <a:srgbClr val="006600"/>
                </a:solidFill>
                <a:latin typeface="Arial Rounded MT Bold"/>
              </a:rPr>
              <a:t>tienen que</a:t>
            </a:r>
            <a:r>
              <a:rPr lang="es-ES" kern="1200" smtClean="0">
                <a:latin typeface="Arial Rounded MT Bold" pitchFamily="34" charset="0"/>
              </a:rPr>
              <a:t> </a:t>
            </a:r>
            <a:r>
              <a:rPr lang="es-ES" kern="1200" smtClean="0"/>
              <a:t>aprender,</a:t>
            </a:r>
            <a:r>
              <a:rPr lang="es-ES" kern="1200" smtClean="0">
                <a:latin typeface="Arial Rounded MT Bold" pitchFamily="34" charset="0"/>
              </a:rPr>
              <a:t> </a:t>
            </a:r>
            <a:r>
              <a:rPr lang="es-ES" kern="1200" smtClean="0"/>
              <a:t>comprender,</a:t>
            </a:r>
            <a:r>
              <a:rPr lang="es-ES" kern="1200" smtClean="0">
                <a:latin typeface="Arial Rounded MT Bold" pitchFamily="34" charset="0"/>
              </a:rPr>
              <a:t> </a:t>
            </a:r>
            <a:r>
              <a:rPr lang="es-ES" kern="1200" smtClean="0"/>
              <a:t>mejorar</a:t>
            </a:r>
            <a:r>
              <a:rPr lang="es-ES" kern="1200" smtClean="0">
                <a:latin typeface="Arial Rounded MT Bold" pitchFamily="34" charset="0"/>
              </a:rPr>
              <a:t> </a:t>
            </a:r>
            <a:r>
              <a:rPr lang="es-ES" kern="1200" smtClean="0"/>
              <a:t>y</a:t>
            </a:r>
            <a:r>
              <a:rPr lang="es-ES" kern="1200" smtClean="0">
                <a:latin typeface="Arial Rounded MT Bold" pitchFamily="34" charset="0"/>
              </a:rPr>
              <a:t> </a:t>
            </a:r>
            <a:r>
              <a:rPr lang="es-ES" kern="1200" smtClean="0"/>
              <a:t>transmitir</a:t>
            </a:r>
            <a:r>
              <a:rPr lang="es-ES" kern="1200" smtClean="0">
                <a:latin typeface="Arial Rounded MT Bold" pitchFamily="34" charset="0"/>
              </a:rPr>
              <a:t> </a:t>
            </a:r>
            <a:r>
              <a:rPr lang="es-ES" kern="1200" smtClean="0"/>
              <a:t>el</a:t>
            </a:r>
            <a:r>
              <a:rPr lang="es-ES" kern="1200" smtClean="0">
                <a:latin typeface="Arial Rounded MT Bold" pitchFamily="34" charset="0"/>
              </a:rPr>
              <a:t> </a:t>
            </a:r>
            <a:r>
              <a:rPr lang="es-ES" kern="1200" smtClean="0"/>
              <a:t>impacto</a:t>
            </a:r>
            <a:r>
              <a:rPr lang="es-ES" kern="1200" smtClean="0">
                <a:latin typeface="Arial Rounded MT Bold" pitchFamily="34" charset="0"/>
              </a:rPr>
              <a:t> </a:t>
            </a:r>
            <a:r>
              <a:rPr lang="es-ES" kern="1200" smtClean="0"/>
              <a:t>medioambiental</a:t>
            </a:r>
            <a:r>
              <a:rPr lang="es-ES" kern="1200" smtClean="0">
                <a:latin typeface="Arial Rounded MT Bold" pitchFamily="34" charset="0"/>
              </a:rPr>
              <a:t> </a:t>
            </a:r>
            <a:r>
              <a:rPr lang="es-ES" kern="1200" smtClean="0"/>
              <a:t>de</a:t>
            </a:r>
            <a:r>
              <a:rPr lang="es-ES" kern="1200" smtClean="0">
                <a:latin typeface="Arial Rounded MT Bold" pitchFamily="34" charset="0"/>
              </a:rPr>
              <a:t> </a:t>
            </a:r>
            <a:r>
              <a:rPr lang="es-ES" kern="1200" smtClean="0"/>
              <a:t>sus</a:t>
            </a:r>
            <a:r>
              <a:rPr lang="es-ES" kern="1200" smtClean="0">
                <a:latin typeface="Arial Rounded MT Bold" pitchFamily="34" charset="0"/>
              </a:rPr>
              <a:t> </a:t>
            </a:r>
            <a:r>
              <a:rPr lang="es-ES" kern="1200" smtClean="0"/>
              <a:t>diseños.</a:t>
            </a:r>
            <a:endParaRPr lang="en-US" dirty="0" smtClean="0">
              <a:cs typeface="Arial" charset="0"/>
            </a:endParaRPr>
          </a:p>
          <a:p>
            <a:pPr>
              <a:defRPr/>
            </a:pPr>
            <a:r>
              <a:rPr lang="es-ES" sz="2000" b="0" kern="1200" smtClean="0">
                <a:solidFill>
                  <a:srgbClr val="000000"/>
                </a:solidFill>
              </a:rPr>
              <a:t>Los</a:t>
            </a:r>
            <a:r>
              <a:rPr lang="es-ES" sz="2800" kern="1200" smtClean="0">
                <a:solidFill>
                  <a:srgbClr val="006600"/>
                </a:solidFill>
                <a:latin typeface="Arial Rounded MT Bold" pitchFamily="34" charset="0"/>
              </a:rPr>
              <a:t> </a:t>
            </a:r>
            <a:r>
              <a:rPr lang="es-ES" sz="2800" kern="1200" smtClean="0">
                <a:solidFill>
                  <a:srgbClr val="006600"/>
                </a:solidFill>
                <a:latin typeface="Arial Rounded MT Bold"/>
              </a:rPr>
              <a:t>educadores</a:t>
            </a:r>
            <a:r>
              <a:rPr lang="es-ES" kern="1200" smtClean="0">
                <a:solidFill>
                  <a:srgbClr val="74B31F"/>
                </a:solidFill>
                <a:latin typeface="Arial Rounded MT Bold" pitchFamily="34" charset="0"/>
              </a:rPr>
              <a:t> </a:t>
            </a:r>
            <a:r>
              <a:rPr lang="es-ES" sz="2800" kern="1200" smtClean="0">
                <a:solidFill>
                  <a:srgbClr val="006600"/>
                </a:solidFill>
                <a:latin typeface="Arial Rounded MT Bold"/>
              </a:rPr>
              <a:t>pueden</a:t>
            </a:r>
            <a:r>
              <a:rPr lang="es-ES" kern="1200" smtClean="0">
                <a:solidFill>
                  <a:srgbClr val="74B31F"/>
                </a:solidFill>
                <a:latin typeface="Arial Rounded MT Bold" pitchFamily="34" charset="0"/>
              </a:rPr>
              <a:t> </a:t>
            </a:r>
            <a:r>
              <a:rPr lang="es-ES" kern="1200" smtClean="0"/>
              <a:t>aportar</a:t>
            </a:r>
            <a:r>
              <a:rPr lang="es-ES" kern="1200" smtClean="0">
                <a:latin typeface="Arial Rounded MT Bold" pitchFamily="34" charset="0"/>
              </a:rPr>
              <a:t> </a:t>
            </a:r>
            <a:r>
              <a:rPr lang="es-ES" kern="1200" smtClean="0"/>
              <a:t>su</a:t>
            </a:r>
            <a:r>
              <a:rPr lang="es-ES" kern="1200" smtClean="0">
                <a:latin typeface="Arial Rounded MT Bold" pitchFamily="34" charset="0"/>
              </a:rPr>
              <a:t> </a:t>
            </a:r>
            <a:r>
              <a:rPr lang="es-ES" kern="1200" smtClean="0"/>
              <a:t>conocimiento</a:t>
            </a:r>
            <a:r>
              <a:rPr lang="es-ES" kern="1200" smtClean="0">
                <a:latin typeface="Arial Rounded MT Bold" pitchFamily="34" charset="0"/>
              </a:rPr>
              <a:t> </a:t>
            </a:r>
            <a:r>
              <a:rPr lang="es-ES" kern="1200" smtClean="0"/>
              <a:t>sobre</a:t>
            </a:r>
            <a:r>
              <a:rPr lang="es-ES" kern="1200" smtClean="0">
                <a:latin typeface="Arial Rounded MT Bold" pitchFamily="34" charset="0"/>
              </a:rPr>
              <a:t> </a:t>
            </a:r>
            <a:r>
              <a:rPr lang="es-ES" kern="1200" smtClean="0"/>
              <a:t>los</a:t>
            </a:r>
            <a:r>
              <a:rPr lang="es-ES" kern="1200" smtClean="0">
                <a:latin typeface="Arial Rounded MT Bold" pitchFamily="34" charset="0"/>
              </a:rPr>
              <a:t> </a:t>
            </a:r>
            <a:r>
              <a:rPr lang="es-ES" kern="1200" smtClean="0"/>
              <a:t>efectos</a:t>
            </a:r>
            <a:r>
              <a:rPr lang="es-ES" kern="1200" smtClean="0">
                <a:latin typeface="Arial Rounded MT Bold" pitchFamily="34" charset="0"/>
              </a:rPr>
              <a:t> </a:t>
            </a:r>
            <a:r>
              <a:rPr lang="es-ES" kern="1200" smtClean="0"/>
              <a:t>que</a:t>
            </a:r>
            <a:r>
              <a:rPr lang="es-ES" kern="1200" smtClean="0">
                <a:latin typeface="Arial Rounded MT Bold" pitchFamily="34" charset="0"/>
              </a:rPr>
              <a:t> </a:t>
            </a:r>
            <a:r>
              <a:rPr lang="es-ES" kern="1200" smtClean="0"/>
              <a:t>tienen</a:t>
            </a:r>
            <a:r>
              <a:rPr lang="es-ES" kern="1200" smtClean="0">
                <a:latin typeface="Arial Rounded MT Bold" pitchFamily="34" charset="0"/>
              </a:rPr>
              <a:t> </a:t>
            </a:r>
            <a:r>
              <a:rPr lang="es-ES" kern="1200" smtClean="0"/>
              <a:t>los</a:t>
            </a:r>
            <a:r>
              <a:rPr lang="es-ES" kern="1200" smtClean="0">
                <a:latin typeface="Arial Rounded MT Bold" pitchFamily="34" charset="0"/>
              </a:rPr>
              <a:t> </a:t>
            </a:r>
            <a:r>
              <a:rPr lang="es-ES" kern="1200" smtClean="0"/>
              <a:t>materiales</a:t>
            </a:r>
            <a:r>
              <a:rPr lang="es-ES" kern="1200" smtClean="0">
                <a:latin typeface="Arial Rounded MT Bold" pitchFamily="34" charset="0"/>
              </a:rPr>
              <a:t> </a:t>
            </a:r>
            <a:r>
              <a:rPr lang="es-ES" kern="1200" smtClean="0"/>
              <a:t>y</a:t>
            </a:r>
            <a:r>
              <a:rPr lang="es-ES" kern="1200" smtClean="0">
                <a:latin typeface="Arial Rounded MT Bold" pitchFamily="34" charset="0"/>
              </a:rPr>
              <a:t> </a:t>
            </a:r>
            <a:r>
              <a:rPr lang="es-ES" kern="1200" smtClean="0"/>
              <a:t>los</a:t>
            </a:r>
            <a:r>
              <a:rPr lang="es-ES" kern="1200" smtClean="0">
                <a:latin typeface="Arial Rounded MT Bold" pitchFamily="34" charset="0"/>
              </a:rPr>
              <a:t> </a:t>
            </a:r>
            <a:r>
              <a:rPr lang="es-ES" kern="1200" smtClean="0"/>
              <a:t>procesos</a:t>
            </a:r>
            <a:r>
              <a:rPr lang="es-ES" kern="1200" smtClean="0">
                <a:latin typeface="Arial Rounded MT Bold" pitchFamily="34" charset="0"/>
              </a:rPr>
              <a:t> </a:t>
            </a:r>
            <a:r>
              <a:rPr lang="es-ES" kern="1200" smtClean="0"/>
              <a:t>de</a:t>
            </a:r>
            <a:r>
              <a:rPr lang="es-ES" kern="1200" smtClean="0">
                <a:latin typeface="Arial Rounded MT Bold" pitchFamily="34" charset="0"/>
              </a:rPr>
              <a:t> </a:t>
            </a:r>
            <a:r>
              <a:rPr lang="es-ES" kern="1200" smtClean="0"/>
              <a:t>fabricación</a:t>
            </a:r>
            <a:r>
              <a:rPr lang="es-ES" kern="1200" smtClean="0">
                <a:latin typeface="Arial Rounded MT Bold" pitchFamily="34" charset="0"/>
              </a:rPr>
              <a:t> </a:t>
            </a:r>
            <a:r>
              <a:rPr lang="es-ES" kern="1200" smtClean="0"/>
              <a:t>en</a:t>
            </a:r>
            <a:r>
              <a:rPr lang="es-ES" kern="1200" smtClean="0">
                <a:latin typeface="Arial Rounded MT Bold" pitchFamily="34" charset="0"/>
              </a:rPr>
              <a:t> </a:t>
            </a:r>
            <a:r>
              <a:rPr lang="es-ES" kern="1200" smtClean="0"/>
              <a:t>el</a:t>
            </a:r>
            <a:r>
              <a:rPr lang="es-ES" kern="1200" smtClean="0">
                <a:latin typeface="Arial Rounded MT Bold" pitchFamily="34" charset="0"/>
              </a:rPr>
              <a:t> </a:t>
            </a:r>
            <a:r>
              <a:rPr lang="es-ES" kern="1200" smtClean="0"/>
              <a:t>medioambiente.</a:t>
            </a:r>
            <a:r>
              <a:rPr lang="en-US" smtClean="0">
                <a:latin typeface="Arial" charset="0"/>
                <a:cs typeface="Arial" charset="0"/>
              </a:rPr>
              <a:t> </a:t>
            </a:r>
            <a:endParaRPr lang="en-US" dirty="0" smtClean="0">
              <a:latin typeface="Arial" charset="0"/>
              <a:cs typeface="Arial" charset="0"/>
            </a:endParaRPr>
          </a:p>
          <a:p>
            <a:pPr>
              <a:defRPr/>
            </a:pPr>
            <a:r>
              <a:rPr lang="es-ES" sz="2000" b="0" kern="1200" smtClean="0">
                <a:solidFill>
                  <a:srgbClr val="000000"/>
                </a:solidFill>
              </a:rPr>
              <a:t>La</a:t>
            </a:r>
            <a:r>
              <a:rPr lang="es-ES" sz="2800" kern="1200" smtClean="0">
                <a:solidFill>
                  <a:srgbClr val="006600"/>
                </a:solidFill>
                <a:latin typeface="Arial Rounded MT Bold" pitchFamily="34" charset="0"/>
              </a:rPr>
              <a:t> </a:t>
            </a:r>
            <a:r>
              <a:rPr lang="es-ES" sz="2800" kern="1200" smtClean="0">
                <a:solidFill>
                  <a:srgbClr val="006600"/>
                </a:solidFill>
                <a:latin typeface="Arial Rounded MT Bold"/>
              </a:rPr>
              <a:t>enseñanza</a:t>
            </a:r>
            <a:r>
              <a:rPr lang="es-ES" kern="1200" smtClean="0">
                <a:latin typeface="Arial Rounded MT Bold" pitchFamily="34" charset="0"/>
              </a:rPr>
              <a:t> </a:t>
            </a:r>
            <a:r>
              <a:rPr lang="es-ES" sz="2800" kern="1200" smtClean="0">
                <a:solidFill>
                  <a:srgbClr val="006600"/>
                </a:solidFill>
                <a:latin typeface="Arial Rounded MT Bold"/>
              </a:rPr>
              <a:t>combina</a:t>
            </a:r>
            <a:r>
              <a:rPr lang="es-ES" kern="1200" smtClean="0">
                <a:latin typeface="Arial Rounded MT Bold" pitchFamily="34" charset="0"/>
              </a:rPr>
              <a:t> </a:t>
            </a:r>
            <a:r>
              <a:rPr lang="es-ES" kern="1200" smtClean="0"/>
              <a:t>el</a:t>
            </a:r>
            <a:r>
              <a:rPr lang="es-ES" kern="1200" smtClean="0">
                <a:latin typeface="Arial Rounded MT Bold" pitchFamily="34" charset="0"/>
              </a:rPr>
              <a:t> </a:t>
            </a:r>
            <a:r>
              <a:rPr lang="es-ES" kern="1200" smtClean="0"/>
              <a:t>diseño</a:t>
            </a:r>
            <a:r>
              <a:rPr lang="es-ES" kern="1200" smtClean="0">
                <a:latin typeface="Arial Rounded MT Bold" pitchFamily="34" charset="0"/>
              </a:rPr>
              <a:t> </a:t>
            </a:r>
            <a:r>
              <a:rPr lang="es-ES" kern="1200" smtClean="0"/>
              <a:t>y</a:t>
            </a:r>
            <a:r>
              <a:rPr lang="es-ES" kern="1200" smtClean="0">
                <a:latin typeface="Arial Rounded MT Bold" pitchFamily="34" charset="0"/>
              </a:rPr>
              <a:t> </a:t>
            </a:r>
            <a:r>
              <a:rPr lang="es-ES" kern="1200" smtClean="0"/>
              <a:t>la</a:t>
            </a:r>
            <a:r>
              <a:rPr lang="es-ES" kern="1200" smtClean="0">
                <a:latin typeface="Arial Rounded MT Bold" pitchFamily="34" charset="0"/>
              </a:rPr>
              <a:t> </a:t>
            </a:r>
            <a:r>
              <a:rPr lang="es-ES" kern="1200" smtClean="0"/>
              <a:t>tecnología</a:t>
            </a:r>
            <a:r>
              <a:rPr lang="es-ES" kern="1200" smtClean="0">
                <a:latin typeface="Arial Rounded MT Bold" pitchFamily="34" charset="0"/>
              </a:rPr>
              <a:t> </a:t>
            </a:r>
            <a:r>
              <a:rPr lang="es-ES" kern="1200" smtClean="0"/>
              <a:t>con</a:t>
            </a:r>
            <a:r>
              <a:rPr lang="es-ES" kern="1200" smtClean="0">
                <a:latin typeface="Arial Rounded MT Bold" pitchFamily="34" charset="0"/>
              </a:rPr>
              <a:t> </a:t>
            </a:r>
            <a:r>
              <a:rPr lang="es-ES" kern="1200" smtClean="0"/>
              <a:t>las</a:t>
            </a:r>
            <a:r>
              <a:rPr lang="es-ES" kern="1200" smtClean="0">
                <a:latin typeface="Arial Rounded MT Bold" pitchFamily="34" charset="0"/>
              </a:rPr>
              <a:t> </a:t>
            </a:r>
            <a:r>
              <a:rPr lang="es-ES" kern="1200" smtClean="0"/>
              <a:t>condiciones</a:t>
            </a:r>
            <a:r>
              <a:rPr lang="es-ES" kern="1200" smtClean="0">
                <a:latin typeface="Arial Rounded MT Bold" pitchFamily="34" charset="0"/>
              </a:rPr>
              <a:t> </a:t>
            </a:r>
            <a:r>
              <a:rPr lang="es-ES" kern="1200" smtClean="0"/>
              <a:t>sociales,</a:t>
            </a:r>
            <a:r>
              <a:rPr lang="es-ES" kern="1200" smtClean="0">
                <a:latin typeface="Arial Rounded MT Bold" pitchFamily="34" charset="0"/>
              </a:rPr>
              <a:t> </a:t>
            </a:r>
            <a:r>
              <a:rPr lang="es-ES" kern="1200" smtClean="0"/>
              <a:t>medioambientales</a:t>
            </a:r>
            <a:r>
              <a:rPr lang="es-ES" kern="1200" smtClean="0">
                <a:latin typeface="Arial Rounded MT Bold" pitchFamily="34" charset="0"/>
              </a:rPr>
              <a:t> </a:t>
            </a:r>
            <a:r>
              <a:rPr lang="es-ES" kern="1200" smtClean="0"/>
              <a:t>y</a:t>
            </a:r>
            <a:r>
              <a:rPr lang="es-ES" kern="1200" smtClean="0">
                <a:latin typeface="Arial Rounded MT Bold" pitchFamily="34" charset="0"/>
              </a:rPr>
              <a:t> </a:t>
            </a:r>
            <a:r>
              <a:rPr lang="es-ES" kern="1200" smtClean="0"/>
              <a:t>económicas.</a:t>
            </a:r>
            <a:endParaRPr lang="en-US" dirty="0" smtClean="0">
              <a:cs typeface="Arial" charset="0"/>
            </a:endParaRPr>
          </a:p>
          <a:p>
            <a:pPr>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a:p>
            <a:pPr>
              <a:buFontTx/>
              <a:buNone/>
              <a:defRPr/>
            </a:pPr>
            <a:endParaRPr lang="en-US" dirty="0" smtClean="0">
              <a:latin typeface="Arial" charset="0"/>
              <a:cs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Gracias</a:t>
            </a:r>
            <a:endParaRPr lang="en-US" dirty="0"/>
          </a:p>
        </p:txBody>
      </p:sp>
      <p:sp>
        <p:nvSpPr>
          <p:cNvPr id="5" name="Text Placeholder 4"/>
          <p:cNvSpPr>
            <a:spLocks noGrp="1"/>
          </p:cNvSpPr>
          <p:nvPr>
            <p:ph type="body" idx="1"/>
          </p:nvPr>
        </p:nvSpPr>
        <p:spPr/>
        <p:txBody>
          <a:bodyPr/>
          <a:lstStyle/>
          <a:p>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Evaluación del ciclo de vida (LCA)</a:t>
            </a:r>
            <a:endParaRPr lang="en-US" sz="2500" dirty="0"/>
          </a:p>
        </p:txBody>
      </p:sp>
      <p:sp>
        <p:nvSpPr>
          <p:cNvPr id="3" name="Content Placeholder 2"/>
          <p:cNvSpPr>
            <a:spLocks noGrp="1"/>
          </p:cNvSpPr>
          <p:nvPr>
            <p:ph idx="1"/>
          </p:nvPr>
        </p:nvSpPr>
        <p:spPr>
          <a:xfrm>
            <a:off x="609600" y="1219200"/>
            <a:ext cx="4493572" cy="4525963"/>
          </a:xfrm>
        </p:spPr>
        <p:txBody>
          <a:bodyPr>
            <a:normAutofit lnSpcReduction="10000"/>
          </a:bodyPr>
          <a:lstStyle/>
          <a:p>
            <a:r>
              <a:rPr lang="es-ES" smtClean="0"/>
              <a:t>Se trata de un método que evalúa de forma cuantitativa el </a:t>
            </a:r>
            <a:r>
              <a:rPr lang="es-ES" sz="2800" smtClean="0">
                <a:solidFill>
                  <a:srgbClr val="578617"/>
                </a:solidFill>
              </a:rPr>
              <a:t>impacto medioambiental</a:t>
            </a:r>
            <a:r>
              <a:rPr lang="es-ES" sz="2800" smtClean="0"/>
              <a:t> </a:t>
            </a:r>
            <a:r>
              <a:rPr lang="es-ES" smtClean="0"/>
              <a:t>de un producto durante su ciclo de vida completo, desde la obtención de las materias primas, pasando por la producción, distribución, utilización, desecho y reciclaje de dicho producto.</a:t>
            </a:r>
            <a:endParaRPr lang="en-US" dirty="0"/>
          </a:p>
        </p:txBody>
      </p:sp>
      <p:pic>
        <p:nvPicPr>
          <p:cNvPr id="5" name="Picture 4" descr="lca_SW_logo_r02.jpg"/>
          <p:cNvPicPr>
            <a:picLocks noChangeAspect="1"/>
          </p:cNvPicPr>
          <p:nvPr/>
        </p:nvPicPr>
        <p:blipFill>
          <a:blip r:embed="rId3" cstate="print"/>
          <a:stretch>
            <a:fillRect/>
          </a:stretch>
        </p:blipFill>
        <p:spPr>
          <a:xfrm>
            <a:off x="5029200" y="1555159"/>
            <a:ext cx="3970390" cy="318349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Evaluación del ciclo de vida (LCA)</a:t>
            </a:r>
            <a:endParaRPr lang="en-US" sz="2500" dirty="0"/>
          </a:p>
        </p:txBody>
      </p:sp>
      <p:sp>
        <p:nvSpPr>
          <p:cNvPr id="3" name="Content Placeholder 2"/>
          <p:cNvSpPr>
            <a:spLocks noGrp="1"/>
          </p:cNvSpPr>
          <p:nvPr>
            <p:ph idx="1"/>
          </p:nvPr>
        </p:nvSpPr>
        <p:spPr>
          <a:xfrm>
            <a:off x="381000" y="914400"/>
            <a:ext cx="8536628" cy="5486400"/>
          </a:xfrm>
        </p:spPr>
        <p:txBody>
          <a:bodyPr numCol="1">
            <a:normAutofit fontScale="77500" lnSpcReduction="20000"/>
          </a:bodyPr>
          <a:lstStyle/>
          <a:p>
            <a:r>
              <a:rPr lang="en-US" sz="2500" smtClean="0"/>
              <a:t>Extracción de materias primas</a:t>
            </a:r>
            <a:endParaRPr lang="en-US" sz="2500" dirty="0" smtClean="0"/>
          </a:p>
          <a:p>
            <a:pPr lvl="1"/>
            <a:r>
              <a:rPr lang="es-ES" sz="2100" smtClean="0"/>
              <a:t>Plantación, crecimiento y recolección de árboles</a:t>
            </a:r>
            <a:endParaRPr lang="en-US" sz="2100" dirty="0" smtClean="0"/>
          </a:p>
          <a:p>
            <a:pPr lvl="1"/>
            <a:r>
              <a:rPr lang="es-ES" sz="2100" smtClean="0"/>
              <a:t>Extracción de mineral bruto (por ejemplo: la bauxita)</a:t>
            </a:r>
            <a:endParaRPr lang="en-US" sz="2100" dirty="0" smtClean="0"/>
          </a:p>
          <a:p>
            <a:pPr lvl="1"/>
            <a:r>
              <a:rPr lang="es-ES" sz="2100" smtClean="0"/>
              <a:t>Perforación y bombeo de petróleo</a:t>
            </a:r>
            <a:endParaRPr lang="en-US" sz="2100" dirty="0" smtClean="0"/>
          </a:p>
          <a:p>
            <a:r>
              <a:rPr lang="en-US" sz="2500" smtClean="0"/>
              <a:t>Procesamiento de material</a:t>
            </a:r>
            <a:r>
              <a:rPr lang="en-US" sz="2100" smtClean="0"/>
              <a:t>: </a:t>
            </a:r>
            <a:r>
              <a:rPr lang="en-US" sz="2100" b="0" smtClean="0"/>
              <a:t>procesamiento</a:t>
            </a:r>
            <a:r>
              <a:rPr lang="en-US" sz="2100" smtClean="0"/>
              <a:t> </a:t>
            </a:r>
            <a:r>
              <a:rPr lang="en-US" sz="2100" b="0" smtClean="0"/>
              <a:t>de</a:t>
            </a:r>
            <a:r>
              <a:rPr lang="en-US" sz="2100" smtClean="0"/>
              <a:t> </a:t>
            </a:r>
            <a:r>
              <a:rPr lang="en-US" sz="2100" b="0" smtClean="0"/>
              <a:t>materias</a:t>
            </a:r>
            <a:r>
              <a:rPr lang="en-US" sz="2100" smtClean="0"/>
              <a:t> </a:t>
            </a:r>
            <a:r>
              <a:rPr lang="en-US" sz="2100" b="0" smtClean="0"/>
              <a:t>primas</a:t>
            </a:r>
            <a:r>
              <a:rPr lang="en-US" sz="2100" smtClean="0"/>
              <a:t> </a:t>
            </a:r>
            <a:r>
              <a:rPr lang="en-US" sz="2100" b="0" smtClean="0"/>
              <a:t>en</a:t>
            </a:r>
            <a:r>
              <a:rPr lang="en-US" sz="2100" smtClean="0"/>
              <a:t> </a:t>
            </a:r>
            <a:r>
              <a:rPr lang="en-US" sz="2100" b="0" smtClean="0"/>
              <a:t>materiales</a:t>
            </a:r>
            <a:r>
              <a:rPr lang="en-US" sz="2100" smtClean="0"/>
              <a:t> </a:t>
            </a:r>
            <a:r>
              <a:rPr lang="en-US" sz="2100" b="0" smtClean="0"/>
              <a:t>procesados</a:t>
            </a:r>
            <a:endParaRPr lang="en-US" sz="2100" b="0" dirty="0" smtClean="0"/>
          </a:p>
          <a:p>
            <a:pPr lvl="1"/>
            <a:r>
              <a:rPr lang="en-US" sz="2100" smtClean="0"/>
              <a:t>De petróleo a plástico</a:t>
            </a:r>
            <a:endParaRPr lang="en-US" sz="2100" dirty="0" smtClean="0"/>
          </a:p>
          <a:p>
            <a:pPr lvl="1"/>
            <a:r>
              <a:rPr lang="en-US" sz="2100" smtClean="0"/>
              <a:t>De hierro a acero</a:t>
            </a:r>
            <a:endParaRPr lang="en-US" sz="2100" dirty="0" smtClean="0"/>
          </a:p>
          <a:p>
            <a:pPr lvl="1"/>
            <a:r>
              <a:rPr lang="en-US" sz="2100" smtClean="0"/>
              <a:t>De bauxita a aluminio</a:t>
            </a:r>
            <a:endParaRPr lang="en-US" sz="2100" dirty="0" smtClean="0"/>
          </a:p>
          <a:p>
            <a:r>
              <a:rPr lang="es-ES" sz="2500" smtClean="0"/>
              <a:t>Fabricación de piezas</a:t>
            </a:r>
            <a:r>
              <a:rPr lang="es-ES" sz="2100" b="0" smtClean="0"/>
              <a:t>:</a:t>
            </a:r>
            <a:r>
              <a:rPr lang="es-ES" sz="2100" smtClean="0"/>
              <a:t> </a:t>
            </a:r>
            <a:r>
              <a:rPr lang="es-ES" sz="2100" b="0" smtClean="0"/>
              <a:t>procesamiento</a:t>
            </a:r>
            <a:r>
              <a:rPr lang="es-ES" sz="2100" smtClean="0"/>
              <a:t> </a:t>
            </a:r>
            <a:r>
              <a:rPr lang="es-ES" sz="2100" b="0" smtClean="0"/>
              <a:t>de</a:t>
            </a:r>
            <a:r>
              <a:rPr lang="es-ES" sz="2100" smtClean="0"/>
              <a:t> </a:t>
            </a:r>
            <a:r>
              <a:rPr lang="es-ES" sz="2100" b="0" smtClean="0"/>
              <a:t>material</a:t>
            </a:r>
            <a:r>
              <a:rPr lang="es-ES" sz="2100" smtClean="0"/>
              <a:t> </a:t>
            </a:r>
            <a:r>
              <a:rPr lang="es-ES" sz="2100" b="0" smtClean="0"/>
              <a:t>en</a:t>
            </a:r>
            <a:r>
              <a:rPr lang="es-ES" sz="2100" smtClean="0"/>
              <a:t> </a:t>
            </a:r>
            <a:r>
              <a:rPr lang="es-ES" sz="2100" b="0" smtClean="0"/>
              <a:t>piezas</a:t>
            </a:r>
            <a:r>
              <a:rPr lang="es-ES" sz="2100" smtClean="0"/>
              <a:t> </a:t>
            </a:r>
            <a:r>
              <a:rPr lang="es-ES" sz="2100" b="0" smtClean="0"/>
              <a:t>terminadas</a:t>
            </a:r>
            <a:endParaRPr lang="en-US" sz="2100" b="0" dirty="0" smtClean="0"/>
          </a:p>
          <a:p>
            <a:pPr lvl="1"/>
            <a:r>
              <a:rPr lang="en-US" sz="2100" smtClean="0"/>
              <a:t>Moldeado de inyección</a:t>
            </a:r>
            <a:endParaRPr lang="en-US" sz="2100" dirty="0" smtClean="0"/>
          </a:p>
          <a:p>
            <a:pPr lvl="1"/>
            <a:r>
              <a:rPr lang="en-US" sz="2100" smtClean="0"/>
              <a:t>Fresado y torneado</a:t>
            </a:r>
            <a:endParaRPr lang="en-US" sz="2100" dirty="0" smtClean="0"/>
          </a:p>
          <a:p>
            <a:pPr lvl="1"/>
            <a:r>
              <a:rPr lang="en-US" sz="2100" smtClean="0"/>
              <a:t>Fundición</a:t>
            </a:r>
            <a:endParaRPr lang="en-US" sz="2100" dirty="0" smtClean="0"/>
          </a:p>
          <a:p>
            <a:pPr lvl="1"/>
            <a:r>
              <a:rPr lang="en-US" sz="2100" smtClean="0"/>
              <a:t>Troquelado</a:t>
            </a:r>
            <a:endParaRPr lang="en-US" sz="2100" dirty="0" smtClean="0"/>
          </a:p>
          <a:p>
            <a:r>
              <a:rPr lang="es-ES" sz="2500" smtClean="0"/>
              <a:t>Ensamblaje</a:t>
            </a:r>
            <a:r>
              <a:rPr lang="es-ES" sz="2100" b="0" smtClean="0"/>
              <a:t>:</a:t>
            </a:r>
            <a:r>
              <a:rPr lang="es-ES" sz="2100" smtClean="0"/>
              <a:t> </a:t>
            </a:r>
            <a:r>
              <a:rPr lang="es-ES" sz="2100" b="0" smtClean="0"/>
              <a:t>ensamblaje</a:t>
            </a:r>
            <a:r>
              <a:rPr lang="es-ES" sz="2100" smtClean="0"/>
              <a:t> </a:t>
            </a:r>
            <a:r>
              <a:rPr lang="es-ES" sz="2100" b="0" smtClean="0"/>
              <a:t>de</a:t>
            </a:r>
            <a:r>
              <a:rPr lang="es-ES" sz="2100" smtClean="0"/>
              <a:t> </a:t>
            </a:r>
            <a:r>
              <a:rPr lang="es-ES" sz="2100" b="0" smtClean="0"/>
              <a:t>todas</a:t>
            </a:r>
            <a:r>
              <a:rPr lang="es-ES" sz="2100" smtClean="0"/>
              <a:t> </a:t>
            </a:r>
            <a:r>
              <a:rPr lang="es-ES" sz="2100" b="0" smtClean="0"/>
              <a:t>las</a:t>
            </a:r>
            <a:r>
              <a:rPr lang="es-ES" sz="2100" smtClean="0"/>
              <a:t> </a:t>
            </a:r>
            <a:r>
              <a:rPr lang="es-ES" sz="2100" b="0" smtClean="0"/>
              <a:t>piezas</a:t>
            </a:r>
            <a:r>
              <a:rPr lang="es-ES" sz="2100" smtClean="0"/>
              <a:t> </a:t>
            </a:r>
            <a:r>
              <a:rPr lang="es-ES" sz="2100" b="0" smtClean="0"/>
              <a:t>terminadas</a:t>
            </a:r>
            <a:r>
              <a:rPr lang="es-ES" sz="2100" smtClean="0"/>
              <a:t> </a:t>
            </a:r>
            <a:r>
              <a:rPr lang="es-ES" sz="2100" b="0" smtClean="0"/>
              <a:t>para</a:t>
            </a:r>
            <a:r>
              <a:rPr lang="es-ES" sz="2100" smtClean="0"/>
              <a:t> </a:t>
            </a:r>
            <a:r>
              <a:rPr lang="es-ES" sz="2100" b="0" smtClean="0"/>
              <a:t>crear</a:t>
            </a:r>
            <a:r>
              <a:rPr lang="es-ES" sz="2100" smtClean="0"/>
              <a:t> </a:t>
            </a:r>
            <a:r>
              <a:rPr lang="es-ES" sz="2100" b="0" smtClean="0"/>
              <a:t>el</a:t>
            </a:r>
            <a:r>
              <a:rPr lang="es-ES" sz="2100" smtClean="0"/>
              <a:t> </a:t>
            </a:r>
            <a:r>
              <a:rPr lang="es-ES" sz="2100" b="0" smtClean="0"/>
              <a:t>producto</a:t>
            </a:r>
            <a:r>
              <a:rPr lang="es-ES" sz="2100" smtClean="0"/>
              <a:t> </a:t>
            </a:r>
            <a:r>
              <a:rPr lang="es-ES" sz="2100" b="0" smtClean="0"/>
              <a:t>final</a:t>
            </a:r>
            <a:endParaRPr lang="en-US" sz="2100" b="0" dirty="0" smtClean="0"/>
          </a:p>
          <a:p>
            <a:r>
              <a:rPr lang="es-ES" sz="2500" smtClean="0"/>
              <a:t>Utilización del producto</a:t>
            </a:r>
            <a:r>
              <a:rPr lang="es-ES" sz="2100" b="0" smtClean="0"/>
              <a:t>:</a:t>
            </a:r>
            <a:r>
              <a:rPr lang="es-ES" sz="2100" smtClean="0"/>
              <a:t> </a:t>
            </a:r>
            <a:r>
              <a:rPr lang="es-ES" sz="2100" b="0" smtClean="0"/>
              <a:t>el</a:t>
            </a:r>
            <a:r>
              <a:rPr lang="es-ES" sz="2100" smtClean="0"/>
              <a:t> </a:t>
            </a:r>
            <a:r>
              <a:rPr lang="es-ES" sz="2100" b="0" smtClean="0"/>
              <a:t>consumidor</a:t>
            </a:r>
            <a:r>
              <a:rPr lang="es-ES" sz="2100" smtClean="0"/>
              <a:t> </a:t>
            </a:r>
            <a:r>
              <a:rPr lang="es-ES" sz="2100" b="0" smtClean="0"/>
              <a:t>final</a:t>
            </a:r>
            <a:r>
              <a:rPr lang="es-ES" sz="2100" smtClean="0"/>
              <a:t> </a:t>
            </a:r>
            <a:r>
              <a:rPr lang="es-ES" sz="2100" b="0" smtClean="0"/>
              <a:t>utiliza</a:t>
            </a:r>
            <a:r>
              <a:rPr lang="es-ES" sz="2100" smtClean="0"/>
              <a:t> </a:t>
            </a:r>
            <a:r>
              <a:rPr lang="es-ES" sz="2100" b="0" smtClean="0"/>
              <a:t>el</a:t>
            </a:r>
            <a:r>
              <a:rPr lang="es-ES" sz="2100" smtClean="0"/>
              <a:t> </a:t>
            </a:r>
            <a:r>
              <a:rPr lang="es-ES" sz="2100" b="0" smtClean="0"/>
              <a:t>producto</a:t>
            </a:r>
            <a:r>
              <a:rPr lang="es-ES" sz="2100" smtClean="0"/>
              <a:t> </a:t>
            </a:r>
            <a:r>
              <a:rPr lang="es-ES" sz="2100" b="0" smtClean="0"/>
              <a:t>durante</a:t>
            </a:r>
            <a:r>
              <a:rPr lang="es-ES" sz="2100" smtClean="0"/>
              <a:t> </a:t>
            </a:r>
            <a:r>
              <a:rPr lang="es-ES" sz="2100" b="0" smtClean="0"/>
              <a:t>su</a:t>
            </a:r>
            <a:r>
              <a:rPr lang="es-ES" sz="2100" smtClean="0"/>
              <a:t> </a:t>
            </a:r>
            <a:r>
              <a:rPr lang="es-ES" sz="2100" b="0" smtClean="0"/>
              <a:t>vida</a:t>
            </a:r>
            <a:r>
              <a:rPr lang="es-ES" sz="2100" smtClean="0"/>
              <a:t> </a:t>
            </a:r>
            <a:r>
              <a:rPr lang="es-ES" sz="2100" b="0" smtClean="0"/>
              <a:t>útil</a:t>
            </a:r>
            <a:endParaRPr lang="en-US" sz="2100" b="0" dirty="0" smtClean="0"/>
          </a:p>
          <a:p>
            <a:r>
              <a:rPr lang="es-ES" sz="2500" smtClean="0"/>
              <a:t>Fin de vida útil:</a:t>
            </a:r>
            <a:r>
              <a:rPr lang="es-ES" sz="2100" b="0" smtClean="0"/>
              <a:t>forma</a:t>
            </a:r>
            <a:r>
              <a:rPr lang="es-ES" sz="2100" smtClean="0"/>
              <a:t> </a:t>
            </a:r>
            <a:r>
              <a:rPr lang="es-ES" sz="2100" b="0" smtClean="0"/>
              <a:t>en</a:t>
            </a:r>
            <a:r>
              <a:rPr lang="es-ES" sz="2100" smtClean="0"/>
              <a:t> </a:t>
            </a:r>
            <a:r>
              <a:rPr lang="es-ES" sz="2100" b="0" smtClean="0"/>
              <a:t>que</a:t>
            </a:r>
            <a:r>
              <a:rPr lang="es-ES" sz="2100" smtClean="0"/>
              <a:t> </a:t>
            </a:r>
            <a:r>
              <a:rPr lang="es-ES" sz="2100" b="0" smtClean="0"/>
              <a:t>se</a:t>
            </a:r>
            <a:r>
              <a:rPr lang="es-ES" sz="2100" smtClean="0"/>
              <a:t> </a:t>
            </a:r>
            <a:r>
              <a:rPr lang="es-ES" sz="2100" b="0" smtClean="0"/>
              <a:t>desecha</a:t>
            </a:r>
            <a:r>
              <a:rPr lang="es-ES" sz="2100" smtClean="0"/>
              <a:t> </a:t>
            </a:r>
            <a:r>
              <a:rPr lang="es-ES" sz="2100" b="0" smtClean="0"/>
              <a:t>el</a:t>
            </a:r>
            <a:r>
              <a:rPr lang="es-ES" sz="2100" smtClean="0"/>
              <a:t> </a:t>
            </a:r>
            <a:r>
              <a:rPr lang="es-ES" sz="2100" b="0" smtClean="0"/>
              <a:t>producto</a:t>
            </a:r>
            <a:r>
              <a:rPr lang="es-ES" sz="2100" smtClean="0"/>
              <a:t> </a:t>
            </a:r>
            <a:r>
              <a:rPr lang="es-ES" sz="2100" b="0" smtClean="0"/>
              <a:t>una</a:t>
            </a:r>
            <a:r>
              <a:rPr lang="es-ES" sz="2100" smtClean="0"/>
              <a:t> </a:t>
            </a:r>
            <a:r>
              <a:rPr lang="es-ES" sz="2100" b="0" smtClean="0"/>
              <a:t>vez</a:t>
            </a:r>
            <a:r>
              <a:rPr lang="es-ES" sz="2100" smtClean="0"/>
              <a:t> </a:t>
            </a:r>
            <a:r>
              <a:rPr lang="es-ES" sz="2100" b="0" smtClean="0"/>
              <a:t>finalizada</a:t>
            </a:r>
            <a:r>
              <a:rPr lang="es-ES" sz="2100" smtClean="0"/>
              <a:t> </a:t>
            </a:r>
            <a:r>
              <a:rPr lang="es-ES" sz="2100" b="0" smtClean="0"/>
              <a:t>su</a:t>
            </a:r>
            <a:r>
              <a:rPr lang="es-ES" sz="2100" smtClean="0"/>
              <a:t> </a:t>
            </a:r>
            <a:r>
              <a:rPr lang="es-ES" sz="2100" b="0" smtClean="0"/>
              <a:t>vida</a:t>
            </a:r>
            <a:r>
              <a:rPr lang="es-ES" sz="2100" smtClean="0"/>
              <a:t> </a:t>
            </a:r>
            <a:r>
              <a:rPr lang="es-ES" sz="2100" b="0" smtClean="0"/>
              <a:t>útil</a:t>
            </a:r>
            <a:endParaRPr lang="en-US" sz="2100" b="0" dirty="0" smtClean="0"/>
          </a:p>
          <a:p>
            <a:pPr lvl="1"/>
            <a:r>
              <a:rPr lang="en-US" sz="2100" smtClean="0"/>
              <a:t>Vertedero</a:t>
            </a:r>
            <a:endParaRPr lang="en-US" sz="2100" dirty="0" smtClean="0"/>
          </a:p>
          <a:p>
            <a:pPr lvl="1"/>
            <a:r>
              <a:rPr lang="en-US" sz="2100" smtClean="0"/>
              <a:t>Reciclaje</a:t>
            </a:r>
            <a:endParaRPr lang="en-US" sz="2100" dirty="0" smtClean="0"/>
          </a:p>
          <a:p>
            <a:pPr lvl="1"/>
            <a:r>
              <a:rPr lang="en-US" sz="2100" smtClean="0"/>
              <a:t>Incineración</a:t>
            </a:r>
            <a:r>
              <a:rPr lang="en-US" sz="2065" b="0" smtClean="0"/>
              <a:t> </a:t>
            </a:r>
            <a:endParaRPr lang="en-US" sz="2065" dirty="0" smtClean="0"/>
          </a:p>
          <a:p>
            <a:pPr lvl="1">
              <a:buNone/>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Elementos principales de la evaluación del ciclo de vida</a:t>
            </a:r>
            <a:endParaRPr lang="en-US" sz="2500" dirty="0"/>
          </a:p>
        </p:txBody>
      </p:sp>
      <p:sp>
        <p:nvSpPr>
          <p:cNvPr id="3" name="Content Placeholder 2"/>
          <p:cNvSpPr>
            <a:spLocks noGrp="1"/>
          </p:cNvSpPr>
          <p:nvPr>
            <p:ph idx="1"/>
          </p:nvPr>
        </p:nvSpPr>
        <p:spPr/>
        <p:txBody>
          <a:bodyPr/>
          <a:lstStyle/>
          <a:p>
            <a:r>
              <a:rPr lang="es-ES" smtClean="0"/>
              <a:t>Identificar y cuantificar las cargas medioambientales implicadas</a:t>
            </a:r>
            <a:endParaRPr lang="en-US" dirty="0" smtClean="0"/>
          </a:p>
          <a:p>
            <a:pPr lvl="1"/>
            <a:r>
              <a:rPr lang="es-ES" smtClean="0"/>
              <a:t> energía y materias primas consumidas</a:t>
            </a:r>
            <a:endParaRPr lang="en-US" dirty="0" smtClean="0"/>
          </a:p>
          <a:p>
            <a:pPr lvl="1"/>
            <a:r>
              <a:rPr lang="en-US" smtClean="0"/>
              <a:t> emisiones y residuos generados</a:t>
            </a:r>
            <a:endParaRPr lang="en-US" dirty="0" smtClean="0"/>
          </a:p>
          <a:p>
            <a:r>
              <a:rPr lang="es-ES" smtClean="0"/>
              <a:t>Evaluar los posibles </a:t>
            </a:r>
            <a:r>
              <a:rPr lang="es-ES" sz="2800" smtClean="0">
                <a:solidFill>
                  <a:srgbClr val="578617"/>
                </a:solidFill>
              </a:rPr>
              <a:t>impactos medioambientales </a:t>
            </a:r>
            <a:r>
              <a:rPr lang="es-ES" smtClean="0"/>
              <a:t>de estas cargas</a:t>
            </a:r>
            <a:r>
              <a:rPr lang="en-US" smtClean="0"/>
              <a:t>  </a:t>
            </a:r>
            <a:endParaRPr lang="en-US" dirty="0" smtClean="0"/>
          </a:p>
          <a:p>
            <a:r>
              <a:rPr lang="es-ES" smtClean="0"/>
              <a:t>Evaluar las opciones disponibles para reducir estos </a:t>
            </a:r>
            <a:r>
              <a:rPr lang="es-ES" sz="2800" smtClean="0">
                <a:solidFill>
                  <a:srgbClr val="578617"/>
                </a:solidFill>
              </a:rPr>
              <a:t>impactos medioambientales</a:t>
            </a:r>
            <a:endParaRPr lang="en-US" sz="2800" dirty="0">
              <a:solidFill>
                <a:srgbClr val="578617"/>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sz="2500" smtClean="0"/>
              <a:t>Factores de impacto medioambiental</a:t>
            </a:r>
            <a:endParaRPr lang="en-US" sz="2500" dirty="0"/>
          </a:p>
        </p:txBody>
      </p:sp>
      <p:pic>
        <p:nvPicPr>
          <p:cNvPr id="6" name="Picture 5"/>
          <p:cNvPicPr>
            <a:picLocks noChangeAspect="1"/>
          </p:cNvPicPr>
          <p:nvPr/>
        </p:nvPicPr>
        <p:blipFill>
          <a:blip r:embed="rId3" cstate="print"/>
          <a:srcRect t="10265" b="4192"/>
          <a:stretch>
            <a:fillRect/>
          </a:stretch>
        </p:blipFill>
        <p:spPr>
          <a:xfrm>
            <a:off x="2133600" y="1371600"/>
            <a:ext cx="2286000" cy="2286000"/>
          </a:xfrm>
          <a:prstGeom prst="rect">
            <a:avLst/>
          </a:prstGeom>
        </p:spPr>
      </p:pic>
      <p:pic>
        <p:nvPicPr>
          <p:cNvPr id="7" name="Picture 6"/>
          <p:cNvPicPr>
            <a:picLocks noChangeAspect="1"/>
          </p:cNvPicPr>
          <p:nvPr/>
        </p:nvPicPr>
        <p:blipFill>
          <a:blip r:embed="rId4" cstate="print"/>
          <a:srcRect l="14478" r="13130"/>
          <a:stretch>
            <a:fillRect/>
          </a:stretch>
        </p:blipFill>
        <p:spPr>
          <a:xfrm>
            <a:off x="4495800" y="1371600"/>
            <a:ext cx="2286000" cy="2286000"/>
          </a:xfrm>
          <a:prstGeom prst="rect">
            <a:avLst/>
          </a:prstGeom>
        </p:spPr>
      </p:pic>
      <p:pic>
        <p:nvPicPr>
          <p:cNvPr id="8" name="Picture 7"/>
          <p:cNvPicPr>
            <a:picLocks noChangeAspect="1"/>
          </p:cNvPicPr>
          <p:nvPr/>
        </p:nvPicPr>
        <p:blipFill>
          <a:blip r:embed="rId5" cstate="print"/>
          <a:srcRect l="5714" r="14286"/>
          <a:stretch>
            <a:fillRect/>
          </a:stretch>
        </p:blipFill>
        <p:spPr>
          <a:xfrm>
            <a:off x="2133600" y="3733800"/>
            <a:ext cx="2286000" cy="2286000"/>
          </a:xfrm>
          <a:prstGeom prst="rect">
            <a:avLst/>
          </a:prstGeom>
        </p:spPr>
      </p:pic>
      <p:pic>
        <p:nvPicPr>
          <p:cNvPr id="9" name="Picture 8"/>
          <p:cNvPicPr>
            <a:picLocks noChangeAspect="1"/>
          </p:cNvPicPr>
          <p:nvPr/>
        </p:nvPicPr>
        <p:blipFill>
          <a:blip r:embed="rId6" cstate="print"/>
          <a:srcRect l="14285" r="11429"/>
          <a:stretch>
            <a:fillRect/>
          </a:stretch>
        </p:blipFill>
        <p:spPr>
          <a:xfrm>
            <a:off x="4495800" y="3733800"/>
            <a:ext cx="2286000" cy="2286000"/>
          </a:xfrm>
          <a:prstGeom prst="rect">
            <a:avLst/>
          </a:prstGeom>
        </p:spPr>
      </p:pic>
      <p:sp>
        <p:nvSpPr>
          <p:cNvPr id="10" name="TextBox 9"/>
          <p:cNvSpPr txBox="1"/>
          <p:nvPr/>
        </p:nvSpPr>
        <p:spPr>
          <a:xfrm>
            <a:off x="2188205" y="914400"/>
            <a:ext cx="2124428" cy="400110"/>
          </a:xfrm>
          <a:prstGeom prst="rect">
            <a:avLst/>
          </a:prstGeom>
          <a:noFill/>
        </p:spPr>
        <p:txBody>
          <a:bodyPr wrap="none" rtlCol="0">
            <a:spAutoFit/>
          </a:bodyPr>
          <a:lstStyle/>
          <a:p>
            <a:r>
              <a:rPr lang="en-US" sz="2000" b="1" dirty="0" err="1" smtClean="0">
                <a:solidFill>
                  <a:srgbClr val="28288A"/>
                </a:solidFill>
                <a:latin typeface="Calibri"/>
                <a:ea typeface="ＭＳ Ｐゴシック"/>
              </a:rPr>
              <a:t>Huella</a:t>
            </a:r>
            <a:r>
              <a:rPr lang="en-US" sz="2000" b="1" dirty="0" smtClean="0">
                <a:solidFill>
                  <a:srgbClr val="28288A"/>
                </a:solidFill>
                <a:latin typeface="Calibri"/>
              </a:rPr>
              <a:t> </a:t>
            </a:r>
            <a:r>
              <a:rPr lang="en-US" sz="2000" b="1" dirty="0" smtClean="0">
                <a:solidFill>
                  <a:srgbClr val="28288A"/>
                </a:solidFill>
                <a:latin typeface="Calibri"/>
                <a:ea typeface="ＭＳ Ｐゴシック"/>
              </a:rPr>
              <a:t>de</a:t>
            </a:r>
            <a:r>
              <a:rPr lang="en-US" sz="2000" b="1" dirty="0" smtClean="0">
                <a:solidFill>
                  <a:srgbClr val="28288A"/>
                </a:solidFill>
                <a:latin typeface="Calibri"/>
              </a:rPr>
              <a:t> </a:t>
            </a:r>
            <a:r>
              <a:rPr lang="en-US" sz="2000" b="1" dirty="0" err="1" smtClean="0">
                <a:solidFill>
                  <a:srgbClr val="28288A"/>
                </a:solidFill>
                <a:latin typeface="Calibri"/>
                <a:ea typeface="ＭＳ Ｐゴシック"/>
              </a:rPr>
              <a:t>carbono</a:t>
            </a:r>
            <a:endParaRPr lang="en-US" sz="2000" b="1" dirty="0">
              <a:solidFill>
                <a:srgbClr val="28288A"/>
              </a:solidFill>
              <a:latin typeface="Calibri"/>
              <a:ea typeface="ＭＳ Ｐゴシック"/>
            </a:endParaRPr>
          </a:p>
        </p:txBody>
      </p:sp>
      <p:sp>
        <p:nvSpPr>
          <p:cNvPr id="11" name="TextBox 10"/>
          <p:cNvSpPr txBox="1"/>
          <p:nvPr/>
        </p:nvSpPr>
        <p:spPr>
          <a:xfrm>
            <a:off x="4800600" y="914400"/>
            <a:ext cx="2819400" cy="400110"/>
          </a:xfrm>
          <a:prstGeom prst="rect">
            <a:avLst/>
          </a:prstGeom>
          <a:noFill/>
        </p:spPr>
        <p:txBody>
          <a:bodyPr wrap="square" rtlCol="0">
            <a:spAutoFit/>
          </a:bodyPr>
          <a:lstStyle/>
          <a:p>
            <a:r>
              <a:rPr lang="en-US" sz="2000" b="1" dirty="0" err="1" smtClean="0">
                <a:solidFill>
                  <a:srgbClr val="28288A"/>
                </a:solidFill>
                <a:latin typeface="Calibri"/>
                <a:ea typeface="ＭＳ Ｐゴシック"/>
              </a:rPr>
              <a:t>Energía</a:t>
            </a:r>
            <a:r>
              <a:rPr lang="en-US" sz="2000" b="1" dirty="0" smtClean="0">
                <a:solidFill>
                  <a:srgbClr val="28288A"/>
                </a:solidFill>
                <a:latin typeface="Calibri"/>
              </a:rPr>
              <a:t> </a:t>
            </a:r>
            <a:r>
              <a:rPr lang="en-US" sz="2000" b="1" dirty="0" smtClean="0">
                <a:solidFill>
                  <a:srgbClr val="28288A"/>
                </a:solidFill>
                <a:latin typeface="Calibri"/>
                <a:ea typeface="ＭＳ Ｐゴシック"/>
              </a:rPr>
              <a:t>total</a:t>
            </a:r>
            <a:r>
              <a:rPr lang="en-US" sz="2000" b="1" dirty="0" smtClean="0"/>
              <a:t>  </a:t>
            </a:r>
            <a:endParaRPr lang="en-US" sz="2000" b="1" dirty="0"/>
          </a:p>
        </p:txBody>
      </p:sp>
      <p:sp>
        <p:nvSpPr>
          <p:cNvPr id="12" name="TextBox 11"/>
          <p:cNvSpPr txBox="1"/>
          <p:nvPr/>
        </p:nvSpPr>
        <p:spPr>
          <a:xfrm>
            <a:off x="4419600" y="6096000"/>
            <a:ext cx="2536272" cy="400110"/>
          </a:xfrm>
          <a:prstGeom prst="rect">
            <a:avLst/>
          </a:prstGeom>
          <a:noFill/>
        </p:spPr>
        <p:txBody>
          <a:bodyPr wrap="none" rtlCol="0">
            <a:spAutoFit/>
          </a:bodyPr>
          <a:lstStyle/>
          <a:p>
            <a:r>
              <a:rPr lang="en-US" sz="2000" b="1" smtClean="0">
                <a:solidFill>
                  <a:srgbClr val="28288A"/>
                </a:solidFill>
                <a:latin typeface="Calibri"/>
                <a:ea typeface="ＭＳ Ｐゴシック"/>
              </a:rPr>
              <a:t>Eutrofización</a:t>
            </a:r>
            <a:r>
              <a:rPr lang="en-US" sz="2000" b="1" smtClean="0">
                <a:solidFill>
                  <a:srgbClr val="28288A"/>
                </a:solidFill>
                <a:latin typeface="Calibri"/>
              </a:rPr>
              <a:t> </a:t>
            </a:r>
            <a:r>
              <a:rPr lang="en-US" sz="2000" b="1" smtClean="0">
                <a:solidFill>
                  <a:srgbClr val="28288A"/>
                </a:solidFill>
                <a:latin typeface="Calibri"/>
                <a:ea typeface="ＭＳ Ｐゴシック"/>
              </a:rPr>
              <a:t>del</a:t>
            </a:r>
            <a:r>
              <a:rPr lang="en-US" sz="2000" b="1" smtClean="0">
                <a:solidFill>
                  <a:srgbClr val="28288A"/>
                </a:solidFill>
                <a:latin typeface="Calibri"/>
              </a:rPr>
              <a:t> </a:t>
            </a:r>
            <a:r>
              <a:rPr lang="en-US" sz="2000" b="1" smtClean="0">
                <a:solidFill>
                  <a:srgbClr val="28288A"/>
                </a:solidFill>
                <a:latin typeface="Calibri"/>
                <a:ea typeface="ＭＳ Ｐゴシック"/>
              </a:rPr>
              <a:t>agua</a:t>
            </a:r>
            <a:endParaRPr lang="en-US" sz="2000" b="1" dirty="0">
              <a:solidFill>
                <a:srgbClr val="28288A"/>
              </a:solidFill>
              <a:latin typeface="Calibri"/>
              <a:ea typeface="ＭＳ Ｐゴシック"/>
            </a:endParaRPr>
          </a:p>
        </p:txBody>
      </p:sp>
      <p:sp>
        <p:nvSpPr>
          <p:cNvPr id="13" name="TextBox 12"/>
          <p:cNvSpPr txBox="1"/>
          <p:nvPr/>
        </p:nvSpPr>
        <p:spPr>
          <a:xfrm>
            <a:off x="2057400" y="6096000"/>
            <a:ext cx="2386038" cy="400110"/>
          </a:xfrm>
          <a:prstGeom prst="rect">
            <a:avLst/>
          </a:prstGeom>
          <a:noFill/>
        </p:spPr>
        <p:txBody>
          <a:bodyPr wrap="none" rtlCol="0">
            <a:spAutoFit/>
          </a:bodyPr>
          <a:lstStyle/>
          <a:p>
            <a:r>
              <a:rPr lang="en-US" sz="2000" b="1" dirty="0" err="1" smtClean="0">
                <a:solidFill>
                  <a:srgbClr val="28288A"/>
                </a:solidFill>
                <a:latin typeface="Calibri"/>
                <a:ea typeface="ＭＳ Ｐゴシック"/>
              </a:rPr>
              <a:t>Acidificación</a:t>
            </a:r>
            <a:r>
              <a:rPr lang="en-US" sz="2000" b="1" dirty="0" smtClean="0">
                <a:solidFill>
                  <a:srgbClr val="28288A"/>
                </a:solidFill>
                <a:latin typeface="Calibri"/>
              </a:rPr>
              <a:t> </a:t>
            </a:r>
            <a:r>
              <a:rPr lang="en-US" sz="2000" b="1" dirty="0" smtClean="0">
                <a:solidFill>
                  <a:srgbClr val="28288A"/>
                </a:solidFill>
                <a:latin typeface="Calibri"/>
                <a:ea typeface="ＭＳ Ｐゴシック"/>
              </a:rPr>
              <a:t>del</a:t>
            </a:r>
            <a:r>
              <a:rPr lang="en-US" sz="2000" b="1" dirty="0" smtClean="0">
                <a:solidFill>
                  <a:srgbClr val="28288A"/>
                </a:solidFill>
                <a:latin typeface="Calibri"/>
              </a:rPr>
              <a:t> </a:t>
            </a:r>
            <a:r>
              <a:rPr lang="en-US" sz="2000" b="1" dirty="0" err="1" smtClean="0">
                <a:solidFill>
                  <a:srgbClr val="28288A"/>
                </a:solidFill>
                <a:latin typeface="Calibri"/>
                <a:ea typeface="ＭＳ Ｐゴシック"/>
              </a:rPr>
              <a:t>aire</a:t>
            </a:r>
            <a:endParaRPr lang="en-US" sz="2000" b="1" dirty="0">
              <a:solidFill>
                <a:srgbClr val="28288A"/>
              </a:solidFill>
              <a:latin typeface="Calibri"/>
              <a:ea typeface="ＭＳ Ｐゴシック"/>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¿Qué es la huella de carbono?</a:t>
            </a:r>
            <a:endParaRPr lang="en-US" sz="2500" dirty="0"/>
          </a:p>
        </p:txBody>
      </p:sp>
      <p:sp>
        <p:nvSpPr>
          <p:cNvPr id="3" name="Content Placeholder 2"/>
          <p:cNvSpPr>
            <a:spLocks noGrp="1"/>
          </p:cNvSpPr>
          <p:nvPr>
            <p:ph idx="1"/>
          </p:nvPr>
        </p:nvSpPr>
        <p:spPr>
          <a:xfrm>
            <a:off x="688028" y="1066800"/>
            <a:ext cx="7846372" cy="4525963"/>
          </a:xfrm>
        </p:spPr>
        <p:txBody>
          <a:bodyPr>
            <a:normAutofit lnSpcReduction="10000"/>
          </a:bodyPr>
          <a:lstStyle/>
          <a:p>
            <a:r>
              <a:rPr lang="es-ES" smtClean="0"/>
              <a:t>El dióxido de carbono (CO</a:t>
            </a:r>
            <a:r>
              <a:rPr lang="es-ES" baseline="-25000" smtClean="0"/>
              <a:t>2</a:t>
            </a:r>
            <a:r>
              <a:rPr lang="es-ES" smtClean="0"/>
              <a:t>) y otros gases que resultan de la quema de combustibles fósiles se acumulan en la atmósfera y provocan un aumento de la temperatura media de la tierra en kilogramos (kg).</a:t>
            </a:r>
            <a:r>
              <a:rPr lang="en-US" smtClean="0"/>
              <a:t>  </a:t>
            </a:r>
            <a:endParaRPr lang="en-US" dirty="0" smtClean="0"/>
          </a:p>
          <a:p>
            <a:r>
              <a:rPr lang="es-ES" smtClean="0"/>
              <a:t>La huella de carbono actúa como indicador del factor de mayor impacto conocido como potencial de calentamiento global (GWP).</a:t>
            </a:r>
            <a:r>
              <a:rPr lang="en-US" smtClean="0"/>
              <a:t> </a:t>
            </a:r>
            <a:endParaRPr lang="en-US" dirty="0" smtClean="0"/>
          </a:p>
          <a:p>
            <a:r>
              <a:rPr lang="es-ES" smtClean="0"/>
              <a:t>El calentamiento global es el responsable de la pérdida de glaciares, de la extinción de especies, de condiciones climáticas extremas y de otros problemas medioambientales.</a:t>
            </a:r>
            <a:endParaRPr lang="en-US" dirty="0" smtClean="0"/>
          </a:p>
          <a:p>
            <a:pPr>
              <a:buNone/>
            </a:pPr>
            <a:endParaRPr lang="en-US" dirty="0"/>
          </a:p>
        </p:txBody>
      </p:sp>
      <p:pic>
        <p:nvPicPr>
          <p:cNvPr id="4" name="Picture 3"/>
          <p:cNvPicPr>
            <a:picLocks noChangeAspect="1"/>
          </p:cNvPicPr>
          <p:nvPr/>
        </p:nvPicPr>
        <p:blipFill>
          <a:blip r:embed="rId3" cstate="print"/>
          <a:srcRect t="10265" b="4192"/>
          <a:stretch>
            <a:fillRect/>
          </a:stretch>
        </p:blipFill>
        <p:spPr>
          <a:xfrm>
            <a:off x="838200" y="5334000"/>
            <a:ext cx="1143000" cy="1143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¿Cuál es la cantidad total de energía consumida?</a:t>
            </a:r>
            <a:endParaRPr lang="en-US" sz="2500" dirty="0"/>
          </a:p>
        </p:txBody>
      </p:sp>
      <p:sp>
        <p:nvSpPr>
          <p:cNvPr id="3" name="Content Placeholder 2"/>
          <p:cNvSpPr>
            <a:spLocks noGrp="1"/>
          </p:cNvSpPr>
          <p:nvPr>
            <p:ph idx="1"/>
          </p:nvPr>
        </p:nvSpPr>
        <p:spPr>
          <a:xfrm>
            <a:off x="688028" y="1189037"/>
            <a:ext cx="8229600" cy="4525963"/>
          </a:xfrm>
        </p:spPr>
        <p:txBody>
          <a:bodyPr>
            <a:normAutofit fontScale="92500"/>
          </a:bodyPr>
          <a:lstStyle/>
          <a:p>
            <a:r>
              <a:rPr lang="es-ES" smtClean="0"/>
              <a:t>Medida de las fuentes de energía no renovables asociadas con el ciclo de vida de la pieza en megajulios (MJ).En este impacto, se considera lo siguiente:</a:t>
            </a:r>
            <a:endParaRPr lang="en-US" dirty="0" smtClean="0"/>
          </a:p>
          <a:p>
            <a:pPr lvl="1"/>
            <a:r>
              <a:rPr lang="es-ES" smtClean="0"/>
              <a:t>corriente de energía necesaria para obtener y procesar estos combustibles</a:t>
            </a:r>
            <a:endParaRPr lang="en-US" dirty="0" smtClean="0"/>
          </a:p>
          <a:p>
            <a:pPr lvl="1"/>
            <a:r>
              <a:rPr lang="es-ES" smtClean="0"/>
              <a:t>energía gris que se liberaría de los materiales en la fase de incineración</a:t>
            </a:r>
            <a:endParaRPr lang="en-US" dirty="0" smtClean="0"/>
          </a:p>
          <a:p>
            <a:pPr lvl="1"/>
            <a:r>
              <a:rPr lang="es-ES" smtClean="0"/>
              <a:t>electricidad o combustibles utilizados durante el ciclo de vida del producto</a:t>
            </a:r>
            <a:endParaRPr lang="en-US" dirty="0" smtClean="0"/>
          </a:p>
          <a:p>
            <a:pPr lvl="1"/>
            <a:r>
              <a:rPr lang="en-US" smtClean="0"/>
              <a:t>¿Transporte?</a:t>
            </a:r>
            <a:endParaRPr lang="en-US" dirty="0" smtClean="0"/>
          </a:p>
          <a:p>
            <a:r>
              <a:rPr lang="es-ES" smtClean="0"/>
              <a:t>Se tiene en cuenta la eficiencia energética en la conversión de la energía (por ejemplo, potencia, calor, vapor).</a:t>
            </a:r>
            <a:r>
              <a:rPr lang="en-US" smtClean="0"/>
              <a:t> </a:t>
            </a:r>
            <a:endParaRPr lang="en-US" dirty="0" smtClean="0"/>
          </a:p>
          <a:p>
            <a:endParaRPr lang="en-US" dirty="0"/>
          </a:p>
        </p:txBody>
      </p:sp>
      <p:pic>
        <p:nvPicPr>
          <p:cNvPr id="4" name="Picture 3"/>
          <p:cNvPicPr>
            <a:picLocks noChangeAspect="1"/>
          </p:cNvPicPr>
          <p:nvPr/>
        </p:nvPicPr>
        <p:blipFill>
          <a:blip r:embed="rId3" cstate="print"/>
          <a:srcRect l="14478" r="13130"/>
          <a:stretch>
            <a:fillRect/>
          </a:stretch>
        </p:blipFill>
        <p:spPr>
          <a:xfrm>
            <a:off x="762000" y="5562600"/>
            <a:ext cx="1066800" cy="10668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ES" sz="2500" smtClean="0"/>
              <a:t>¿Qué es la acidificación del aire?</a:t>
            </a:r>
            <a:endParaRPr lang="en-US" sz="2500" dirty="0"/>
          </a:p>
        </p:txBody>
      </p:sp>
      <p:sp>
        <p:nvSpPr>
          <p:cNvPr id="3" name="Content Placeholder 2"/>
          <p:cNvSpPr>
            <a:spLocks noGrp="1"/>
          </p:cNvSpPr>
          <p:nvPr>
            <p:ph idx="1"/>
          </p:nvPr>
        </p:nvSpPr>
        <p:spPr>
          <a:xfrm>
            <a:off x="688028" y="1265237"/>
            <a:ext cx="8229600" cy="4525963"/>
          </a:xfrm>
        </p:spPr>
        <p:txBody>
          <a:bodyPr/>
          <a:lstStyle/>
          <a:p>
            <a:r>
              <a:rPr lang="es-ES" smtClean="0"/>
              <a:t>Dióxido de azufre (SO</a:t>
            </a:r>
            <a:r>
              <a:rPr lang="es-ES" baseline="-25000" smtClean="0"/>
              <a:t>2</a:t>
            </a:r>
            <a:r>
              <a:rPr lang="es-ES" smtClean="0"/>
              <a:t>), óxido nitroso (NO</a:t>
            </a:r>
            <a:r>
              <a:rPr lang="es-ES" baseline="-25000" smtClean="0"/>
              <a:t>x</a:t>
            </a:r>
            <a:r>
              <a:rPr lang="es-ES" smtClean="0"/>
              <a:t>) y otras emisiones acídicas al aire que provocan la lluvia ácida.</a:t>
            </a:r>
            <a:endParaRPr lang="en-US" dirty="0" smtClean="0"/>
          </a:p>
          <a:p>
            <a:r>
              <a:rPr lang="es-ES" smtClean="0"/>
              <a:t>Hace que la tierra y el agua sean tóxicos para las plantas y la vida acuática.  </a:t>
            </a:r>
            <a:endParaRPr lang="en-US" dirty="0" smtClean="0"/>
          </a:p>
          <a:p>
            <a:r>
              <a:rPr lang="es-ES" smtClean="0"/>
              <a:t>Disuelve lentamente materiales sintéticos, como el hormigón.  </a:t>
            </a:r>
            <a:endParaRPr lang="en-US" dirty="0" smtClean="0"/>
          </a:p>
          <a:p>
            <a:r>
              <a:rPr lang="en-US" smtClean="0"/>
              <a:t>Se mide en kilogramos de equivalentes de dióxido de azufre (SO</a:t>
            </a:r>
            <a:r>
              <a:rPr lang="en-US" baseline="-25000" smtClean="0"/>
              <a:t>2</a:t>
            </a:r>
            <a:r>
              <a:rPr lang="en-US" smtClean="0"/>
              <a:t>e)   </a:t>
            </a:r>
            <a:endParaRPr lang="en-US" dirty="0" smtClean="0"/>
          </a:p>
          <a:p>
            <a:endParaRPr lang="en-US" dirty="0"/>
          </a:p>
        </p:txBody>
      </p:sp>
      <p:pic>
        <p:nvPicPr>
          <p:cNvPr id="4" name="Picture 3"/>
          <p:cNvPicPr>
            <a:picLocks noChangeAspect="1"/>
          </p:cNvPicPr>
          <p:nvPr/>
        </p:nvPicPr>
        <p:blipFill>
          <a:blip r:embed="rId3" cstate="print"/>
          <a:srcRect l="5714" r="14286"/>
          <a:stretch>
            <a:fillRect/>
          </a:stretch>
        </p:blipFill>
        <p:spPr>
          <a:xfrm>
            <a:off x="838200" y="5181600"/>
            <a:ext cx="1524000" cy="1524000"/>
          </a:xfrm>
          <a:prstGeom prst="rect">
            <a:avLst/>
          </a:prstGeom>
        </p:spPr>
      </p:pic>
    </p:spTree>
  </p:cSld>
  <p:clrMapOvr>
    <a:masterClrMapping/>
  </p:clrMapOvr>
</p:sld>
</file>

<file path=ppt/theme/theme1.xml><?xml version="1.0" encoding="utf-8"?>
<a:theme xmlns:a="http://schemas.openxmlformats.org/drawingml/2006/main" name="SolidWorks_Dassault_Systemes_Corporate_template_2008">
  <a:themeElements>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Custom 1">
    <a:dk1>
      <a:srgbClr val="28288A"/>
    </a:dk1>
    <a:lt1>
      <a:sysClr val="window" lastClr="FFFFFF"/>
    </a:lt1>
    <a:dk2>
      <a:srgbClr val="28288A"/>
    </a:dk2>
    <a:lt2>
      <a:srgbClr val="EEECE1"/>
    </a:lt2>
    <a:accent1>
      <a:srgbClr val="28288A"/>
    </a:accent1>
    <a:accent2>
      <a:srgbClr val="E72200"/>
    </a:accent2>
    <a:accent3>
      <a:srgbClr val="F18E00"/>
    </a:accent3>
    <a:accent4>
      <a:srgbClr val="74B31F"/>
    </a:accent4>
    <a:accent5>
      <a:srgbClr val="28288A"/>
    </a:accent5>
    <a:accent6>
      <a:srgbClr val="E72200"/>
    </a:accent6>
    <a:hlink>
      <a:srgbClr val="28288A"/>
    </a:hlink>
    <a:folHlink>
      <a:srgbClr val="F18E0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A6736F82B6D34BB1D7C491D33DD2A9" ma:contentTypeVersion="0" ma:contentTypeDescription="Create a new document." ma:contentTypeScope="" ma:versionID="91d388a17d8d7dabd85769850ee2fa28">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p:properties xmlns:p="http://schemas.microsoft.com/office/2006/metadata/properties" xmlns:xsi="http://www.w3.org/2001/XMLSchema-instanc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F0D2E3D-70A3-45E0-8257-04E42ACB97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A5BD4345-5E70-4B39-BF24-26578937350D}">
  <ds:schemaRefs>
    <ds:schemaRef ds:uri="http://schemas.microsoft.com/office/2006/metadata/properties"/>
  </ds:schemaRefs>
</ds:datastoreItem>
</file>

<file path=customXml/itemProps3.xml><?xml version="1.0" encoding="utf-8"?>
<ds:datastoreItem xmlns:ds="http://schemas.openxmlformats.org/officeDocument/2006/customXml" ds:itemID="{87D0CF6F-DAB6-433D-97AD-098CAD9741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6292</TotalTime>
  <Words>1873</Words>
  <Application>Microsoft Office PowerPoint</Application>
  <PresentationFormat>On-screen Show (4:3)</PresentationFormat>
  <Paragraphs>292</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SolidWorks_Dassault_Systemes_Corporate_template_2008</vt:lpstr>
      <vt:lpstr>SolidWorks Sustainability</vt:lpstr>
      <vt:lpstr>¿Qué es la ingeniería sostenible?</vt:lpstr>
      <vt:lpstr>Evaluación del ciclo de vida (LCA)</vt:lpstr>
      <vt:lpstr>Evaluación del ciclo de vida (LCA)</vt:lpstr>
      <vt:lpstr>Elementos principales de la evaluación del ciclo de vida</vt:lpstr>
      <vt:lpstr>Factores de impacto medioambiental</vt:lpstr>
      <vt:lpstr>¿Qué es la huella de carbono?</vt:lpstr>
      <vt:lpstr>¿Cuál es la cantidad total de energía consumida?</vt:lpstr>
      <vt:lpstr>¿Qué es la acidificación del aire?</vt:lpstr>
      <vt:lpstr>¿Qué es la eutrofización del agua?</vt:lpstr>
      <vt:lpstr>Referencias   </vt:lpstr>
      <vt:lpstr>¿Por qué elegir SolidWorks Sustainability?</vt:lpstr>
      <vt:lpstr>¿Por qué utilizar SolidWorks Sustainability en las aulas?</vt:lpstr>
      <vt:lpstr>Metodología de SolidWorks Sustainability  </vt:lpstr>
      <vt:lpstr>Introducción de clase y nombre de material</vt:lpstr>
      <vt:lpstr>Introducción de proceso de fabricación</vt:lpstr>
      <vt:lpstr>Introducción de región de fabricación</vt:lpstr>
      <vt:lpstr>Introducción de transporte y región de utilización</vt:lpstr>
      <vt:lpstr>SolidWorks calcula el impacto medioambiental</vt:lpstr>
      <vt:lpstr>Búsqueda de materiales similares en función de las propiedades del material</vt:lpstr>
      <vt:lpstr>Definiciones de las propiedades de material </vt:lpstr>
      <vt:lpstr>SolidWorks Sustainability.</vt:lpstr>
      <vt:lpstr>Informe de sostenibilidad</vt:lpstr>
      <vt:lpstr>¿Por qué utilizar SolidWorks Sustainability en las aulas?</vt:lpstr>
      <vt:lpstr>Gracias</vt:lpstr>
    </vt:vector>
  </TitlesOfParts>
  <Company>Solidworks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ktruong</dc:creator>
  <cp:lastModifiedBy>luke.williams</cp:lastModifiedBy>
  <cp:revision>224</cp:revision>
  <dcterms:created xsi:type="dcterms:W3CDTF">2009-09-30T14:32:12Z</dcterms:created>
  <dcterms:modified xsi:type="dcterms:W3CDTF">2010-02-11T19:32:08Z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0x01010079A6736F82B6D34BB1D7C491D33DD2A9</vt:lpwstr>
  </property>
</Properties>
</file>