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tiff" ContentType="image/tif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56" r:id="rId5"/>
    <p:sldId id="283" r:id="rId6"/>
    <p:sldId id="291" r:id="rId7"/>
    <p:sldId id="289" r:id="rId8"/>
    <p:sldId id="292" r:id="rId9"/>
    <p:sldId id="282" r:id="rId10"/>
    <p:sldId id="293" r:id="rId11"/>
    <p:sldId id="294" r:id="rId12"/>
    <p:sldId id="295" r:id="rId13"/>
    <p:sldId id="296" r:id="rId14"/>
    <p:sldId id="260" r:id="rId15"/>
    <p:sldId id="281" r:id="rId16"/>
    <p:sldId id="287" r:id="rId17"/>
    <p:sldId id="312" r:id="rId18"/>
    <p:sldId id="311" r:id="rId19"/>
    <p:sldId id="304" r:id="rId20"/>
    <p:sldId id="305" r:id="rId21"/>
    <p:sldId id="310" r:id="rId22"/>
    <p:sldId id="306" r:id="rId23"/>
    <p:sldId id="299" r:id="rId24"/>
    <p:sldId id="300" r:id="rId25"/>
    <p:sldId id="314" r:id="rId26"/>
    <p:sldId id="307" r:id="rId27"/>
    <p:sldId id="288" r:id="rId28"/>
    <p:sldId id="278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6301" autoAdjust="0"/>
    <p:restoredTop sz="84689" autoAdjust="0"/>
  </p:normalViewPr>
  <p:slideViewPr>
    <p:cSldViewPr>
      <p:cViewPr varScale="1">
        <p:scale>
          <a:sx n="85" d="100"/>
          <a:sy n="85" d="100"/>
        </p:scale>
        <p:origin x="-6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F20094-3E91-4C33-A7A4-6D0FA5CDA2BE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3AE7D6-FCA9-4D34-98D2-91FAB2055634}">
      <dgm:prSet phldrT="[Text]" custT="1"/>
      <dgm:spPr/>
      <dgm:t>
        <a:bodyPr/>
        <a:lstStyle/>
        <a:p>
          <a:r>
            <a:rPr lang="zh-TW" sz="6000" dirty="0" smtClean="0">
              <a:solidFill>
                <a:schemeClr val="bg1"/>
              </a:solidFill>
            </a:rPr>
            <a:t>공정</a:t>
          </a:r>
          <a:endParaRPr lang="en-US" sz="6000" dirty="0">
            <a:solidFill>
              <a:schemeClr val="bg1"/>
            </a:solidFill>
          </a:endParaRPr>
        </a:p>
      </dgm:t>
    </dgm:pt>
    <dgm:pt modelId="{FFE9D6AB-CED7-4845-ADD9-9FB78B56524E}" type="parTrans" cxnId="{CD042EB8-2557-40D7-B8B5-33B6CEABA648}">
      <dgm:prSet/>
      <dgm:spPr/>
      <dgm:t>
        <a:bodyPr/>
        <a:lstStyle/>
        <a:p>
          <a:endParaRPr lang="en-US"/>
        </a:p>
      </dgm:t>
    </dgm:pt>
    <dgm:pt modelId="{22020146-92FD-468B-92D7-AA1143FE9579}" type="sibTrans" cxnId="{CD042EB8-2557-40D7-B8B5-33B6CEABA648}">
      <dgm:prSet/>
      <dgm:spPr/>
      <dgm:t>
        <a:bodyPr/>
        <a:lstStyle/>
        <a:p>
          <a:endParaRPr lang="en-US"/>
        </a:p>
      </dgm:t>
    </dgm:pt>
    <dgm:pt modelId="{62222AB3-BA80-44B3-8974-6D049BE13653}">
      <dgm:prSet phldrT="[Text]" custT="1"/>
      <dgm:spPr/>
      <dgm:t>
        <a:bodyPr/>
        <a:lstStyle/>
        <a:p>
          <a:r>
            <a:rPr lang="zh-TW" sz="900" dirty="0" smtClean="0">
              <a:solidFill>
                <a:schemeClr val="bg1"/>
              </a:solidFill>
            </a:rPr>
            <a:t>기초선 설정</a:t>
          </a:r>
          <a:r>
            <a:rPr lang="en-US" sz="900" dirty="0" smtClean="0">
              <a:solidFill>
                <a:schemeClr val="bg1"/>
              </a:solidFill>
            </a:rPr>
            <a:t> </a:t>
          </a:r>
          <a:endParaRPr lang="en-US" sz="900" dirty="0">
            <a:solidFill>
              <a:schemeClr val="bg1"/>
            </a:solidFill>
          </a:endParaRPr>
        </a:p>
      </dgm:t>
    </dgm:pt>
    <dgm:pt modelId="{7B9E08FA-3895-4BE2-8C6E-C6FC13E4131F}" type="parTrans" cxnId="{30F26137-8E0A-40BD-ACA5-08F7CA603B01}">
      <dgm:prSet/>
      <dgm:spPr/>
      <dgm:t>
        <a:bodyPr/>
        <a:lstStyle/>
        <a:p>
          <a:endParaRPr lang="en-US"/>
        </a:p>
      </dgm:t>
    </dgm:pt>
    <dgm:pt modelId="{D1DF0E90-605B-40AB-9345-FF69DE8EE614}" type="sibTrans" cxnId="{30F26137-8E0A-40BD-ACA5-08F7CA603B01}">
      <dgm:prSet/>
      <dgm:spPr/>
      <dgm:t>
        <a:bodyPr/>
        <a:lstStyle/>
        <a:p>
          <a:endParaRPr lang="en-US"/>
        </a:p>
      </dgm:t>
    </dgm:pt>
    <dgm:pt modelId="{20FE4A0B-5CA5-45B9-924C-209D6FB0FA17}">
      <dgm:prSet custT="1"/>
      <dgm:spPr/>
      <dgm:t>
        <a:bodyPr/>
        <a:lstStyle/>
        <a:p>
          <a:r>
            <a:rPr lang="zh-TW" sz="1200" dirty="0" smtClean="0">
              <a:solidFill>
                <a:schemeClr val="bg1"/>
              </a:solidFill>
            </a:rPr>
            <a:t>입력 수정</a:t>
          </a:r>
          <a:r>
            <a:rPr lang="en-US" sz="1200" dirty="0" smtClean="0">
              <a:solidFill>
                <a:schemeClr val="bg1"/>
              </a:solidFill>
            </a:rPr>
            <a:t> </a:t>
          </a:r>
          <a:endParaRPr lang="en-US" sz="1200" dirty="0">
            <a:solidFill>
              <a:schemeClr val="bg1"/>
            </a:solidFill>
          </a:endParaRPr>
        </a:p>
      </dgm:t>
    </dgm:pt>
    <dgm:pt modelId="{CA4720CE-D62A-4B68-98E9-36568C7DDA03}" type="parTrans" cxnId="{F2F14F1D-55C9-4CD9-A1C7-0E11018EAC36}">
      <dgm:prSet/>
      <dgm:spPr/>
      <dgm:t>
        <a:bodyPr/>
        <a:lstStyle/>
        <a:p>
          <a:endParaRPr lang="en-US"/>
        </a:p>
      </dgm:t>
    </dgm:pt>
    <dgm:pt modelId="{395B2F19-1464-41A5-BC28-9BCA19600BB5}" type="sibTrans" cxnId="{F2F14F1D-55C9-4CD9-A1C7-0E11018EAC36}">
      <dgm:prSet/>
      <dgm:spPr/>
      <dgm:t>
        <a:bodyPr/>
        <a:lstStyle/>
        <a:p>
          <a:endParaRPr lang="en-US"/>
        </a:p>
      </dgm:t>
    </dgm:pt>
    <dgm:pt modelId="{271BA957-39ED-426E-9DD9-9E13D1112C3D}">
      <dgm:prSet custT="1"/>
      <dgm:spPr/>
      <dgm:t>
        <a:bodyPr/>
        <a:lstStyle/>
        <a:p>
          <a:r>
            <a:rPr lang="zh-TW" sz="900" dirty="0" smtClean="0">
              <a:solidFill>
                <a:schemeClr val="bg1"/>
              </a:solidFill>
            </a:rPr>
            <a:t>디자인 수정</a:t>
          </a:r>
          <a:r>
            <a:rPr lang="en-US" sz="900" dirty="0" smtClean="0">
              <a:solidFill>
                <a:schemeClr val="bg1"/>
              </a:solidFill>
            </a:rPr>
            <a:t> </a:t>
          </a:r>
          <a:endParaRPr lang="en-US" sz="900" dirty="0">
            <a:solidFill>
              <a:schemeClr val="bg1"/>
            </a:solidFill>
          </a:endParaRPr>
        </a:p>
      </dgm:t>
    </dgm:pt>
    <dgm:pt modelId="{773FF6F1-69B6-404A-8423-4843F5AFABD4}" type="parTrans" cxnId="{9CF42B68-3F55-4F86-9223-9B4648D814D3}">
      <dgm:prSet/>
      <dgm:spPr/>
      <dgm:t>
        <a:bodyPr/>
        <a:lstStyle/>
        <a:p>
          <a:endParaRPr lang="en-US"/>
        </a:p>
      </dgm:t>
    </dgm:pt>
    <dgm:pt modelId="{8CAE7134-D113-4F8C-A3E0-D4070D1D58C6}" type="sibTrans" cxnId="{9CF42B68-3F55-4F86-9223-9B4648D814D3}">
      <dgm:prSet/>
      <dgm:spPr/>
      <dgm:t>
        <a:bodyPr/>
        <a:lstStyle/>
        <a:p>
          <a:endParaRPr lang="en-US"/>
        </a:p>
      </dgm:t>
    </dgm:pt>
    <dgm:pt modelId="{C773EB2D-9CCB-4994-B289-5B6945358A68}">
      <dgm:prSet custT="1"/>
      <dgm:spPr/>
      <dgm:t>
        <a:bodyPr/>
        <a:lstStyle/>
        <a:p>
          <a:r>
            <a:rPr lang="zh-TW" sz="700" dirty="0" smtClean="0">
              <a:solidFill>
                <a:schemeClr val="bg1"/>
              </a:solidFill>
            </a:rPr>
            <a:t>유사 재질 찾기</a:t>
          </a:r>
          <a:endParaRPr lang="en-US" sz="700" dirty="0">
            <a:solidFill>
              <a:schemeClr val="bg1"/>
            </a:solidFill>
          </a:endParaRPr>
        </a:p>
      </dgm:t>
    </dgm:pt>
    <dgm:pt modelId="{F6F530EE-1688-4A50-B9BB-EB6D2E2EA7E5}" type="parTrans" cxnId="{9F32A675-7885-4FDE-8E7F-0E79B31CEA9C}">
      <dgm:prSet/>
      <dgm:spPr/>
      <dgm:t>
        <a:bodyPr/>
        <a:lstStyle/>
        <a:p>
          <a:endParaRPr lang="en-US"/>
        </a:p>
      </dgm:t>
    </dgm:pt>
    <dgm:pt modelId="{A62471DE-B68A-4CDF-98BD-EA2A2DED162C}" type="sibTrans" cxnId="{9F32A675-7885-4FDE-8E7F-0E79B31CEA9C}">
      <dgm:prSet/>
      <dgm:spPr/>
      <dgm:t>
        <a:bodyPr/>
        <a:lstStyle/>
        <a:p>
          <a:endParaRPr lang="en-US"/>
        </a:p>
      </dgm:t>
    </dgm:pt>
    <dgm:pt modelId="{B2F8181E-9BB6-47DC-973D-C66D7F3CC56E}" type="pres">
      <dgm:prSet presAssocID="{54F20094-3E91-4C33-A7A4-6D0FA5CDA2B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6F71BD-305B-4B2A-87CD-1C562808CE85}" type="pres">
      <dgm:prSet presAssocID="{54F20094-3E91-4C33-A7A4-6D0FA5CDA2BE}" presName="radial" presStyleCnt="0">
        <dgm:presLayoutVars>
          <dgm:animLvl val="ctr"/>
        </dgm:presLayoutVars>
      </dgm:prSet>
      <dgm:spPr/>
      <dgm:t>
        <a:bodyPr/>
        <a:lstStyle/>
        <a:p>
          <a:endParaRPr lang="en-US"/>
        </a:p>
      </dgm:t>
    </dgm:pt>
    <dgm:pt modelId="{48D13524-3B3A-4A6B-BCC7-AF6CC9A40E8C}" type="pres">
      <dgm:prSet presAssocID="{7C3AE7D6-FCA9-4D34-98D2-91FAB2055634}" presName="centerShape" presStyleLbl="vennNode1" presStyleIdx="0" presStyleCnt="5" custScaleX="141327" custScaleY="148188" custLinFactNeighborX="0" custLinFactNeighborY="13093"/>
      <dgm:spPr/>
      <dgm:t>
        <a:bodyPr/>
        <a:lstStyle/>
        <a:p>
          <a:endParaRPr lang="en-US"/>
        </a:p>
      </dgm:t>
    </dgm:pt>
    <dgm:pt modelId="{17BB68E5-0628-4932-8B98-E4DDFEF17556}" type="pres">
      <dgm:prSet presAssocID="{62222AB3-BA80-44B3-8974-6D049BE13653}" presName="node" presStyleLbl="vennNode1" presStyleIdx="1" presStyleCnt="5" custScaleX="82786" custScaleY="80406" custRadScaleRad="53654" custRadScaleInc="456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D1DD1D-5F6D-45C6-AD0E-94B7F18FE69E}" type="pres">
      <dgm:prSet presAssocID="{20FE4A0B-5CA5-45B9-924C-209D6FB0FA17}" presName="node" presStyleLbl="vennNode1" presStyleIdx="2" presStyleCnt="5" custScaleX="84862" custScaleY="84862" custRadScaleRad="92709" custRadScaleInc="716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ABD24F-0CA5-4FC7-86E1-16A376DC575A}" type="pres">
      <dgm:prSet presAssocID="{271BA957-39ED-426E-9DD9-9E13D1112C3D}" presName="node" presStyleLbl="vennNode1" presStyleIdx="3" presStyleCnt="5" custScaleX="81033" custScaleY="81033" custRadScaleRad="93157" custRadScaleInc="252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90DC32-435E-41C4-B472-FC3B80A19A43}" type="pres">
      <dgm:prSet presAssocID="{C773EB2D-9CCB-4994-B289-5B6945358A68}" presName="node" presStyleLbl="vennNode1" presStyleIdx="4" presStyleCnt="5" custScaleX="81575" custScaleY="81575" custRadScaleRad="52614" custRadScaleInc="528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F26137-8E0A-40BD-ACA5-08F7CA603B01}" srcId="{7C3AE7D6-FCA9-4D34-98D2-91FAB2055634}" destId="{62222AB3-BA80-44B3-8974-6D049BE13653}" srcOrd="0" destOrd="0" parTransId="{7B9E08FA-3895-4BE2-8C6E-C6FC13E4131F}" sibTransId="{D1DF0E90-605B-40AB-9345-FF69DE8EE614}"/>
    <dgm:cxn modelId="{CD042EB8-2557-40D7-B8B5-33B6CEABA648}" srcId="{54F20094-3E91-4C33-A7A4-6D0FA5CDA2BE}" destId="{7C3AE7D6-FCA9-4D34-98D2-91FAB2055634}" srcOrd="0" destOrd="0" parTransId="{FFE9D6AB-CED7-4845-ADD9-9FB78B56524E}" sibTransId="{22020146-92FD-468B-92D7-AA1143FE9579}"/>
    <dgm:cxn modelId="{E0F67B90-54E2-482C-A435-27D5ED247F36}" type="presOf" srcId="{C773EB2D-9CCB-4994-B289-5B6945358A68}" destId="{4590DC32-435E-41C4-B472-FC3B80A19A43}" srcOrd="0" destOrd="0" presId="urn:microsoft.com/office/officeart/2005/8/layout/radial3"/>
    <dgm:cxn modelId="{399C59A2-D5CA-441E-B3FF-A3E84638BD67}" type="presOf" srcId="{7C3AE7D6-FCA9-4D34-98D2-91FAB2055634}" destId="{48D13524-3B3A-4A6B-BCC7-AF6CC9A40E8C}" srcOrd="0" destOrd="0" presId="urn:microsoft.com/office/officeart/2005/8/layout/radial3"/>
    <dgm:cxn modelId="{2DF851D4-08CE-4C67-8623-913DD190A076}" type="presOf" srcId="{20FE4A0B-5CA5-45B9-924C-209D6FB0FA17}" destId="{F6D1DD1D-5F6D-45C6-AD0E-94B7F18FE69E}" srcOrd="0" destOrd="0" presId="urn:microsoft.com/office/officeart/2005/8/layout/radial3"/>
    <dgm:cxn modelId="{543C474D-A4B9-4BA2-871A-ED3124288753}" type="presOf" srcId="{54F20094-3E91-4C33-A7A4-6D0FA5CDA2BE}" destId="{B2F8181E-9BB6-47DC-973D-C66D7F3CC56E}" srcOrd="0" destOrd="0" presId="urn:microsoft.com/office/officeart/2005/8/layout/radial3"/>
    <dgm:cxn modelId="{0EEA51D3-CA7B-4EDF-A825-AB7005B8C766}" type="presOf" srcId="{271BA957-39ED-426E-9DD9-9E13D1112C3D}" destId="{A6ABD24F-0CA5-4FC7-86E1-16A376DC575A}" srcOrd="0" destOrd="0" presId="urn:microsoft.com/office/officeart/2005/8/layout/radial3"/>
    <dgm:cxn modelId="{9CF42B68-3F55-4F86-9223-9B4648D814D3}" srcId="{7C3AE7D6-FCA9-4D34-98D2-91FAB2055634}" destId="{271BA957-39ED-426E-9DD9-9E13D1112C3D}" srcOrd="2" destOrd="0" parTransId="{773FF6F1-69B6-404A-8423-4843F5AFABD4}" sibTransId="{8CAE7134-D113-4F8C-A3E0-D4070D1D58C6}"/>
    <dgm:cxn modelId="{3DADAB8F-2F70-431C-BC8C-AC0F291B35BE}" type="presOf" srcId="{62222AB3-BA80-44B3-8974-6D049BE13653}" destId="{17BB68E5-0628-4932-8B98-E4DDFEF17556}" srcOrd="0" destOrd="0" presId="urn:microsoft.com/office/officeart/2005/8/layout/radial3"/>
    <dgm:cxn modelId="{F2F14F1D-55C9-4CD9-A1C7-0E11018EAC36}" srcId="{7C3AE7D6-FCA9-4D34-98D2-91FAB2055634}" destId="{20FE4A0B-5CA5-45B9-924C-209D6FB0FA17}" srcOrd="1" destOrd="0" parTransId="{CA4720CE-D62A-4B68-98E9-36568C7DDA03}" sibTransId="{395B2F19-1464-41A5-BC28-9BCA19600BB5}"/>
    <dgm:cxn modelId="{9F32A675-7885-4FDE-8E7F-0E79B31CEA9C}" srcId="{7C3AE7D6-FCA9-4D34-98D2-91FAB2055634}" destId="{C773EB2D-9CCB-4994-B289-5B6945358A68}" srcOrd="3" destOrd="0" parTransId="{F6F530EE-1688-4A50-B9BB-EB6D2E2EA7E5}" sibTransId="{A62471DE-B68A-4CDF-98BD-EA2A2DED162C}"/>
    <dgm:cxn modelId="{D5C5394F-8F80-4966-A0F2-EE84C9C9E230}" type="presParOf" srcId="{B2F8181E-9BB6-47DC-973D-C66D7F3CC56E}" destId="{D46F71BD-305B-4B2A-87CD-1C562808CE85}" srcOrd="0" destOrd="0" presId="urn:microsoft.com/office/officeart/2005/8/layout/radial3"/>
    <dgm:cxn modelId="{2330BDFD-5AF3-4A1A-9F30-7E5F19D775F7}" type="presParOf" srcId="{D46F71BD-305B-4B2A-87CD-1C562808CE85}" destId="{48D13524-3B3A-4A6B-BCC7-AF6CC9A40E8C}" srcOrd="0" destOrd="0" presId="urn:microsoft.com/office/officeart/2005/8/layout/radial3"/>
    <dgm:cxn modelId="{3B136E92-E989-45E1-9C4B-97D213851B2B}" type="presParOf" srcId="{D46F71BD-305B-4B2A-87CD-1C562808CE85}" destId="{17BB68E5-0628-4932-8B98-E4DDFEF17556}" srcOrd="1" destOrd="0" presId="urn:microsoft.com/office/officeart/2005/8/layout/radial3"/>
    <dgm:cxn modelId="{FC87AECA-366F-4D56-BD33-BF65CE8B6402}" type="presParOf" srcId="{D46F71BD-305B-4B2A-87CD-1C562808CE85}" destId="{F6D1DD1D-5F6D-45C6-AD0E-94B7F18FE69E}" srcOrd="2" destOrd="0" presId="urn:microsoft.com/office/officeart/2005/8/layout/radial3"/>
    <dgm:cxn modelId="{5F1F7C26-6F14-41EA-95DF-802FFD99879F}" type="presParOf" srcId="{D46F71BD-305B-4B2A-87CD-1C562808CE85}" destId="{A6ABD24F-0CA5-4FC7-86E1-16A376DC575A}" srcOrd="3" destOrd="0" presId="urn:microsoft.com/office/officeart/2005/8/layout/radial3"/>
    <dgm:cxn modelId="{B0C0EE25-0782-453C-9AEB-EA59C7A293DB}" type="presParOf" srcId="{D46F71BD-305B-4B2A-87CD-1C562808CE85}" destId="{4590DC32-435E-41C4-B472-FC3B80A19A43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D13524-3B3A-4A6B-BCC7-AF6CC9A40E8C}">
      <dsp:nvSpPr>
        <dsp:cNvPr id="0" name=""/>
        <dsp:cNvSpPr/>
      </dsp:nvSpPr>
      <dsp:spPr>
        <a:xfrm>
          <a:off x="1445805" y="723472"/>
          <a:ext cx="3185863" cy="334052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6000" kern="1200" dirty="0" smtClean="0">
              <a:solidFill>
                <a:schemeClr val="bg1"/>
              </a:solidFill>
            </a:rPr>
            <a:t>공정</a:t>
          </a:r>
          <a:endParaRPr lang="en-US" sz="6000" kern="1200" dirty="0">
            <a:solidFill>
              <a:schemeClr val="bg1"/>
            </a:solidFill>
          </a:endParaRPr>
        </a:p>
      </dsp:txBody>
      <dsp:txXfrm>
        <a:off x="1445805" y="723472"/>
        <a:ext cx="3185863" cy="3340527"/>
      </dsp:txXfrm>
    </dsp:sp>
    <dsp:sp modelId="{17BB68E5-0628-4932-8B98-E4DDFEF17556}">
      <dsp:nvSpPr>
        <dsp:cNvPr id="0" name=""/>
        <dsp:cNvSpPr/>
      </dsp:nvSpPr>
      <dsp:spPr>
        <a:xfrm>
          <a:off x="3089614" y="983229"/>
          <a:ext cx="933101" cy="90627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900" kern="1200" dirty="0" smtClean="0">
              <a:solidFill>
                <a:schemeClr val="bg1"/>
              </a:solidFill>
            </a:rPr>
            <a:t>기초선 설정</a:t>
          </a:r>
          <a:r>
            <a:rPr lang="en-US" sz="900" kern="1200" dirty="0" smtClean="0">
              <a:solidFill>
                <a:schemeClr val="bg1"/>
              </a:solidFill>
            </a:rPr>
            <a:t> 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3089614" y="983229"/>
        <a:ext cx="933101" cy="906276"/>
      </dsp:txXfrm>
    </dsp:sp>
    <dsp:sp modelId="{F6D1DD1D-5F6D-45C6-AD0E-94B7F18FE69E}">
      <dsp:nvSpPr>
        <dsp:cNvPr id="0" name=""/>
        <dsp:cNvSpPr/>
      </dsp:nvSpPr>
      <dsp:spPr>
        <a:xfrm>
          <a:off x="3147467" y="2779898"/>
          <a:ext cx="956500" cy="9565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200" kern="1200" dirty="0" smtClean="0">
              <a:solidFill>
                <a:schemeClr val="bg1"/>
              </a:solidFill>
            </a:rPr>
            <a:t>입력 수정</a:t>
          </a:r>
          <a:r>
            <a:rPr lang="en-US" sz="1200" kern="1200" dirty="0" smtClean="0">
              <a:solidFill>
                <a:schemeClr val="bg1"/>
              </a:solidFill>
            </a:rPr>
            <a:t> 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3147467" y="2779898"/>
        <a:ext cx="956500" cy="956500"/>
      </dsp:txXfrm>
    </dsp:sp>
    <dsp:sp modelId="{A6ABD24F-0CA5-4FC7-86E1-16A376DC575A}">
      <dsp:nvSpPr>
        <dsp:cNvPr id="0" name=""/>
        <dsp:cNvSpPr/>
      </dsp:nvSpPr>
      <dsp:spPr>
        <a:xfrm>
          <a:off x="2053105" y="2834699"/>
          <a:ext cx="913343" cy="91334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900" kern="1200" dirty="0" smtClean="0">
              <a:solidFill>
                <a:schemeClr val="bg1"/>
              </a:solidFill>
            </a:rPr>
            <a:t>디자인 수정</a:t>
          </a:r>
          <a:r>
            <a:rPr lang="en-US" sz="900" kern="1200" dirty="0" smtClean="0">
              <a:solidFill>
                <a:schemeClr val="bg1"/>
              </a:solidFill>
            </a:rPr>
            <a:t> 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2053105" y="2834699"/>
        <a:ext cx="913343" cy="913343"/>
      </dsp:txXfrm>
    </dsp:sp>
    <dsp:sp modelId="{4590DC32-435E-41C4-B472-FC3B80A19A43}">
      <dsp:nvSpPr>
        <dsp:cNvPr id="0" name=""/>
        <dsp:cNvSpPr/>
      </dsp:nvSpPr>
      <dsp:spPr>
        <a:xfrm>
          <a:off x="2057399" y="1000849"/>
          <a:ext cx="919452" cy="9194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700" kern="1200" dirty="0" smtClean="0">
              <a:solidFill>
                <a:schemeClr val="bg1"/>
              </a:solidFill>
            </a:rPr>
            <a:t>유사 재질 찾기</a:t>
          </a:r>
          <a:endParaRPr lang="en-US" sz="700" kern="1200" dirty="0">
            <a:solidFill>
              <a:schemeClr val="bg1"/>
            </a:solidFill>
          </a:endParaRPr>
        </a:p>
      </dsp:txBody>
      <dsp:txXfrm>
        <a:off x="2057399" y="1000849"/>
        <a:ext cx="919452" cy="919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44DD-3AA5-C54A-AFE3-AC9793E607E6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편집하려면 클릭하십시오</a:t>
            </a:r>
            <a:r>
              <a:rPr lang="en-US" altLang="ko-KR" smtClean="0"/>
              <a:t>.</a:t>
            </a:r>
            <a:endParaRPr lang="en-US" smtClean="0"/>
          </a:p>
          <a:p>
            <a:pPr lvl="1"/>
            <a:r>
              <a:rPr lang="ko-KR" altLang="en-US" smtClean="0"/>
              <a:t>둘째 수준</a:t>
            </a:r>
            <a:endParaRPr lang="en-US" smtClean="0"/>
          </a:p>
          <a:p>
            <a:pPr lvl="2"/>
            <a:r>
              <a:rPr lang="ko-KR" altLang="en-US" smtClean="0"/>
              <a:t>셋째 수준</a:t>
            </a:r>
            <a:endParaRPr lang="en-US" smtClean="0"/>
          </a:p>
          <a:p>
            <a:pPr lvl="3"/>
            <a:r>
              <a:rPr lang="ko-KR" altLang="en-US" smtClean="0"/>
              <a:t>넷째 수준</a:t>
            </a:r>
            <a:endParaRPr lang="en-US" smtClean="0"/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C70A7-31AA-3140-B44D-6FDFCDA22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1pPr>
    <a:lvl2pPr marL="4572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2pPr>
    <a:lvl3pPr marL="9144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3pPr>
    <a:lvl4pPr marL="13716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4pPr>
    <a:lvl5pPr marL="18288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또한 질소</a:t>
            </a:r>
            <a:r>
              <a:rPr lang="en-US" altLang="ko-KR" smtClean="0"/>
              <a:t>(N)</a:t>
            </a:r>
            <a:r>
              <a:rPr lang="ko-KR" altLang="en-US" smtClean="0"/>
              <a:t>의 당량</a:t>
            </a:r>
            <a:r>
              <a:rPr lang="en-US" altLang="ko-KR" smtClean="0"/>
              <a:t>(</a:t>
            </a:r>
            <a:r>
              <a:rPr lang="ko-KR" altLang="en-US" smtClean="0"/>
              <a:t>단위</a:t>
            </a:r>
            <a:r>
              <a:rPr lang="en-US" altLang="ko-KR" smtClean="0"/>
              <a:t>: kg)</a:t>
            </a:r>
            <a:r>
              <a:rPr lang="ko-KR" altLang="en-US" smtClean="0"/>
              <a:t>으로도 측정합니다</a:t>
            </a:r>
            <a:r>
              <a:rPr lang="en-US" altLang="ko-KR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LCA </a:t>
            </a:r>
            <a:r>
              <a:rPr lang="ko-KR" altLang="en-US" smtClean="0"/>
              <a:t>실행에 사용되는 근본 기술은 독일 슈튜트가르트의 </a:t>
            </a:r>
            <a:r>
              <a:rPr lang="en-US" altLang="ko-KR" smtClean="0"/>
              <a:t>PE International</a:t>
            </a:r>
            <a:r>
              <a:rPr lang="ko-KR" altLang="en-US" smtClean="0"/>
              <a:t>에서 제공합니다</a:t>
            </a:r>
            <a:r>
              <a:rPr lang="en-US" altLang="ko-KR" smtClean="0"/>
              <a:t>.  PE International</a:t>
            </a:r>
            <a:r>
              <a:rPr lang="ko-KR" altLang="en-US" smtClean="0"/>
              <a:t>은 </a:t>
            </a:r>
            <a:r>
              <a:rPr lang="en-US" altLang="ko-KR" smtClean="0"/>
              <a:t>LCA </a:t>
            </a:r>
            <a:r>
              <a:rPr lang="ko-KR" altLang="en-US" smtClean="0"/>
              <a:t>분야에서 </a:t>
            </a:r>
            <a:r>
              <a:rPr lang="en-US" altLang="ko-KR" smtClean="0"/>
              <a:t>20</a:t>
            </a:r>
            <a:r>
              <a:rPr lang="ko-KR" altLang="en-US" smtClean="0"/>
              <a:t>년 가까이 풍부한 경험을 쌓고 신뢰를 얻어 왔습니다</a:t>
            </a:r>
            <a:r>
              <a:rPr lang="en-US" altLang="ko-KR" smtClean="0"/>
              <a:t>.</a:t>
            </a:r>
            <a:endParaRPr lang="en-US" dirty="0" smtClean="0"/>
          </a:p>
          <a:p>
            <a:endParaRPr lang="en-US" baseline="0" dirty="0" smtClean="0"/>
          </a:p>
          <a:p>
            <a:r>
              <a:rPr lang="en-US" altLang="ko-KR" smtClean="0"/>
              <a:t>ISO – </a:t>
            </a:r>
            <a:r>
              <a:rPr lang="ko-KR" altLang="en-US" smtClean="0"/>
              <a:t>국제 표준화 기구</a:t>
            </a:r>
            <a:r>
              <a:rPr lang="en-US" smtClean="0"/>
              <a:t>  </a:t>
            </a:r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제품의 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친환경성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에 대한 소비자들의 관심은 점점 증가하고 있습니다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 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이러한 경향이 시장에 미치는 영향이 증가하면서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많은 기업들이 이를 자신의 사업에 대한 새롭고 낯선 과제로 보고 있습니다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 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지속 가능한 설계는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기업이 생산하는 제품의 환경 영향을 줄이기 위해 사용할 수 있는 매우 중요한 전략입니다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 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SolidWorks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Sustainability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는 지속 가능한 설계를 쉽게 이해하고 편리하게 적용할 수 있도록 하기 위해 제작되었습니다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 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사용자는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SolidWorks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Sustainability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의 대시보드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사용자 정의 보고서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유사 재질 찾기와 같은 기능을 이용하여 설계를 손쉽게 향상시키고 성과물을 설득력 있게 알릴 수 있습니다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 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이러한 기능이 매우 중요하다고 판단하여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DS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SolidWorks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는 모든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SolidWorks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2010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에 지속 가능한 설계 기능 일부를 포함시켰습니다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 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baseline="30000" dirty="0" smtClean="0"/>
              <a:t>1</a:t>
            </a:r>
            <a:r>
              <a:rPr lang="en-US" altLang="ko-KR" dirty="0" smtClean="0"/>
              <a:t>SolidWorks Labs </a:t>
            </a:r>
            <a:r>
              <a:rPr lang="ko-KR" altLang="en-US" dirty="0" smtClean="0"/>
              <a:t>버전에는 </a:t>
            </a:r>
            <a:r>
              <a:rPr lang="en-US" altLang="ko-KR" dirty="0" err="1" smtClean="0"/>
              <a:t>SolidWorks</a:t>
            </a:r>
            <a:r>
              <a:rPr lang="en-US" altLang="ko-KR" dirty="0" smtClean="0"/>
              <a:t> 2009 </a:t>
            </a:r>
            <a:r>
              <a:rPr lang="ko-KR" altLang="en-US" dirty="0" smtClean="0"/>
              <a:t>이상이 필요합니다</a:t>
            </a:r>
            <a:r>
              <a:rPr lang="en-US" altLang="ko-KR" dirty="0" smtClean="0"/>
              <a:t>.  </a:t>
            </a:r>
            <a:r>
              <a:rPr lang="en-US" altLang="ko-KR" dirty="0" err="1" smtClean="0"/>
              <a:t>SolidWorks</a:t>
            </a:r>
            <a:r>
              <a:rPr lang="en-US" altLang="ko-KR" dirty="0" smtClean="0"/>
              <a:t> Sustainability</a:t>
            </a:r>
            <a:r>
              <a:rPr lang="ko-KR" altLang="en-US" dirty="0" smtClean="0"/>
              <a:t>는 </a:t>
            </a:r>
            <a:r>
              <a:rPr lang="en-US" altLang="ko-KR" dirty="0" err="1" smtClean="0"/>
              <a:t>SolidWorks</a:t>
            </a:r>
            <a:r>
              <a:rPr lang="en-US" altLang="ko-KR" dirty="0" smtClean="0"/>
              <a:t> </a:t>
            </a:r>
            <a:r>
              <a:rPr lang="ko-KR" altLang="en-US" dirty="0" smtClean="0"/>
              <a:t>교육용 버전 </a:t>
            </a:r>
            <a:r>
              <a:rPr lang="en-US" altLang="ko-KR" dirty="0" smtClean="0"/>
              <a:t>2010-2011</a:t>
            </a:r>
            <a:r>
              <a:rPr lang="ko-KR" altLang="en-US" dirty="0" smtClean="0"/>
              <a:t>에 포함될 예정입니다</a:t>
            </a:r>
            <a:r>
              <a:rPr lang="en-US" altLang="ko-K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학생들은 자신의 설계가 환경에 미치는 영향에 대해 배우고 이해하여 이를 개선하고 알릴 수 있어야 합니다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</a:t>
            </a:r>
            <a:endParaRPr lang="en-US" alt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>
              <a:defRPr/>
            </a:pPr>
            <a:endParaRPr lang="en-US" alt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>
              <a:defRPr/>
            </a:pP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교육자들은 재료 선택과 제조 공정이 어떻게 환경에 영향을 미치는지 이해시켜야 합니다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</a:t>
            </a:r>
            <a:r>
              <a:rPr lang="en-US" altLang="en-US" dirty="0" smtClean="0">
                <a:solidFill>
                  <a:schemeClr val="tx1"/>
                </a:solidFill>
                <a:latin typeface="+mn-lt"/>
                <a:ea typeface="+mn-ea"/>
              </a:rPr>
              <a:t> </a:t>
            </a:r>
          </a:p>
          <a:p>
            <a:pPr>
              <a:defRPr/>
            </a:pPr>
            <a:endParaRPr lang="en-US" alt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>
              <a:defRPr/>
            </a:pP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지침을 통해 설계 및 기술을 사회적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환경적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경제적 조건과 통합시킬 수 있습니다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</a:t>
            </a:r>
            <a:endParaRPr lang="en-US" alt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지속 가능한 엔지니어링 정의 </a:t>
            </a:r>
            <a:r>
              <a:rPr lang="en-US" b="1" smtClean="0"/>
              <a:t>World</a:t>
            </a:r>
            <a:r>
              <a:rPr lang="en-US" smtClean="0"/>
              <a:t> </a:t>
            </a:r>
            <a:r>
              <a:rPr lang="en-US" b="1" smtClean="0"/>
              <a:t>Engineering</a:t>
            </a:r>
            <a:r>
              <a:rPr lang="en-US" smtClean="0"/>
              <a:t> </a:t>
            </a:r>
            <a:r>
              <a:rPr lang="en-US" b="1" smtClean="0"/>
              <a:t>Partnership</a:t>
            </a:r>
            <a:r>
              <a:rPr lang="en-US" smtClean="0"/>
              <a:t> for </a:t>
            </a:r>
            <a:r>
              <a:rPr lang="en-US" b="1" smtClean="0"/>
              <a:t>Sustainable</a:t>
            </a:r>
            <a:r>
              <a:rPr lang="en-US" smtClean="0"/>
              <a:t> </a:t>
            </a:r>
            <a:r>
              <a:rPr lang="en-US" b="1" smtClean="0"/>
              <a:t>Development</a:t>
            </a:r>
            <a:r>
              <a:rPr lang="en-US" smtClean="0"/>
              <a:t>(WEPSD, WFEO, FIDIC, UATI </a:t>
            </a:r>
            <a:r>
              <a:rPr lang="ko-KR" altLang="en-US" smtClean="0"/>
              <a:t>간의 </a:t>
            </a:r>
            <a:r>
              <a:rPr lang="ko-KR" altLang="en-US" b="1" smtClean="0"/>
              <a:t>파트너십</a:t>
            </a:r>
            <a:r>
              <a:rPr lang="en-US" altLang="ko-KR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Hone ex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원재료의 조달부터 생산</a:t>
            </a:r>
            <a:r>
              <a:rPr lang="en-US" altLang="ko-KR" smtClean="0"/>
              <a:t>, </a:t>
            </a:r>
            <a:r>
              <a:rPr lang="ko-KR" altLang="en-US" smtClean="0"/>
              <a:t>유통</a:t>
            </a:r>
            <a:r>
              <a:rPr lang="en-US" altLang="ko-KR" smtClean="0"/>
              <a:t>, </a:t>
            </a:r>
            <a:r>
              <a:rPr lang="ko-KR" altLang="en-US" smtClean="0"/>
              <a:t>사용</a:t>
            </a:r>
            <a:r>
              <a:rPr lang="en-US" altLang="ko-KR" smtClean="0"/>
              <a:t>, </a:t>
            </a:r>
            <a:r>
              <a:rPr lang="ko-KR" altLang="en-US" smtClean="0"/>
              <a:t>처리 및 재활용에 이르는</a:t>
            </a:r>
            <a:r>
              <a:rPr lang="en-US" altLang="ko-KR" smtClean="0"/>
              <a:t>, </a:t>
            </a:r>
            <a:r>
              <a:rPr lang="ko-KR" altLang="en-US" smtClean="0"/>
              <a:t>제품의 전체 수명을 구성하는 각 단계에서 제품의 환경 영향을 정량적으로 평가하는 방법을 말합니다</a:t>
            </a:r>
            <a:r>
              <a:rPr lang="en-US" altLang="ko-KR" smtClean="0"/>
              <a:t>.</a:t>
            </a:r>
            <a:br>
              <a:rPr lang="en-US" altLang="ko-KR" smtClean="0"/>
            </a:br>
            <a:r>
              <a:rPr lang="en-US" altLang="ko-KR" smtClean="0"/>
              <a:t>LCA</a:t>
            </a:r>
            <a:r>
              <a:rPr lang="ko-KR" altLang="en-US" smtClean="0"/>
              <a:t>는 제품의 전체 수명에 걸쳐 제품이 환경에 미치는 영향을 평가하는 프로세스이며 이로 통해 리소스 사용의 효율성을 증대하고 부담을 줄일 수 있습니다</a:t>
            </a:r>
            <a:r>
              <a:rPr lang="en-US" altLang="ko-KR" smtClean="0"/>
              <a:t>. </a:t>
            </a:r>
            <a:r>
              <a:rPr lang="ko-KR" altLang="en-US" smtClean="0"/>
              <a:t>또한 제품이나 제품이 수행하는 기능 및 단계별 운송의 환경 영향 연구에도 사용할 수 있습니다</a:t>
            </a:r>
            <a:r>
              <a:rPr lang="en-US" altLang="ko-KR" smtClean="0"/>
              <a:t>. LCA</a:t>
            </a:r>
            <a:r>
              <a:rPr lang="ko-KR" altLang="en-US" smtClean="0"/>
              <a:t>는 보통 </a:t>
            </a:r>
            <a:r>
              <a:rPr lang="en-US" altLang="ko-KR" smtClean="0"/>
              <a:t>"</a:t>
            </a:r>
            <a:r>
              <a:rPr lang="ko-KR" altLang="en-US" smtClean="0"/>
              <a:t>전 과정</a:t>
            </a:r>
            <a:r>
              <a:rPr lang="en-US" altLang="ko-KR" smtClean="0"/>
              <a:t>" </a:t>
            </a:r>
            <a:r>
              <a:rPr lang="ko-KR" altLang="en-US" smtClean="0"/>
              <a:t>분석으로 지칭됩니다</a:t>
            </a:r>
            <a:r>
              <a:rPr lang="en-US" altLang="ko-KR" smtClean="0"/>
              <a:t>.</a:t>
            </a:r>
            <a:r>
              <a:rPr lang="en-US" smtClean="0"/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LCA</a:t>
            </a:r>
            <a:r>
              <a:rPr lang="ko-KR" altLang="en-US" smtClean="0"/>
              <a:t>의 주요 요소</a:t>
            </a:r>
            <a:r>
              <a:rPr lang="en-US" altLang="ko-KR" smtClean="0"/>
              <a:t>: (1) </a:t>
            </a:r>
            <a:r>
              <a:rPr lang="ko-KR" altLang="en-US" smtClean="0"/>
              <a:t>관련된 환경 부하</a:t>
            </a:r>
            <a:r>
              <a:rPr lang="en-US" altLang="ko-KR" smtClean="0"/>
              <a:t>(</a:t>
            </a:r>
            <a:r>
              <a:rPr lang="ko-KR" altLang="en-US" smtClean="0"/>
              <a:t>예를 들어 소비한 에너지 및 원재료</a:t>
            </a:r>
            <a:r>
              <a:rPr lang="en-US" altLang="ko-KR" smtClean="0"/>
              <a:t>, </a:t>
            </a:r>
            <a:r>
              <a:rPr lang="ko-KR" altLang="en-US" smtClean="0"/>
              <a:t>발생한 배출물 및 폐기물</a:t>
            </a:r>
            <a:r>
              <a:rPr lang="en-US" altLang="ko-KR" smtClean="0"/>
              <a:t>) </a:t>
            </a:r>
            <a:r>
              <a:rPr lang="ko-KR" altLang="en-US" smtClean="0"/>
              <a:t>확인 및 측정 </a:t>
            </a:r>
            <a:r>
              <a:rPr lang="en-US" altLang="ko-KR" smtClean="0"/>
              <a:t>(2) </a:t>
            </a:r>
            <a:r>
              <a:rPr lang="ko-KR" altLang="en-US" smtClean="0"/>
              <a:t>이러한 부하의 잠재적 환경 영향 평가 </a:t>
            </a:r>
            <a:r>
              <a:rPr lang="en-US" altLang="ko-KR" smtClean="0"/>
              <a:t>(3) </a:t>
            </a:r>
            <a:r>
              <a:rPr lang="ko-KR" altLang="en-US" smtClean="0"/>
              <a:t>이러한 환경 영향을 감소시키는 데 사용할 수 있는 방법 평가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제품의 전과정평가에는 </a:t>
            </a:r>
            <a:r>
              <a:rPr lang="en-US" altLang="ko-KR" smtClean="0"/>
              <a:t>4</a:t>
            </a:r>
            <a:r>
              <a:rPr lang="ko-KR" altLang="en-US" smtClean="0"/>
              <a:t>가지 주요한 환경 영향 요인이 있는데</a:t>
            </a:r>
            <a:r>
              <a:rPr lang="en-US" altLang="ko-KR" smtClean="0"/>
              <a:t>, </a:t>
            </a:r>
            <a:r>
              <a:rPr lang="ko-KR" altLang="en-US" smtClean="0"/>
              <a:t>이는 탄소 배출량</a:t>
            </a:r>
            <a:r>
              <a:rPr lang="en-US" altLang="ko-KR" smtClean="0"/>
              <a:t>, </a:t>
            </a:r>
            <a:r>
              <a:rPr lang="ko-KR" altLang="en-US" smtClean="0"/>
              <a:t>총에너지소비량</a:t>
            </a:r>
            <a:r>
              <a:rPr lang="en-US" altLang="ko-KR" smtClean="0"/>
              <a:t>, </a:t>
            </a:r>
            <a:r>
              <a:rPr lang="ko-KR" altLang="en-US" smtClean="0"/>
              <a:t>대기 산성화</a:t>
            </a:r>
            <a:r>
              <a:rPr lang="en-US" altLang="ko-KR" smtClean="0"/>
              <a:t>, </a:t>
            </a:r>
            <a:r>
              <a:rPr lang="ko-KR" altLang="en-US" smtClean="0"/>
              <a:t>수질 부영양화입니다</a:t>
            </a:r>
            <a:r>
              <a:rPr lang="en-US" altLang="ko-KR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재생 불가능한 에너지원의 예로는 석탄</a:t>
            </a:r>
            <a:r>
              <a:rPr lang="en-US" altLang="ko-KR" smtClean="0"/>
              <a:t>, </a:t>
            </a:r>
            <a:r>
              <a:rPr lang="ko-KR" altLang="en-US" smtClean="0"/>
              <a:t>석유</a:t>
            </a:r>
            <a:r>
              <a:rPr lang="en-US" altLang="ko-KR" smtClean="0"/>
              <a:t>, </a:t>
            </a:r>
            <a:r>
              <a:rPr lang="ko-KR" altLang="en-US" smtClean="0"/>
              <a:t>화석연료가 있습니다</a:t>
            </a:r>
            <a:r>
              <a:rPr lang="en-US" altLang="ko-KR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빗물의 산도를 높여 호수와 토양의 산성화를 초래합니다</a:t>
            </a:r>
            <a:r>
              <a:rPr lang="en-US" altLang="ko-KR" smtClean="0"/>
              <a:t>.</a:t>
            </a:r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612780"/>
            <a:ext cx="7772400" cy="533400"/>
          </a:xfrm>
        </p:spPr>
        <p:txBody>
          <a:bodyPr/>
          <a:lstStyle>
            <a:lvl1pPr algn="r">
              <a:defRPr sz="2800" b="1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  <a:cs typeface="Arial" pitchFamily="34" charset="0"/>
              </a:defRPr>
            </a:lvl1pPr>
          </a:lstStyle>
          <a:p>
            <a:r>
              <a:rPr lang="ko-KR" altLang="en-US" smtClean="0"/>
              <a:t>마스터 제목 스타일을 편집하려면 클릭하십시오</a:t>
            </a:r>
            <a:r>
              <a:rPr lang="en-US" altLang="ko-KR" smtClean="0"/>
              <a:t>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209800"/>
            <a:ext cx="6400800" cy="381000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소제목 스타일을 편집하려면 클릭하십시오</a:t>
            </a:r>
            <a:r>
              <a:rPr lang="en-US" altLang="ko-KR" smtClean="0"/>
              <a:t>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81800" y="2661824"/>
            <a:ext cx="2133600" cy="23377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F0CCA2AF-898B-4969-BA97-6AF8C52733E7}" type="datetimeFigureOut">
              <a:rPr lang="en-US" smtClean="0"/>
              <a:pPr/>
              <a:t>2/11/2010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51241"/>
            <a:ext cx="2057400" cy="5268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51242"/>
            <a:ext cx="6019800" cy="52599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5448" cy="224898"/>
          </a:xfrm>
          <a:prstGeom prst="rect">
            <a:avLst/>
          </a:prstGeom>
        </p:spPr>
        <p:txBody>
          <a:bodyPr/>
          <a:lstStyle/>
          <a:p>
            <a:fld id="{F0CCA2AF-898B-4969-BA97-6AF8C52733E7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84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1999"/>
            <a:ext cx="548640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48584"/>
            <a:ext cx="8458200" cy="458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스타일을 편집하려면 클릭하십시오</a:t>
            </a:r>
            <a:r>
              <a:rPr lang="en-US" altLang="ko-KR" smtClean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028" y="128134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편집하려면 클릭하십시오</a:t>
            </a:r>
            <a:r>
              <a:rPr lang="en-US" altLang="ko-KR" smtClean="0"/>
              <a:t>.</a:t>
            </a:r>
            <a:endParaRPr lang="en-US" smtClean="0"/>
          </a:p>
          <a:p>
            <a:pPr lvl="1"/>
            <a:r>
              <a:rPr lang="ko-KR" altLang="en-US" smtClean="0"/>
              <a:t>둘째 수준</a:t>
            </a:r>
            <a:endParaRPr lang="en-US" smtClean="0"/>
          </a:p>
          <a:p>
            <a:pPr lvl="2"/>
            <a:r>
              <a:rPr lang="ko-KR" altLang="en-US" smtClean="0"/>
              <a:t>셋째 수준</a:t>
            </a:r>
            <a:endParaRPr lang="en-US" smtClean="0"/>
          </a:p>
          <a:p>
            <a:pPr lvl="3"/>
            <a:r>
              <a:rPr lang="ko-KR" altLang="en-US" smtClean="0"/>
              <a:t>넷째 수준</a:t>
            </a:r>
            <a:endParaRPr lang="en-US" smtClean="0"/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6576132"/>
            <a:ext cx="474956" cy="2019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80517-B526-4FE4-BD6A-600BAD1886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Tx/>
        <a:buBlip>
          <a:blip r:embed="rId14"/>
        </a:buBlip>
        <a:defRPr sz="24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0000"/>
        <a:buFontTx/>
        <a:buBlip>
          <a:blip r:embed="rId15"/>
        </a:buBlip>
        <a:defRPr sz="20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16"/>
        </a:buBlip>
        <a:defRPr sz="18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14.xml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.jpeg"/><Relationship Id="rId9" Type="http://schemas.microsoft.com/office/2007/relationships/diagramDrawing" Target="../diagrams/drawin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SolidWorks Sustainability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2209800"/>
            <a:ext cx="6400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수질 부영양화란</a:t>
            </a:r>
            <a:r>
              <a:rPr lang="en-US" altLang="ko-KR" sz="2500" smtClean="0"/>
              <a:t>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과포화 상태의 영양분이 수중 생태계에 추가됩니다</a:t>
            </a:r>
            <a:r>
              <a:rPr lang="en-US" altLang="ko-KR" smtClean="0"/>
              <a:t>.  </a:t>
            </a:r>
            <a:endParaRPr lang="en-US" dirty="0" smtClean="0"/>
          </a:p>
          <a:p>
            <a:r>
              <a:rPr lang="ko-KR" altLang="en-US" smtClean="0"/>
              <a:t>폐수나 농업 비료에서 나오는 질소와 인</a:t>
            </a:r>
            <a:r>
              <a:rPr lang="en-US" altLang="ko-KR" smtClean="0"/>
              <a:t>(PO</a:t>
            </a:r>
            <a:r>
              <a:rPr lang="en-US" altLang="ko-KR" baseline="-25000" smtClean="0"/>
              <a:t>4</a:t>
            </a:r>
            <a:r>
              <a:rPr lang="en-US" altLang="ko-KR" smtClean="0"/>
              <a:t>)</a:t>
            </a:r>
            <a:r>
              <a:rPr lang="ko-KR" altLang="en-US" smtClean="0"/>
              <a:t>으로 인해 해조류의 개체수가 늘어나 수중 산소가 결핍되어 결국 동식물이 모두 폐사하게 됩니다</a:t>
            </a:r>
            <a:r>
              <a:rPr lang="en-US" altLang="ko-KR" smtClean="0"/>
              <a:t>.  </a:t>
            </a:r>
            <a:endParaRPr lang="en-US" dirty="0" smtClean="0"/>
          </a:p>
          <a:p>
            <a:r>
              <a:rPr lang="ko-KR" altLang="en-US" smtClean="0"/>
              <a:t>측정 단위는 인</a:t>
            </a:r>
            <a:r>
              <a:rPr lang="en-US" altLang="ko-KR" smtClean="0"/>
              <a:t>(PO</a:t>
            </a:r>
            <a:r>
              <a:rPr lang="en-US" altLang="ko-KR" baseline="-25000" smtClean="0"/>
              <a:t>4</a:t>
            </a:r>
            <a:r>
              <a:rPr lang="en-US" altLang="ko-KR" smtClean="0"/>
              <a:t>e)</a:t>
            </a:r>
            <a:r>
              <a:rPr lang="ko-KR" altLang="en-US" smtClean="0"/>
              <a:t>의 당량</a:t>
            </a:r>
            <a:r>
              <a:rPr lang="en-US" altLang="ko-KR" smtClean="0"/>
              <a:t>(</a:t>
            </a:r>
            <a:r>
              <a:rPr lang="ko-KR" altLang="en-US" smtClean="0"/>
              <a:t>단위</a:t>
            </a:r>
            <a:r>
              <a:rPr lang="en-US" altLang="ko-KR" smtClean="0"/>
              <a:t>: kg)</a:t>
            </a:r>
            <a:r>
              <a:rPr lang="ko-KR" altLang="en-US" smtClean="0"/>
              <a:t>입니다</a:t>
            </a:r>
            <a:r>
              <a:rPr lang="en-US" altLang="ko-KR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rcRect l="14285" r="11429"/>
          <a:stretch>
            <a:fillRect/>
          </a:stretch>
        </p:blipFill>
        <p:spPr>
          <a:xfrm>
            <a:off x="838200" y="5105400"/>
            <a:ext cx="152400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5638800" y="990600"/>
            <a:ext cx="3352800" cy="49530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mtClean="0"/>
              <a:t>참조</a:t>
            </a:r>
            <a:r>
              <a:rPr lang="en-US" smtClean="0"/>
              <a:t>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7"/>
            <a:ext cx="4645972" cy="3290654"/>
          </a:xfrm>
        </p:spPr>
        <p:txBody>
          <a:bodyPr>
            <a:normAutofit fontScale="85000" lnSpcReduction="20000"/>
          </a:bodyPr>
          <a:lstStyle/>
          <a:p>
            <a:r>
              <a:rPr lang="ko-KR" altLang="en-US" sz="2500" smtClean="0"/>
              <a:t>근본 </a:t>
            </a:r>
            <a:r>
              <a:rPr lang="en-US" sz="2500" smtClean="0"/>
              <a:t>LCA </a:t>
            </a:r>
            <a:r>
              <a:rPr lang="ko-KR" altLang="en-US" sz="2500" smtClean="0"/>
              <a:t>기술</a:t>
            </a:r>
            <a:r>
              <a:rPr lang="en-US" altLang="ko-KR" sz="2500" smtClean="0"/>
              <a:t>: </a:t>
            </a:r>
            <a:r>
              <a:rPr lang="en-US" sz="2500" smtClean="0"/>
              <a:t>PE International</a:t>
            </a:r>
            <a:r>
              <a:rPr lang="en-US" smtClean="0"/>
              <a:t> </a:t>
            </a:r>
            <a:endParaRPr lang="en-US" dirty="0" smtClean="0"/>
          </a:p>
          <a:p>
            <a:pPr lvl="1"/>
            <a:r>
              <a:rPr lang="en-US" altLang="ko-KR" sz="2100" smtClean="0"/>
              <a:t>20</a:t>
            </a:r>
            <a:r>
              <a:rPr lang="ko-KR" altLang="en-US" sz="2100" smtClean="0"/>
              <a:t>년의 </a:t>
            </a:r>
            <a:r>
              <a:rPr lang="en-US" altLang="ko-KR" sz="2100" smtClean="0"/>
              <a:t>LCA </a:t>
            </a:r>
            <a:r>
              <a:rPr lang="ko-KR" altLang="en-US" sz="2100" smtClean="0"/>
              <a:t>분야 경험</a:t>
            </a:r>
            <a:endParaRPr lang="en-US" sz="2100" dirty="0" smtClean="0"/>
          </a:p>
          <a:p>
            <a:pPr lvl="1"/>
            <a:r>
              <a:rPr lang="en-US" altLang="ko-KR" sz="2100" smtClean="0"/>
              <a:t>LCA </a:t>
            </a:r>
            <a:r>
              <a:rPr lang="ko-KR" altLang="en-US" sz="2100" smtClean="0"/>
              <a:t>국제 데이터베이스</a:t>
            </a:r>
            <a:r>
              <a:rPr lang="en-US" smtClean="0"/>
              <a:t>  </a:t>
            </a:r>
            <a:endParaRPr lang="en-US" dirty="0" smtClean="0"/>
          </a:p>
          <a:p>
            <a:pPr lvl="1"/>
            <a:r>
              <a:rPr lang="en-US" altLang="ko-KR" sz="2100" smtClean="0"/>
              <a:t>GaBi 4 – </a:t>
            </a:r>
            <a:r>
              <a:rPr lang="ko-KR" altLang="en-US" sz="2100" smtClean="0"/>
              <a:t>제품 지속 가능성을 위한 선도적 소프트웨어</a:t>
            </a:r>
            <a:endParaRPr lang="en-US" sz="2100" dirty="0" smtClean="0"/>
          </a:p>
          <a:p>
            <a:pPr lvl="1"/>
            <a:r>
              <a:rPr lang="en-US" sz="2100" smtClean="0"/>
              <a:t>www.pe-international.com</a:t>
            </a:r>
            <a:r>
              <a:rPr lang="en-US" smtClean="0"/>
              <a:t> </a:t>
            </a:r>
            <a:endParaRPr lang="en-US" dirty="0" smtClean="0"/>
          </a:p>
          <a:p>
            <a:r>
              <a:rPr lang="ko-KR" altLang="en-US" sz="2500" smtClean="0"/>
              <a:t>국제 </a:t>
            </a:r>
            <a:r>
              <a:rPr lang="en-US" sz="2500" smtClean="0"/>
              <a:t>LCA </a:t>
            </a:r>
            <a:r>
              <a:rPr lang="ko-KR" altLang="en-US" sz="2500" smtClean="0"/>
              <a:t>표준</a:t>
            </a:r>
            <a:endParaRPr lang="en-US" sz="2500" dirty="0" smtClean="0"/>
          </a:p>
          <a:p>
            <a:pPr lvl="1"/>
            <a:r>
              <a:rPr lang="ko-KR" altLang="en-US" sz="2100" smtClean="0"/>
              <a:t>환경 관리 전과정평가 원리 및 구조 </a:t>
            </a:r>
            <a:r>
              <a:rPr lang="en-US" altLang="ko-KR" sz="2100" smtClean="0"/>
              <a:t>ISO 14040/44  www.iso.org</a:t>
            </a:r>
            <a:r>
              <a:rPr lang="en-US" smtClean="0"/>
              <a:t> </a:t>
            </a:r>
            <a:endParaRPr lang="en-US" b="1" dirty="0" smtClean="0"/>
          </a:p>
          <a:p>
            <a:r>
              <a:rPr lang="ko-KR" altLang="en-US" sz="2500" smtClean="0"/>
              <a:t>미국 </a:t>
            </a:r>
            <a:r>
              <a:rPr lang="en-US" sz="2500" smtClean="0"/>
              <a:t>EPA LCA </a:t>
            </a:r>
            <a:r>
              <a:rPr lang="ko-KR" altLang="en-US" sz="2500" smtClean="0"/>
              <a:t>리소스</a:t>
            </a:r>
            <a:endParaRPr lang="en-US" sz="2500" dirty="0" smtClean="0"/>
          </a:p>
          <a:p>
            <a:pPr lvl="1"/>
            <a:r>
              <a:rPr lang="en-US" sz="2100" smtClean="0"/>
              <a:t>http://www.epa.gov/nrmrl/lcaccess/</a:t>
            </a:r>
            <a:r>
              <a:rPr lang="en-US" smtClean="0"/>
              <a:t>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grpSp>
        <p:nvGrpSpPr>
          <p:cNvPr id="5" name="Group 4"/>
          <p:cNvGrpSpPr/>
          <p:nvPr/>
        </p:nvGrpSpPr>
        <p:grpSpPr>
          <a:xfrm>
            <a:off x="5791200" y="1193800"/>
            <a:ext cx="1828800" cy="3936999"/>
            <a:chOff x="6477000" y="1193800"/>
            <a:chExt cx="1828800" cy="3936999"/>
          </a:xfrm>
        </p:grpSpPr>
        <p:sp>
          <p:nvSpPr>
            <p:cNvPr id="6" name="Freeform 5"/>
            <p:cNvSpPr/>
            <p:nvPr/>
          </p:nvSpPr>
          <p:spPr>
            <a:xfrm>
              <a:off x="6477000" y="1193800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5008" tIns="125008" rIns="125008" bIns="125008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500" kern="1200" smtClean="0">
                  <a:solidFill>
                    <a:srgbClr val="FFFFFF"/>
                  </a:solidFill>
                  <a:latin typeface="Calibri"/>
                </a:rPr>
                <a:t>목표 </a:t>
              </a:r>
              <a:r>
                <a:rPr lang="en-US" altLang="ko-KR" sz="2500" kern="1200" smtClean="0">
                  <a:solidFill>
                    <a:srgbClr val="FFFFFF"/>
                  </a:solidFill>
                  <a:latin typeface="Calibri"/>
                  <a:ea typeface="ＭＳ Ｐゴシック"/>
                </a:rPr>
                <a:t>&amp;</a:t>
              </a:r>
              <a:r>
                <a:rPr lang="en-US" altLang="ko-KR" sz="2500" kern="1200" smtClean="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ko-KR" altLang="en-US" sz="2500" kern="1200" smtClean="0">
                  <a:solidFill>
                    <a:srgbClr val="FFFFFF"/>
                  </a:solidFill>
                  <a:latin typeface="Calibri"/>
                </a:rPr>
                <a:t>범위</a:t>
              </a:r>
              <a:endParaRPr lang="en-US" sz="2500" kern="12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6477000" y="2717800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5008" tIns="125008" rIns="125008" bIns="125008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500" kern="1200" smtClean="0">
                  <a:solidFill>
                    <a:srgbClr val="FFFFFF"/>
                  </a:solidFill>
                  <a:latin typeface="Calibri"/>
                </a:rPr>
                <a:t>재고 분석</a:t>
              </a:r>
              <a:endParaRPr lang="en-US" sz="2500" kern="12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6477000" y="4114799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5008" tIns="125008" rIns="125008" bIns="125008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500" kern="1200" smtClean="0">
                  <a:solidFill>
                    <a:srgbClr val="FFFFFF"/>
                  </a:solidFill>
                  <a:latin typeface="Calibri"/>
                </a:rPr>
                <a:t>영향 평가</a:t>
              </a:r>
              <a:endParaRPr lang="en-US" sz="2500" kern="12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>
            <a:off x="8077200" y="1295400"/>
            <a:ext cx="609600" cy="3810000"/>
          </a:xfrm>
          <a:custGeom>
            <a:avLst/>
            <a:gdLst>
              <a:gd name="connsiteX0" fmla="*/ 0 w 1828800"/>
              <a:gd name="connsiteY0" fmla="*/ 101600 h 1016000"/>
              <a:gd name="connsiteX1" fmla="*/ 29758 w 1828800"/>
              <a:gd name="connsiteY1" fmla="*/ 29758 h 1016000"/>
              <a:gd name="connsiteX2" fmla="*/ 101600 w 1828800"/>
              <a:gd name="connsiteY2" fmla="*/ 0 h 1016000"/>
              <a:gd name="connsiteX3" fmla="*/ 1727200 w 1828800"/>
              <a:gd name="connsiteY3" fmla="*/ 0 h 1016000"/>
              <a:gd name="connsiteX4" fmla="*/ 1799042 w 1828800"/>
              <a:gd name="connsiteY4" fmla="*/ 29758 h 1016000"/>
              <a:gd name="connsiteX5" fmla="*/ 1828800 w 1828800"/>
              <a:gd name="connsiteY5" fmla="*/ 101600 h 1016000"/>
              <a:gd name="connsiteX6" fmla="*/ 1828800 w 1828800"/>
              <a:gd name="connsiteY6" fmla="*/ 914400 h 1016000"/>
              <a:gd name="connsiteX7" fmla="*/ 1799042 w 1828800"/>
              <a:gd name="connsiteY7" fmla="*/ 986242 h 1016000"/>
              <a:gd name="connsiteX8" fmla="*/ 1727200 w 1828800"/>
              <a:gd name="connsiteY8" fmla="*/ 1016000 h 1016000"/>
              <a:gd name="connsiteX9" fmla="*/ 101600 w 1828800"/>
              <a:gd name="connsiteY9" fmla="*/ 1016000 h 1016000"/>
              <a:gd name="connsiteX10" fmla="*/ 29758 w 1828800"/>
              <a:gd name="connsiteY10" fmla="*/ 986242 h 1016000"/>
              <a:gd name="connsiteX11" fmla="*/ 0 w 1828800"/>
              <a:gd name="connsiteY11" fmla="*/ 914400 h 1016000"/>
              <a:gd name="connsiteX12" fmla="*/ 0 w 1828800"/>
              <a:gd name="connsiteY12" fmla="*/ 10160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28800" h="1016000">
                <a:moveTo>
                  <a:pt x="0" y="101600"/>
                </a:moveTo>
                <a:cubicBezTo>
                  <a:pt x="0" y="74654"/>
                  <a:pt x="10704" y="48812"/>
                  <a:pt x="29758" y="29758"/>
                </a:cubicBezTo>
                <a:cubicBezTo>
                  <a:pt x="48812" y="10704"/>
                  <a:pt x="74654" y="0"/>
                  <a:pt x="101600" y="0"/>
                </a:cubicBezTo>
                <a:lnTo>
                  <a:pt x="1727200" y="0"/>
                </a:lnTo>
                <a:cubicBezTo>
                  <a:pt x="1754146" y="0"/>
                  <a:pt x="1779988" y="10704"/>
                  <a:pt x="1799042" y="29758"/>
                </a:cubicBezTo>
                <a:cubicBezTo>
                  <a:pt x="1818096" y="48812"/>
                  <a:pt x="1828800" y="74654"/>
                  <a:pt x="1828800" y="101600"/>
                </a:cubicBezTo>
                <a:lnTo>
                  <a:pt x="1828800" y="914400"/>
                </a:lnTo>
                <a:cubicBezTo>
                  <a:pt x="1828800" y="941346"/>
                  <a:pt x="1818096" y="967188"/>
                  <a:pt x="1799042" y="986242"/>
                </a:cubicBezTo>
                <a:cubicBezTo>
                  <a:pt x="1779988" y="1005296"/>
                  <a:pt x="1754146" y="1016000"/>
                  <a:pt x="1727200" y="1016000"/>
                </a:cubicBezTo>
                <a:lnTo>
                  <a:pt x="101600" y="1016000"/>
                </a:lnTo>
                <a:cubicBezTo>
                  <a:pt x="74654" y="1016000"/>
                  <a:pt x="48812" y="1005296"/>
                  <a:pt x="29758" y="986242"/>
                </a:cubicBezTo>
                <a:cubicBezTo>
                  <a:pt x="10704" y="967188"/>
                  <a:pt x="0" y="941346"/>
                  <a:pt x="0" y="914400"/>
                </a:cubicBezTo>
                <a:lnTo>
                  <a:pt x="0" y="10160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125008" tIns="125008" rIns="125008" bIns="125008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2500" kern="1200" smtClean="0">
                <a:solidFill>
                  <a:srgbClr val="FFFFFF"/>
                </a:solidFill>
                <a:latin typeface="Calibri"/>
              </a:rPr>
              <a:t>해석</a:t>
            </a:r>
            <a:endParaRPr lang="en-US" sz="2500" kern="1200" dirty="0">
              <a:solidFill>
                <a:srgbClr val="FFFFFF"/>
              </a:solidFill>
              <a:latin typeface="Calibri"/>
              <a:ea typeface="ＭＳ Ｐゴシック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6515894" y="2475706"/>
            <a:ext cx="381000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6515894" y="3923506"/>
            <a:ext cx="381000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620000" y="1600200"/>
            <a:ext cx="379412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620000" y="3048000"/>
            <a:ext cx="379412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620000" y="4572000"/>
            <a:ext cx="379412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943600" y="5334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LCA</a:t>
            </a:r>
            <a:r>
              <a:rPr lang="en-U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ko-KR" altLang="en-US" smtClean="0">
                <a:solidFill>
                  <a:srgbClr val="28288A"/>
                </a:solidFill>
                <a:latin typeface="Calibri"/>
              </a:rPr>
              <a:t>구조 </a:t>
            </a:r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ISO</a:t>
            </a:r>
            <a:r>
              <a:rPr lang="en-U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14044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SolidWorks Sustainability</a:t>
            </a:r>
            <a:r>
              <a:rPr lang="ko-KR" altLang="en-US" sz="2500" smtClean="0"/>
              <a:t>를 선택해야 하는 이유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914400"/>
            <a:ext cx="8229600" cy="5410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o-KR" altLang="en-US" smtClean="0"/>
              <a:t>머지않아 모든 설계는 지속 가능한 설계가 될 것입니다</a:t>
            </a:r>
            <a:r>
              <a:rPr lang="en-US" altLang="ko-KR" smtClean="0"/>
              <a:t>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ko-KR" altLang="en-US" smtClean="0"/>
              <a:t>“친환경” 제품을 원하는 소비자의 증가</a:t>
            </a:r>
            <a:endParaRPr lang="en-US" dirty="0" smtClean="0"/>
          </a:p>
          <a:p>
            <a:r>
              <a:rPr lang="ko-KR" altLang="en-US" smtClean="0"/>
              <a:t>사업에 대한 새롭고 낯선 과제</a:t>
            </a:r>
            <a:r>
              <a:rPr lang="en-US" smtClean="0"/>
              <a:t> </a:t>
            </a:r>
            <a:endParaRPr lang="en-US" dirty="0" smtClean="0"/>
          </a:p>
          <a:p>
            <a:r>
              <a:rPr lang="ko-KR" altLang="en-US" smtClean="0"/>
              <a:t>성공을 위한 전략</a:t>
            </a:r>
            <a:r>
              <a:rPr lang="en-US" altLang="ko-KR" smtClean="0"/>
              <a:t>, </a:t>
            </a:r>
            <a:r>
              <a:rPr lang="ko-KR" altLang="en-US" smtClean="0"/>
              <a:t>지속 가능한 설계</a:t>
            </a:r>
            <a:r>
              <a:rPr lang="en-US" smtClean="0"/>
              <a:t> </a:t>
            </a:r>
            <a:endParaRPr lang="en-US" dirty="0" smtClean="0"/>
          </a:p>
          <a:p>
            <a:r>
              <a:rPr lang="en-US" smtClean="0"/>
              <a:t>SolidWorks Sustainability</a:t>
            </a:r>
            <a:endParaRPr lang="en-US" dirty="0" smtClean="0"/>
          </a:p>
          <a:p>
            <a:pPr lvl="1"/>
            <a:r>
              <a:rPr lang="ko-KR" altLang="en-US" smtClean="0"/>
              <a:t>사용 및 이해 용이</a:t>
            </a:r>
            <a:endParaRPr lang="en-US" dirty="0" smtClean="0"/>
          </a:p>
          <a:p>
            <a:pPr lvl="1"/>
            <a:r>
              <a:rPr lang="ko-KR" altLang="en-US" smtClean="0"/>
              <a:t>제품 설계의 환경 영향 감소</a:t>
            </a:r>
            <a:endParaRPr lang="en-US" dirty="0" smtClean="0"/>
          </a:p>
          <a:p>
            <a:pPr lvl="1"/>
            <a:r>
              <a:rPr lang="ko-KR" altLang="en-US" smtClean="0"/>
              <a:t>보고서 및 그래픽 디스플레이를 통한 효과적 전달</a:t>
            </a:r>
            <a:endParaRPr lang="en-US" dirty="0" smtClean="0"/>
          </a:p>
          <a:p>
            <a:pPr lvl="1"/>
            <a:r>
              <a:rPr lang="en-US" smtClean="0"/>
              <a:t>SolidWorks SustainabilityXpress</a:t>
            </a:r>
            <a:r>
              <a:rPr lang="en-US" baseline="30000" smtClean="0"/>
              <a:t>1 </a:t>
            </a:r>
            <a:r>
              <a:rPr lang="en-US" smtClean="0"/>
              <a:t> </a:t>
            </a:r>
            <a:r>
              <a:rPr lang="ko-KR" altLang="en-US" smtClean="0"/>
              <a:t>모든 </a:t>
            </a:r>
            <a:r>
              <a:rPr lang="en-US" smtClean="0"/>
              <a:t>SolidWorks </a:t>
            </a:r>
            <a:r>
              <a:rPr lang="ko-KR" altLang="en-US" smtClean="0"/>
              <a:t>사용자 무료 사용 가능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ko-KR" altLang="en-US" sz="2500" smtClean="0"/>
              <a:t>교육 현장에서 </a:t>
            </a:r>
            <a:r>
              <a:rPr lang="en-US" altLang="ko-KR" sz="2500" smtClean="0"/>
              <a:t>SolidWorks Sustainability</a:t>
            </a:r>
            <a:r>
              <a:rPr lang="ko-KR" altLang="en-US" sz="2500" smtClean="0"/>
              <a:t>가 필요한 이유</a:t>
            </a:r>
            <a:endParaRPr lang="en-US" sz="25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687388" y="1447800"/>
            <a:ext cx="8229600" cy="5410200"/>
          </a:xfrm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0944" y="914400"/>
            <a:ext cx="6742113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47800" y="6096000"/>
            <a:ext cx="624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SolidWorks</a:t>
            </a:r>
            <a:r>
              <a:rPr lang="en-U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2009</a:t>
            </a:r>
            <a:r>
              <a:rPr lang="ko-KR" altLang="en-US" smtClean="0">
                <a:solidFill>
                  <a:srgbClr val="28288A"/>
                </a:solidFill>
                <a:latin typeface="Calibri"/>
              </a:rPr>
              <a:t>용 </a:t>
            </a:r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SolidWorks</a:t>
            </a:r>
            <a:r>
              <a:rPr lang="en-U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Labs</a:t>
            </a:r>
            <a:r>
              <a:rPr lang="ko-KR" altLang="en-US" smtClean="0">
                <a:solidFill>
                  <a:srgbClr val="28288A"/>
                </a:solidFill>
                <a:latin typeface="Calibri"/>
              </a:rPr>
              <a:t>에 이용 가능 </a:t>
            </a:r>
            <a:r>
              <a:rPr lang="en-US" smtClean="0">
                <a:solidFill>
                  <a:srgbClr val="28288A"/>
                </a:solidFill>
                <a:latin typeface="Calibri"/>
                <a:ea typeface="ＭＳ Ｐゴシック"/>
              </a:rPr>
              <a:t>http://labs.solidworks.com</a:t>
            </a:r>
            <a:endParaRPr lang="en-US" dirty="0" smtClean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Diagram 18"/>
          <p:cNvGraphicFramePr/>
          <p:nvPr/>
        </p:nvGraphicFramePr>
        <p:xfrm>
          <a:off x="1066800" y="762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SolidWorks</a:t>
            </a:r>
            <a:r>
              <a:rPr lang="en-US" smtClean="0"/>
              <a:t> Sustainability </a:t>
            </a:r>
            <a:r>
              <a:rPr lang="ko-KR" altLang="en-US" dirty="0" smtClean="0"/>
              <a:t>방법론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6931972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grpSp>
        <p:nvGrpSpPr>
          <p:cNvPr id="20" name="Group 19"/>
          <p:cNvGrpSpPr/>
          <p:nvPr/>
        </p:nvGrpSpPr>
        <p:grpSpPr>
          <a:xfrm>
            <a:off x="228600" y="2209800"/>
            <a:ext cx="7162800" cy="4190878"/>
            <a:chOff x="762000" y="2209800"/>
            <a:chExt cx="6349919" cy="4190878"/>
          </a:xfrm>
        </p:grpSpPr>
        <p:sp>
          <p:nvSpPr>
            <p:cNvPr id="21" name="Freeform 20"/>
            <p:cNvSpPr/>
            <p:nvPr/>
          </p:nvSpPr>
          <p:spPr>
            <a:xfrm>
              <a:off x="762000" y="2209800"/>
              <a:ext cx="1396919" cy="698459"/>
            </a:xfrm>
            <a:custGeom>
              <a:avLst/>
              <a:gdLst>
                <a:gd name="connsiteX0" fmla="*/ 0 w 1396919"/>
                <a:gd name="connsiteY0" fmla="*/ 69846 h 698459"/>
                <a:gd name="connsiteX1" fmla="*/ 20457 w 1396919"/>
                <a:gd name="connsiteY1" fmla="*/ 20457 h 698459"/>
                <a:gd name="connsiteX2" fmla="*/ 69846 w 1396919"/>
                <a:gd name="connsiteY2" fmla="*/ 0 h 698459"/>
                <a:gd name="connsiteX3" fmla="*/ 1327073 w 1396919"/>
                <a:gd name="connsiteY3" fmla="*/ 0 h 698459"/>
                <a:gd name="connsiteX4" fmla="*/ 1376462 w 1396919"/>
                <a:gd name="connsiteY4" fmla="*/ 20457 h 698459"/>
                <a:gd name="connsiteX5" fmla="*/ 1396919 w 1396919"/>
                <a:gd name="connsiteY5" fmla="*/ 69846 h 698459"/>
                <a:gd name="connsiteX6" fmla="*/ 1396919 w 1396919"/>
                <a:gd name="connsiteY6" fmla="*/ 628613 h 698459"/>
                <a:gd name="connsiteX7" fmla="*/ 1376462 w 1396919"/>
                <a:gd name="connsiteY7" fmla="*/ 678002 h 698459"/>
                <a:gd name="connsiteX8" fmla="*/ 1327073 w 1396919"/>
                <a:gd name="connsiteY8" fmla="*/ 698459 h 698459"/>
                <a:gd name="connsiteX9" fmla="*/ 69846 w 1396919"/>
                <a:gd name="connsiteY9" fmla="*/ 698459 h 698459"/>
                <a:gd name="connsiteX10" fmla="*/ 20457 w 1396919"/>
                <a:gd name="connsiteY10" fmla="*/ 678002 h 698459"/>
                <a:gd name="connsiteX11" fmla="*/ 0 w 1396919"/>
                <a:gd name="connsiteY11" fmla="*/ 628613 h 698459"/>
                <a:gd name="connsiteX12" fmla="*/ 0 w 1396919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6919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327073" y="0"/>
                  </a:lnTo>
                  <a:cubicBezTo>
                    <a:pt x="1345597" y="0"/>
                    <a:pt x="1363363" y="7359"/>
                    <a:pt x="1376462" y="20457"/>
                  </a:cubicBezTo>
                  <a:cubicBezTo>
                    <a:pt x="1389561" y="33556"/>
                    <a:pt x="1396919" y="51321"/>
                    <a:pt x="1396919" y="69846"/>
                  </a:cubicBezTo>
                  <a:lnTo>
                    <a:pt x="1396919" y="628613"/>
                  </a:lnTo>
                  <a:cubicBezTo>
                    <a:pt x="1396919" y="647137"/>
                    <a:pt x="1389560" y="664903"/>
                    <a:pt x="1376462" y="678002"/>
                  </a:cubicBezTo>
                  <a:cubicBezTo>
                    <a:pt x="1363363" y="691101"/>
                    <a:pt x="1345598" y="698459"/>
                    <a:pt x="1327073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5702" tIns="57287" rIns="75702" bIns="57287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900" kern="1200" smtClean="0">
                  <a:solidFill>
                    <a:srgbClr val="FFFFFF"/>
                  </a:solidFill>
                  <a:latin typeface="Calibri"/>
                </a:rPr>
                <a:t>입력</a:t>
              </a:r>
              <a:endParaRPr lang="en-US" sz="2900" kern="12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58898" y="2908261"/>
              <a:ext cx="99868" cy="54856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48563"/>
                  </a:lnTo>
                  <a:lnTo>
                    <a:pt x="99868" y="54856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1458766" y="3107595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300" kern="1200" smtClean="0">
                  <a:solidFill>
                    <a:srgbClr val="28288A"/>
                  </a:solidFill>
                  <a:latin typeface="Calibri"/>
                </a:rPr>
                <a:t>재질</a:t>
              </a:r>
              <a:endParaRPr lang="en-US" sz="1300" kern="1200" dirty="0" smtClean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58898" y="2908261"/>
              <a:ext cx="99868" cy="144684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446845"/>
                  </a:lnTo>
                  <a:lnTo>
                    <a:pt x="99868" y="144684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1458766" y="4005877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300" kern="1200" smtClean="0">
                  <a:solidFill>
                    <a:srgbClr val="28288A"/>
                  </a:solidFill>
                  <a:latin typeface="Calibri"/>
                </a:rPr>
                <a:t>제조 공정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58898" y="2908261"/>
              <a:ext cx="99868" cy="222534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225348"/>
                  </a:lnTo>
                  <a:lnTo>
                    <a:pt x="99868" y="222534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reeform 26"/>
            <p:cNvSpPr/>
            <p:nvPr/>
          </p:nvSpPr>
          <p:spPr>
            <a:xfrm>
              <a:off x="1458766" y="4784380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300" kern="1200" smtClean="0">
                  <a:solidFill>
                    <a:srgbClr val="28288A"/>
                  </a:solidFill>
                  <a:latin typeface="Calibri"/>
                </a:rPr>
                <a:t>제조 지역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58898" y="2908261"/>
              <a:ext cx="99868" cy="306373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063737"/>
                  </a:lnTo>
                  <a:lnTo>
                    <a:pt x="99868" y="3063737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1458766" y="5622769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300" kern="1200" smtClean="0">
                  <a:solidFill>
                    <a:srgbClr val="28288A"/>
                  </a:solidFill>
                  <a:latin typeface="Calibri"/>
                </a:rPr>
                <a:t>운송 </a:t>
              </a:r>
              <a:r>
                <a:rPr lang="en-US" altLang="ko-KR" sz="1300" kern="1200" smtClean="0">
                  <a:solidFill>
                    <a:srgbClr val="28288A"/>
                  </a:solidFill>
                  <a:latin typeface="Calibri"/>
                  <a:ea typeface="ＭＳ Ｐゴシック"/>
                </a:rPr>
                <a:t>&amp;</a:t>
              </a:r>
              <a:r>
                <a:rPr lang="en-US" altLang="ko-KR" sz="1300" kern="1200" smtClean="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ko-KR" altLang="en-US" sz="1300" kern="1200" smtClean="0">
                  <a:solidFill>
                    <a:srgbClr val="28288A"/>
                  </a:solidFill>
                  <a:latin typeface="Calibri"/>
                </a:rPr>
                <a:t>사용</a:t>
              </a:r>
              <a:endParaRPr lang="en-US" sz="1300" kern="1200" dirty="0" smtClean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15000" y="2209920"/>
              <a:ext cx="1396919" cy="698459"/>
            </a:xfrm>
            <a:custGeom>
              <a:avLst/>
              <a:gdLst>
                <a:gd name="connsiteX0" fmla="*/ 0 w 1396919"/>
                <a:gd name="connsiteY0" fmla="*/ 69846 h 698459"/>
                <a:gd name="connsiteX1" fmla="*/ 20457 w 1396919"/>
                <a:gd name="connsiteY1" fmla="*/ 20457 h 698459"/>
                <a:gd name="connsiteX2" fmla="*/ 69846 w 1396919"/>
                <a:gd name="connsiteY2" fmla="*/ 0 h 698459"/>
                <a:gd name="connsiteX3" fmla="*/ 1327073 w 1396919"/>
                <a:gd name="connsiteY3" fmla="*/ 0 h 698459"/>
                <a:gd name="connsiteX4" fmla="*/ 1376462 w 1396919"/>
                <a:gd name="connsiteY4" fmla="*/ 20457 h 698459"/>
                <a:gd name="connsiteX5" fmla="*/ 1396919 w 1396919"/>
                <a:gd name="connsiteY5" fmla="*/ 69846 h 698459"/>
                <a:gd name="connsiteX6" fmla="*/ 1396919 w 1396919"/>
                <a:gd name="connsiteY6" fmla="*/ 628613 h 698459"/>
                <a:gd name="connsiteX7" fmla="*/ 1376462 w 1396919"/>
                <a:gd name="connsiteY7" fmla="*/ 678002 h 698459"/>
                <a:gd name="connsiteX8" fmla="*/ 1327073 w 1396919"/>
                <a:gd name="connsiteY8" fmla="*/ 698459 h 698459"/>
                <a:gd name="connsiteX9" fmla="*/ 69846 w 1396919"/>
                <a:gd name="connsiteY9" fmla="*/ 698459 h 698459"/>
                <a:gd name="connsiteX10" fmla="*/ 20457 w 1396919"/>
                <a:gd name="connsiteY10" fmla="*/ 678002 h 698459"/>
                <a:gd name="connsiteX11" fmla="*/ 0 w 1396919"/>
                <a:gd name="connsiteY11" fmla="*/ 628613 h 698459"/>
                <a:gd name="connsiteX12" fmla="*/ 0 w 1396919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6919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327073" y="0"/>
                  </a:lnTo>
                  <a:cubicBezTo>
                    <a:pt x="1345597" y="0"/>
                    <a:pt x="1363363" y="7359"/>
                    <a:pt x="1376462" y="20457"/>
                  </a:cubicBezTo>
                  <a:cubicBezTo>
                    <a:pt x="1389561" y="33556"/>
                    <a:pt x="1396919" y="51321"/>
                    <a:pt x="1396919" y="69846"/>
                  </a:cubicBezTo>
                  <a:lnTo>
                    <a:pt x="1396919" y="628613"/>
                  </a:lnTo>
                  <a:cubicBezTo>
                    <a:pt x="1396919" y="647137"/>
                    <a:pt x="1389560" y="664903"/>
                    <a:pt x="1376462" y="678002"/>
                  </a:cubicBezTo>
                  <a:cubicBezTo>
                    <a:pt x="1363363" y="691101"/>
                    <a:pt x="1345598" y="698459"/>
                    <a:pt x="1327073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5702" tIns="57287" rIns="75702" bIns="57287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900" kern="1200" smtClean="0">
                  <a:solidFill>
                    <a:srgbClr val="FFFFFF"/>
                  </a:solidFill>
                  <a:latin typeface="Calibri"/>
                </a:rPr>
                <a:t>출력</a:t>
              </a:r>
              <a:endParaRPr lang="en-US" sz="2900" kern="12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87789" y="2908380"/>
              <a:ext cx="139711" cy="52384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23844"/>
                  </a:lnTo>
                  <a:lnTo>
                    <a:pt x="139711" y="5238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5927500" y="3082995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300" kern="1200" smtClean="0">
                  <a:solidFill>
                    <a:srgbClr val="28288A"/>
                  </a:solidFill>
                  <a:latin typeface="Calibri"/>
                </a:rPr>
                <a:t>탄소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87789" y="2908380"/>
              <a:ext cx="139711" cy="139691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396919"/>
                  </a:lnTo>
                  <a:lnTo>
                    <a:pt x="139711" y="1396919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5927500" y="3956070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300" kern="1200" smtClean="0">
                  <a:solidFill>
                    <a:srgbClr val="28288A"/>
                  </a:solidFill>
                  <a:latin typeface="Calibri"/>
                </a:rPr>
                <a:t>에너지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87789" y="2908380"/>
              <a:ext cx="139711" cy="226999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269994"/>
                  </a:lnTo>
                  <a:lnTo>
                    <a:pt x="139711" y="226999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5927500" y="4829144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300" kern="1200" smtClean="0">
                  <a:solidFill>
                    <a:srgbClr val="28288A"/>
                  </a:solidFill>
                  <a:latin typeface="Calibri"/>
                </a:rPr>
                <a:t>대기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87789" y="2908380"/>
              <a:ext cx="139711" cy="314306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143068"/>
                  </a:lnTo>
                  <a:lnTo>
                    <a:pt x="139711" y="314306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Freeform 37"/>
            <p:cNvSpPr/>
            <p:nvPr/>
          </p:nvSpPr>
          <p:spPr>
            <a:xfrm>
              <a:off x="5927500" y="5702219"/>
              <a:ext cx="1117535" cy="698459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22" tIns="36967" rIns="45222" bIns="3696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300" kern="1200" smtClean="0">
                  <a:solidFill>
                    <a:srgbClr val="28288A"/>
                  </a:solidFill>
                  <a:latin typeface="Calibri"/>
                </a:rPr>
                <a:t>물</a:t>
              </a:r>
              <a:endParaRPr lang="en-US" sz="1300" kern="12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</p:grpSp>
      <p:sp>
        <p:nvSpPr>
          <p:cNvPr id="6" name="Right Brace 5"/>
          <p:cNvSpPr/>
          <p:nvPr/>
        </p:nvSpPr>
        <p:spPr>
          <a:xfrm>
            <a:off x="7391400" y="3048000"/>
            <a:ext cx="685800" cy="3429000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7848600" y="3352800"/>
            <a:ext cx="11430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848600" y="3505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mtClean="0">
                <a:solidFill>
                  <a:srgbClr val="28288A"/>
                </a:solidFill>
                <a:latin typeface="Calibri"/>
              </a:rPr>
              <a:t>대시보드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848600" y="4953000"/>
            <a:ext cx="11430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924800" y="5105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mtClean="0">
                <a:solidFill>
                  <a:srgbClr val="28288A"/>
                </a:solidFill>
                <a:latin typeface="Calibri"/>
              </a:rPr>
              <a:t>보고서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7962900" y="4533900"/>
            <a:ext cx="838200" cy="0"/>
          </a:xfrm>
          <a:prstGeom prst="line">
            <a:avLst/>
          </a:pr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752600" y="2590800"/>
            <a:ext cx="91440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562600" y="2514600"/>
            <a:ext cx="30480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재질 종류 및 재질 이름 입력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7924800" cy="4525963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재질 종류 및 재질 이름 구조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38200" y="1457960"/>
          <a:ext cx="8077200" cy="484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95400"/>
                <a:gridCol w="1524000"/>
                <a:gridCol w="3200400"/>
                <a:gridCol w="838200"/>
              </a:tblGrid>
              <a:tr h="751840">
                <a:tc gridSpan="2">
                  <a:txBody>
                    <a:bodyPr/>
                    <a:lstStyle/>
                    <a:p>
                      <a:r>
                        <a:rPr lang="ko-KR" altLang="en-US" sz="1800" b="1" i="0" u="none" baseline="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재질 종류</a:t>
                      </a:r>
                      <a:endParaRPr lang="en-US" sz="1800" b="1" i="0" u="none" baseline="0" dirty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ko-KR" altLang="en-US" sz="18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재질 이름</a:t>
                      </a:r>
                      <a:endParaRPr lang="en-US" sz="18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재질 종류</a:t>
                      </a:r>
                      <a:r>
                        <a:rPr lang="en-US" altLang="ko-KR" sz="18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: </a:t>
                      </a:r>
                      <a:r>
                        <a:rPr lang="ko-KR" altLang="en-US" sz="1800" b="1" i="0" u="none" baseline="0" smtClean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ＭＳ Ｐゴシック"/>
                        </a:rPr>
                        <a:t>플라스틱</a:t>
                      </a:r>
                      <a:r>
                        <a:rPr lang="en-US" smtClean="0"/>
                        <a:t>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강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플라스틱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ABS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PC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ko-KR" altLang="en-US" sz="1600" b="0" i="0" u="none" kern="1200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  <a:cs typeface="+mn-cs"/>
                        </a:rPr>
                        <a:t>아크릴로니트릴 부타디엔 스티렌 폴리카보네이트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철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기타</a:t>
                      </a:r>
                      <a:r>
                        <a:rPr lang="ko-KR" alt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금속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아크릴</a:t>
                      </a:r>
                      <a:endParaRPr lang="en-US" sz="16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알루미늄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합금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기타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비금속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Delrin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®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2700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NC010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 </a:t>
                      </a:r>
                      <a:r>
                        <a:rPr lang="ko-KR" altLang="en-US" sz="1600" b="1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폴리옥시메틸렌</a:t>
                      </a:r>
                      <a:r>
                        <a:rPr lang="en-US" altLang="ko-KR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(POM, </a:t>
                      </a:r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폴리아세탈 또는 폴리포름알데히드</a:t>
                      </a:r>
                      <a:r>
                        <a:rPr lang="en-US" altLang="ko-KR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), </a:t>
                      </a:r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제조원 듀폰</a:t>
                      </a:r>
                      <a:r>
                        <a:rPr lang="en-US" altLang="ko-KR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(</a:t>
                      </a:r>
                      <a:r>
                        <a:rPr lang="en-US" altLang="ko-KR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Dupont</a:t>
                      </a:r>
                      <a:r>
                        <a:rPr lang="en-US" altLang="ko-KR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)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구리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합금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일반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유리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섬유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나일론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altLang="ko-KR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101</a:t>
                      </a:r>
                      <a:endParaRPr lang="en-US" sz="16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티타늄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합금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탄소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섬유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고밀도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PE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 폴리에틸렌</a:t>
                      </a:r>
                      <a:endParaRPr lang="en-US" sz="16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아연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합금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실리콘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경질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PVC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폴리염화비닐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574040">
                <a:tc>
                  <a:txBody>
                    <a:bodyPr/>
                    <a:lstStyle/>
                    <a:p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기타</a:t>
                      </a:r>
                      <a:r>
                        <a:rPr lang="ko-KR" alt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합금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목재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r>
                        <a:rPr lang="ko-KR" alt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기타 등등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제조 공정 입력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0600"/>
            <a:ext cx="784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o-KR" altLang="en-US" smtClean="0"/>
              <a:t>재질 종류에 따라 사용 가능한 제조 공정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66800" y="1676400"/>
          <a:ext cx="7576399" cy="4343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504"/>
                <a:gridCol w="1448410"/>
                <a:gridCol w="1750162"/>
                <a:gridCol w="236524"/>
                <a:gridCol w="685800"/>
                <a:gridCol w="2851999"/>
              </a:tblGrid>
              <a:tr h="11737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ko-KR" altLang="en-US" sz="20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종류</a:t>
                      </a:r>
                      <a:r>
                        <a:rPr lang="en-US" altLang="ko-KR" sz="20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: </a:t>
                      </a:r>
                      <a:r>
                        <a:rPr lang="ko-KR" altLang="en-US" sz="20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알루미늄 합금</a:t>
                      </a:r>
                      <a:endParaRPr lang="en-US" sz="20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2000" baseline="0" dirty="0" smtClean="0"/>
                        <a:t> </a:t>
                      </a:r>
                      <a:endParaRPr lang="en-US" sz="200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종류</a:t>
                      </a:r>
                      <a:r>
                        <a:rPr lang="en-US" altLang="ko-KR" sz="24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:</a:t>
                      </a:r>
                      <a:r>
                        <a:rPr lang="en-US" altLang="ko-KR" sz="2400" b="1" smtClean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24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플라스틱</a:t>
                      </a:r>
                      <a:endParaRPr lang="en-US" sz="24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2400" dirty="0" smtClean="0"/>
                        <a:t> </a:t>
                      </a:r>
                      <a:endParaRPr lang="en-US" sz="2400" dirty="0"/>
                    </a:p>
                  </a:txBody>
                  <a:tcPr/>
                </a:tc>
              </a:tr>
              <a:tr h="586899">
                <a:tc rowSpan="4"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제조 공정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금형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주조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사형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주조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4"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제조 공정</a:t>
                      </a:r>
                      <a:endParaRPr lang="en-US" sz="18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vert="vert27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사출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성형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</a:tr>
              <a:tr h="10899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압출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타출</a:t>
                      </a:r>
                      <a:r>
                        <a:rPr lang="en-US" altLang="ko-K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/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성형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판금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압출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</a:tr>
              <a:tr h="92227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단조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기계식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사형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주조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7047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밀링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선삭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제조 지역 입력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6017572" cy="4525963"/>
          </a:xfrm>
        </p:spPr>
        <p:txBody>
          <a:bodyPr>
            <a:normAutofit fontScale="92500" lnSpcReduction="20000"/>
          </a:bodyPr>
          <a:lstStyle/>
          <a:p>
            <a:r>
              <a:rPr lang="ko-KR" altLang="en-US" smtClean="0"/>
              <a:t>각 지역마다 다른 방법을 조합하여 에너지를 생산합니다</a:t>
            </a:r>
            <a:r>
              <a:rPr lang="en-US" altLang="ko-KR" smtClean="0"/>
              <a:t>. </a:t>
            </a:r>
            <a:r>
              <a:rPr lang="ko-KR" altLang="en-US" smtClean="0"/>
              <a:t>킬로와트시</a:t>
            </a:r>
            <a:r>
              <a:rPr lang="en-US" altLang="ko-KR" smtClean="0"/>
              <a:t>(kWh)</a:t>
            </a:r>
            <a:r>
              <a:rPr lang="ko-KR" altLang="en-US" smtClean="0"/>
              <a:t>의 영향은 지역마다 다릅니다</a:t>
            </a:r>
            <a:r>
              <a:rPr lang="en-US" altLang="ko-KR" smtClean="0"/>
              <a:t>. </a:t>
            </a:r>
            <a:r>
              <a:rPr lang="ko-KR" altLang="en-US" smtClean="0"/>
              <a:t>다음과 같은 방법이 포함됩니다</a:t>
            </a:r>
            <a:r>
              <a:rPr lang="en-US" altLang="ko-KR" smtClean="0"/>
              <a:t>.</a:t>
            </a:r>
            <a:endParaRPr lang="en-US" dirty="0" smtClean="0"/>
          </a:p>
          <a:p>
            <a:pPr lvl="1"/>
            <a:r>
              <a:rPr lang="ko-KR" altLang="en-US" sz="2100" smtClean="0"/>
              <a:t>화석연료</a:t>
            </a:r>
            <a:endParaRPr lang="en-US" sz="2100" dirty="0" smtClean="0"/>
          </a:p>
          <a:p>
            <a:pPr lvl="1"/>
            <a:r>
              <a:rPr lang="ko-KR" altLang="en-US" sz="2100" smtClean="0"/>
              <a:t>원자력</a:t>
            </a:r>
            <a:endParaRPr lang="en-US" sz="2100" dirty="0" smtClean="0"/>
          </a:p>
          <a:p>
            <a:pPr lvl="1"/>
            <a:r>
              <a:rPr lang="ko-KR" altLang="en-US" sz="2100" smtClean="0"/>
              <a:t>수력</a:t>
            </a:r>
            <a:endParaRPr lang="en-US" sz="2100" dirty="0" smtClean="0"/>
          </a:p>
          <a:p>
            <a:r>
              <a:rPr lang="ko-KR" altLang="en-US" smtClean="0"/>
              <a:t>해당 지역의 제조 공정에서 소비되는 자원을 정합니다</a:t>
            </a:r>
            <a:r>
              <a:rPr lang="en-US" altLang="ko-KR" smtClean="0"/>
              <a:t>.</a:t>
            </a:r>
            <a:endParaRPr lang="en-US" dirty="0" smtClean="0"/>
          </a:p>
          <a:p>
            <a:r>
              <a:rPr lang="ko-KR" altLang="en-US" smtClean="0"/>
              <a:t>지역 선택</a:t>
            </a:r>
            <a:endParaRPr lang="en-US" dirty="0" smtClean="0"/>
          </a:p>
          <a:p>
            <a:pPr lvl="1"/>
            <a:r>
              <a:rPr lang="ko-KR" altLang="en-US" sz="2100" smtClean="0"/>
              <a:t>아시아</a:t>
            </a:r>
            <a:endParaRPr lang="en-US" sz="2100" dirty="0" smtClean="0"/>
          </a:p>
          <a:p>
            <a:pPr lvl="1"/>
            <a:r>
              <a:rPr lang="ko-KR" altLang="en-US" sz="2100" smtClean="0"/>
              <a:t>유럽</a:t>
            </a:r>
            <a:endParaRPr lang="en-US" sz="2100" dirty="0" smtClean="0"/>
          </a:p>
          <a:p>
            <a:pPr lvl="1"/>
            <a:r>
              <a:rPr lang="ko-KR" altLang="en-US" sz="2100" smtClean="0"/>
              <a:t>북아메리카</a:t>
            </a:r>
            <a:endParaRPr lang="en-US" sz="2100" dirty="0" smtClean="0"/>
          </a:p>
          <a:p>
            <a:pPr lvl="1"/>
            <a:r>
              <a:rPr lang="ko-KR" altLang="en-US" sz="2100" smtClean="0"/>
              <a:t>일본</a:t>
            </a:r>
            <a:endParaRPr lang="en-US" sz="2100" dirty="0" smtClean="0"/>
          </a:p>
          <a:p>
            <a:endParaRPr lang="en-US" b="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371600"/>
            <a:ext cx="1501775" cy="33305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운송 및 사용 지역 입력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6017572" cy="4525963"/>
          </a:xfrm>
        </p:spPr>
        <p:txBody>
          <a:bodyPr>
            <a:normAutofit/>
          </a:bodyPr>
          <a:lstStyle/>
          <a:p>
            <a:r>
              <a:rPr lang="ko-KR" altLang="en-US" smtClean="0"/>
              <a:t>제품의 사용 단계에서 소비되는 에너지원</a:t>
            </a:r>
            <a:r>
              <a:rPr lang="en-US" altLang="ko-KR" smtClean="0"/>
              <a:t>(</a:t>
            </a:r>
            <a:r>
              <a:rPr lang="ko-KR" altLang="en-US" smtClean="0"/>
              <a:t>가능한 경우</a:t>
            </a:r>
            <a:r>
              <a:rPr lang="en-US" altLang="ko-KR" smtClean="0"/>
              <a:t>) </a:t>
            </a:r>
            <a:r>
              <a:rPr lang="ko-KR" altLang="en-US" smtClean="0"/>
              <a:t>및 폐기 제품의 목적지를 정합니다</a:t>
            </a:r>
            <a:r>
              <a:rPr lang="en-US" altLang="ko-KR" smtClean="0"/>
              <a:t>.</a:t>
            </a:r>
            <a:r>
              <a:rPr lang="en-US" smtClean="0"/>
              <a:t>  </a:t>
            </a:r>
            <a:endParaRPr lang="en-US" dirty="0" smtClean="0"/>
          </a:p>
          <a:p>
            <a:pPr lvl="1"/>
            <a:r>
              <a:rPr lang="ko-KR" altLang="en-US" smtClean="0"/>
              <a:t>아시아</a:t>
            </a:r>
            <a:endParaRPr lang="en-US" dirty="0" smtClean="0"/>
          </a:p>
          <a:p>
            <a:pPr lvl="1"/>
            <a:r>
              <a:rPr lang="ko-KR" altLang="en-US" smtClean="0"/>
              <a:t>유럽</a:t>
            </a:r>
            <a:endParaRPr lang="en-US" dirty="0" smtClean="0"/>
          </a:p>
          <a:p>
            <a:pPr lvl="1"/>
            <a:r>
              <a:rPr lang="ko-KR" altLang="en-US" smtClean="0"/>
              <a:t>북아메리카</a:t>
            </a:r>
            <a:endParaRPr lang="en-US" dirty="0" smtClean="0"/>
          </a:p>
          <a:p>
            <a:pPr lvl="1"/>
            <a:r>
              <a:rPr lang="ko-KR" altLang="en-US" smtClean="0"/>
              <a:t>일본</a:t>
            </a:r>
            <a:endParaRPr lang="en-US" dirty="0" smtClean="0"/>
          </a:p>
          <a:p>
            <a:r>
              <a:rPr lang="ko-KR" altLang="en-US" smtClean="0"/>
              <a:t>제조 지역에서 사용 지역으로의 제품 운송과 관련된 환경 영향을 추산합니다</a:t>
            </a:r>
            <a:r>
              <a:rPr lang="en-US" altLang="ko-KR" smtClean="0"/>
              <a:t>.</a:t>
            </a:r>
            <a:endParaRPr lang="en-US" dirty="0" smtClean="0"/>
          </a:p>
          <a:p>
            <a:endParaRPr lang="en-US" b="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371600"/>
            <a:ext cx="1501775" cy="33305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환경 영향을 계산하는 </a:t>
            </a:r>
            <a:r>
              <a:rPr lang="en-US" altLang="ko-KR" sz="2500" smtClean="0"/>
              <a:t>SolidWorks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3579172" cy="4525963"/>
          </a:xfrm>
        </p:spPr>
        <p:txBody>
          <a:bodyPr/>
          <a:lstStyle/>
          <a:p>
            <a:r>
              <a:rPr lang="ko-KR" altLang="en-US" smtClean="0"/>
              <a:t>파라미터</a:t>
            </a:r>
            <a:endParaRPr lang="en-US" dirty="0" smtClean="0"/>
          </a:p>
          <a:p>
            <a:pPr lvl="1"/>
            <a:r>
              <a:rPr lang="ko-KR" altLang="en-US" b="1" smtClean="0"/>
              <a:t>탄소 </a:t>
            </a:r>
            <a:r>
              <a:rPr lang="ko-KR" altLang="en-US" smtClean="0"/>
              <a:t>배출량</a:t>
            </a:r>
            <a:endParaRPr lang="en-US" dirty="0" smtClean="0"/>
          </a:p>
          <a:p>
            <a:pPr lvl="1"/>
            <a:r>
              <a:rPr lang="ko-KR" altLang="en-US" b="1" smtClean="0"/>
              <a:t>대기 </a:t>
            </a:r>
            <a:r>
              <a:rPr lang="ko-KR" altLang="en-US" smtClean="0"/>
              <a:t>산성화</a:t>
            </a:r>
            <a:endParaRPr lang="en-US" dirty="0" smtClean="0"/>
          </a:p>
          <a:p>
            <a:pPr lvl="1"/>
            <a:r>
              <a:rPr lang="ko-KR" altLang="en-US" b="1" smtClean="0"/>
              <a:t>수질 </a:t>
            </a:r>
            <a:r>
              <a:rPr lang="ko-KR" altLang="en-US" smtClean="0"/>
              <a:t>부영양화</a:t>
            </a:r>
            <a:endParaRPr lang="en-US" dirty="0" smtClean="0"/>
          </a:p>
          <a:p>
            <a:pPr lvl="1"/>
            <a:r>
              <a:rPr lang="ko-KR" altLang="en-US" b="1" smtClean="0"/>
              <a:t>에너지 </a:t>
            </a:r>
            <a:r>
              <a:rPr lang="ko-KR" altLang="en-US" smtClean="0"/>
              <a:t>소비</a:t>
            </a:r>
            <a:endParaRPr lang="en-US" dirty="0" smtClean="0"/>
          </a:p>
          <a:p>
            <a:r>
              <a:rPr lang="ko-KR" altLang="en-US" smtClean="0"/>
              <a:t>각 요인 비율</a:t>
            </a:r>
            <a:endParaRPr lang="en-US" dirty="0" smtClean="0"/>
          </a:p>
          <a:p>
            <a:pPr lvl="1"/>
            <a:r>
              <a:rPr lang="ko-KR" altLang="en-US" smtClean="0"/>
              <a:t>재질</a:t>
            </a:r>
            <a:endParaRPr lang="en-US" dirty="0" smtClean="0"/>
          </a:p>
          <a:p>
            <a:pPr lvl="1"/>
            <a:r>
              <a:rPr lang="ko-KR" altLang="en-US" smtClean="0"/>
              <a:t>제조 공정</a:t>
            </a:r>
            <a:endParaRPr lang="en-US" dirty="0" smtClean="0"/>
          </a:p>
          <a:p>
            <a:pPr lvl="1"/>
            <a:r>
              <a:rPr lang="ko-KR" altLang="en-US" smtClean="0"/>
              <a:t>사용 지역</a:t>
            </a:r>
            <a:endParaRPr lang="en-US" dirty="0" smtClean="0"/>
          </a:p>
          <a:p>
            <a:pPr lvl="1"/>
            <a:r>
              <a:rPr lang="ko-KR" altLang="en-US" smtClean="0"/>
              <a:t>폐기</a:t>
            </a:r>
            <a:r>
              <a:rPr lang="en-US" smtClean="0"/>
              <a:t> </a:t>
            </a:r>
            <a:endParaRPr lang="en-US" dirty="0" smtClean="0"/>
          </a:p>
          <a:p>
            <a:r>
              <a:rPr lang="ko-KR" altLang="en-US" smtClean="0"/>
              <a:t>기초선 설정</a:t>
            </a:r>
            <a:endParaRPr lang="en-US" dirty="0"/>
          </a:p>
        </p:txBody>
      </p:sp>
      <p:pic>
        <p:nvPicPr>
          <p:cNvPr id="8" name="Picture 7" descr="SustainabilityXpress-Dashboard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1447800"/>
            <a:ext cx="3581400" cy="4191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162800" y="5181600"/>
            <a:ext cx="381000" cy="4572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263525"/>
            <a:ext cx="84582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ko-KR" altLang="en-US" sz="2500" smtClean="0"/>
              <a:t>지속 가능한 엔지니어링이란</a:t>
            </a:r>
            <a:r>
              <a:rPr lang="en-US" altLang="ko-KR" sz="2500" smtClean="0"/>
              <a:t>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7922572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ko-KR" altLang="en-US" sz="2800" kern="1200" smtClean="0">
                <a:solidFill>
                  <a:srgbClr val="006600"/>
                </a:solidFill>
                <a:latin typeface="Arial Rounded MT Bold"/>
              </a:rPr>
              <a:t>지속 가능한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sz="2800" kern="1200" smtClean="0">
                <a:solidFill>
                  <a:srgbClr val="006600"/>
                </a:solidFill>
                <a:latin typeface="Arial Rounded MT Bold"/>
              </a:rPr>
              <a:t>설계</a:t>
            </a:r>
            <a:r>
              <a:rPr lang="ko-KR" altLang="en-US" kern="1200" smtClean="0"/>
              <a:t>는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>
                <a:solidFill>
                  <a:srgbClr val="74B31F"/>
                </a:solidFill>
              </a:rPr>
              <a:t>사회적</a:t>
            </a:r>
            <a:r>
              <a:rPr lang="en-US" altLang="ko-KR" kern="1200" smtClean="0"/>
              <a:t>,</a:t>
            </a:r>
            <a:r>
              <a:rPr lang="en-US" altLang="ko-KR" kern="1200" smtClean="0">
                <a:latin typeface="Arial Rounded MT Bold" pitchFamily="34" charset="0"/>
              </a:rPr>
              <a:t> </a:t>
            </a:r>
            <a:r>
              <a:rPr lang="ko-KR" altLang="en-US" kern="1200" smtClean="0">
                <a:solidFill>
                  <a:srgbClr val="74B31F"/>
                </a:solidFill>
              </a:rPr>
              <a:t>환경적</a:t>
            </a:r>
            <a:r>
              <a:rPr lang="en-US" altLang="ko-KR" kern="1200" smtClean="0"/>
              <a:t>,</a:t>
            </a:r>
            <a:r>
              <a:rPr lang="en-US" altLang="ko-KR" kern="1200" smtClean="0">
                <a:latin typeface="Arial Rounded MT Bold" pitchFamily="34" charset="0"/>
              </a:rPr>
              <a:t> </a:t>
            </a:r>
            <a:r>
              <a:rPr lang="ko-KR" altLang="en-US" kern="1200" smtClean="0">
                <a:solidFill>
                  <a:srgbClr val="74B31F"/>
                </a:solidFill>
              </a:rPr>
              <a:t>경제적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조건을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제품이나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프로세스에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통합하는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것을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의미합니다</a:t>
            </a:r>
            <a:r>
              <a:rPr lang="en-US" altLang="ko-KR" kern="1200" smtClean="0"/>
              <a:t>.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ko-KR" altLang="en-US" smtClean="0"/>
              <a:t>머지않아 모든 설계는</a:t>
            </a:r>
            <a:r>
              <a:rPr lang="ko-KR" altLang="en-US" sz="2800" smtClean="0">
                <a:solidFill>
                  <a:srgbClr val="006600"/>
                </a:solidFill>
                <a:latin typeface="Arial Rounded MT Bold"/>
              </a:rPr>
              <a:t>지속 가능한</a:t>
            </a:r>
            <a:r>
              <a:rPr lang="ko-KR" altLang="en-US" smtClean="0">
                <a:solidFill>
                  <a:srgbClr val="74B31F"/>
                </a:solidFill>
              </a:rPr>
              <a:t> </a:t>
            </a:r>
            <a:r>
              <a:rPr lang="ko-KR" altLang="en-US" sz="2800" smtClean="0">
                <a:solidFill>
                  <a:srgbClr val="006600"/>
                </a:solidFill>
                <a:latin typeface="Arial Rounded MT Bold"/>
              </a:rPr>
              <a:t>설계</a:t>
            </a:r>
            <a:r>
              <a:rPr lang="ko-KR" altLang="en-US" smtClean="0"/>
              <a:t>가 될 것입니다</a:t>
            </a:r>
            <a:r>
              <a:rPr lang="en-US" altLang="ko-KR" smtClean="0"/>
              <a:t>.</a:t>
            </a:r>
            <a:endParaRPr lang="en-US" kern="1200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altLang="ko-KR" sz="2800" kern="1200" smtClean="0">
                <a:solidFill>
                  <a:srgbClr val="006600"/>
                </a:solidFill>
                <a:latin typeface="Arial Rounded MT Bold"/>
              </a:rPr>
              <a:t>SolidWorks</a:t>
            </a:r>
            <a:r>
              <a:rPr lang="en-US" altLang="ko-KR" kern="120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en-US" altLang="ko-KR" sz="2800" kern="1200" smtClean="0">
                <a:solidFill>
                  <a:srgbClr val="006600"/>
                </a:solidFill>
                <a:latin typeface="Arial Rounded MT Bold"/>
              </a:rPr>
              <a:t>Sustainability</a:t>
            </a:r>
            <a:r>
              <a:rPr lang="en-US" altLang="ko-KR" kern="120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ko-KR" altLang="en-US" kern="1200" smtClean="0"/>
              <a:t>로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학생들은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자신의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설계에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대해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환경적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고려를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할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수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있습니다</a:t>
            </a:r>
            <a:r>
              <a:rPr lang="en-US" altLang="ko-KR" kern="1200" smtClean="0"/>
              <a:t>.</a:t>
            </a:r>
            <a:r>
              <a:rPr lang="en-US" smtClean="0"/>
              <a:t> </a:t>
            </a:r>
            <a:endParaRPr lang="en-US" dirty="0" smtClean="0">
              <a:solidFill>
                <a:schemeClr val="accent4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ko-KR" altLang="en-US" sz="2800" smtClean="0">
                <a:solidFill>
                  <a:srgbClr val="006600"/>
                </a:solidFill>
                <a:latin typeface="Arial Rounded MT Bold"/>
              </a:rPr>
              <a:t>전과정평가</a:t>
            </a:r>
            <a:r>
              <a:rPr lang="en-US" altLang="ko-KR" smtClean="0"/>
              <a:t>(</a:t>
            </a:r>
            <a:r>
              <a:rPr lang="en-US" altLang="ko-KR" sz="2800" smtClean="0">
                <a:solidFill>
                  <a:srgbClr val="006600"/>
                </a:solidFill>
                <a:latin typeface="Arial Rounded MT Bold"/>
              </a:rPr>
              <a:t>LCA</a:t>
            </a:r>
            <a:r>
              <a:rPr lang="en-US" altLang="ko-KR" smtClean="0"/>
              <a:t>)</a:t>
            </a:r>
            <a:r>
              <a:rPr lang="ko-KR" altLang="en-US" smtClean="0"/>
              <a:t>를 직접적으로 설계 프로세스 엔지니어링에 통합하여 성공적 제품을 개발할 수 있습니다</a:t>
            </a:r>
            <a:r>
              <a:rPr lang="en-US" altLang="ko-KR" smtClean="0"/>
              <a:t>.</a:t>
            </a:r>
            <a:endParaRPr lang="en-US" dirty="0" smtClean="0"/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재질 속성에 따른 유사 재질 찾기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5026972" cy="4525963"/>
          </a:xfrm>
        </p:spPr>
        <p:txBody>
          <a:bodyPr>
            <a:normAutofit/>
          </a:bodyPr>
          <a:lstStyle/>
          <a:p>
            <a:r>
              <a:rPr lang="ko-KR" altLang="en-US" smtClean="0"/>
              <a:t>열팽창</a:t>
            </a:r>
            <a:endParaRPr lang="en-US" dirty="0" smtClean="0"/>
          </a:p>
          <a:p>
            <a:r>
              <a:rPr lang="ko-KR" altLang="en-US" smtClean="0"/>
              <a:t>비열</a:t>
            </a:r>
            <a:endParaRPr lang="en-US" dirty="0" smtClean="0"/>
          </a:p>
          <a:p>
            <a:r>
              <a:rPr lang="ko-KR" altLang="en-US" smtClean="0"/>
              <a:t>밀도</a:t>
            </a:r>
            <a:endParaRPr lang="en-US" dirty="0" smtClean="0"/>
          </a:p>
          <a:p>
            <a:r>
              <a:rPr lang="ko-KR" altLang="en-US" smtClean="0"/>
              <a:t>탄성계수</a:t>
            </a:r>
            <a:endParaRPr lang="en-US" dirty="0" smtClean="0"/>
          </a:p>
          <a:p>
            <a:r>
              <a:rPr lang="ko-KR" altLang="en-US" smtClean="0"/>
              <a:t>전단계수</a:t>
            </a:r>
            <a:endParaRPr lang="en-US" dirty="0" smtClean="0"/>
          </a:p>
          <a:p>
            <a:r>
              <a:rPr lang="ko-KR" altLang="en-US" smtClean="0"/>
              <a:t>열전도율</a:t>
            </a:r>
            <a:endParaRPr lang="en-US" dirty="0" smtClean="0"/>
          </a:p>
          <a:p>
            <a:r>
              <a:rPr lang="ko-KR" altLang="en-US" smtClean="0"/>
              <a:t>포아송비</a:t>
            </a:r>
            <a:endParaRPr lang="en-US" dirty="0" smtClean="0"/>
          </a:p>
          <a:p>
            <a:r>
              <a:rPr lang="ko-KR" altLang="en-US" smtClean="0"/>
              <a:t>인장강도</a:t>
            </a:r>
            <a:endParaRPr lang="en-US" dirty="0" smtClean="0"/>
          </a:p>
          <a:p>
            <a:r>
              <a:rPr lang="ko-KR" altLang="en-US" smtClean="0"/>
              <a:t>항복강도</a:t>
            </a:r>
            <a:endParaRPr lang="en-US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639" t="5796" r="1639"/>
          <a:stretch>
            <a:fillRect/>
          </a:stretch>
        </p:blipFill>
        <p:spPr bwMode="auto">
          <a:xfrm>
            <a:off x="4632874" y="1447801"/>
            <a:ext cx="4358726" cy="3200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mtClean="0"/>
              <a:t>재질 속성의 정의</a:t>
            </a:r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81346"/>
            <a:ext cx="7846372" cy="4525963"/>
          </a:xfrm>
        </p:spPr>
        <p:txBody>
          <a:bodyPr>
            <a:normAutofit fontScale="62500" lnSpcReduction="20000"/>
          </a:bodyPr>
          <a:lstStyle/>
          <a:p>
            <a:r>
              <a:rPr lang="ko-KR" altLang="en-US" sz="2300" smtClean="0"/>
              <a:t>열팽창 </a:t>
            </a:r>
            <a:r>
              <a:rPr lang="en-US" altLang="ko-KR" sz="2300" b="0" smtClean="0"/>
              <a:t>-</a:t>
            </a:r>
            <a:r>
              <a:rPr lang="en-US" altLang="ko-KR" sz="2300" smtClean="0"/>
              <a:t> </a:t>
            </a:r>
            <a:r>
              <a:rPr lang="ko-KR" altLang="en-US" sz="2300" b="0" smtClean="0"/>
              <a:t>온도</a:t>
            </a:r>
            <a:r>
              <a:rPr lang="ko-KR" altLang="en-US" sz="2300" smtClean="0"/>
              <a:t> </a:t>
            </a:r>
            <a:r>
              <a:rPr lang="en-US" altLang="ko-KR" sz="2300" b="0" smtClean="0"/>
              <a:t>1</a:t>
            </a:r>
            <a:r>
              <a:rPr lang="ko-KR" altLang="en-US" sz="2300" b="0" smtClean="0"/>
              <a:t>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변화에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따른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단위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길이당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길이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변화</a:t>
            </a:r>
            <a:r>
              <a:rPr lang="en-US" altLang="ko-KR" sz="2300" b="0" smtClean="0"/>
              <a:t>(</a:t>
            </a:r>
            <a:r>
              <a:rPr lang="ko-KR" altLang="en-US" sz="2300" b="0" smtClean="0"/>
              <a:t>단위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온도당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수직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변형률의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변화</a:t>
            </a:r>
            <a:r>
              <a:rPr lang="en-US" altLang="ko-KR" sz="2300" b="0" smtClean="0"/>
              <a:t>)(K)</a:t>
            </a:r>
            <a:endParaRPr lang="en-US" sz="2300" b="0" dirty="0" smtClean="0"/>
          </a:p>
          <a:p>
            <a:endParaRPr lang="en-US" b="0" dirty="0" smtClean="0"/>
          </a:p>
          <a:p>
            <a:r>
              <a:rPr lang="ko-KR" altLang="en-US" sz="2300" smtClean="0"/>
              <a:t>비열 </a:t>
            </a:r>
            <a:r>
              <a:rPr lang="en-US" altLang="ko-KR" sz="2300" b="0" smtClean="0"/>
              <a:t>-</a:t>
            </a:r>
            <a:r>
              <a:rPr lang="en-US" altLang="ko-KR" sz="2300" smtClean="0"/>
              <a:t> </a:t>
            </a:r>
            <a:r>
              <a:rPr lang="ko-KR" altLang="en-US" sz="2300" b="0" smtClean="0"/>
              <a:t>단위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질량의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재질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온도를</a:t>
            </a:r>
            <a:r>
              <a:rPr lang="ko-KR" altLang="en-US" sz="2300" smtClean="0"/>
              <a:t> </a:t>
            </a:r>
            <a:r>
              <a:rPr lang="en-US" altLang="ko-KR" sz="2300" b="0" smtClean="0"/>
              <a:t>1</a:t>
            </a:r>
            <a:r>
              <a:rPr lang="ko-KR" altLang="en-US" sz="2300" b="0" smtClean="0"/>
              <a:t>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올리는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데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필요한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열량</a:t>
            </a:r>
            <a:r>
              <a:rPr lang="en-US" altLang="ko-KR" sz="2300" b="0" smtClean="0"/>
              <a:t>(J/kg</a:t>
            </a:r>
            <a:r>
              <a:rPr lang="en-US" altLang="ko-KR" sz="2300" smtClean="0"/>
              <a:t> </a:t>
            </a:r>
            <a:r>
              <a:rPr lang="en-US" altLang="ko-KR" sz="2300" b="0" smtClean="0"/>
              <a:t>K)</a:t>
            </a:r>
            <a:endParaRPr lang="en-US" sz="2300" b="0" dirty="0" smtClean="0"/>
          </a:p>
          <a:p>
            <a:endParaRPr lang="en-US" b="0" dirty="0" smtClean="0"/>
          </a:p>
          <a:p>
            <a:r>
              <a:rPr lang="ko-KR" altLang="en-US" sz="2300" smtClean="0"/>
              <a:t>밀도 </a:t>
            </a:r>
            <a:r>
              <a:rPr lang="en-US" altLang="ko-KR" sz="2300" b="0" smtClean="0"/>
              <a:t>-</a:t>
            </a:r>
            <a:r>
              <a:rPr lang="en-US" altLang="ko-KR" sz="2300" smtClean="0"/>
              <a:t> </a:t>
            </a:r>
            <a:r>
              <a:rPr lang="ko-KR" altLang="en-US" sz="2300" b="0" smtClean="0"/>
              <a:t>단위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부피당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질량</a:t>
            </a:r>
            <a:r>
              <a:rPr lang="ko-KR" altLang="en-US" sz="2300" smtClean="0"/>
              <a:t> </a:t>
            </a:r>
            <a:r>
              <a:rPr lang="en-US" altLang="ko-KR" sz="2300" b="0" smtClean="0"/>
              <a:t>(kg/m</a:t>
            </a:r>
            <a:r>
              <a:rPr lang="en-US" altLang="ko-KR" sz="2300" b="0" baseline="30000" smtClean="0"/>
              <a:t>3</a:t>
            </a:r>
            <a:r>
              <a:rPr lang="en-US" altLang="ko-KR" sz="2300" smtClean="0"/>
              <a:t> </a:t>
            </a:r>
            <a:r>
              <a:rPr lang="en-US" altLang="ko-KR" sz="2300" b="0" smtClean="0"/>
              <a:t>)</a:t>
            </a:r>
            <a:r>
              <a:rPr lang="en-US" b="0" smtClean="0"/>
              <a:t> </a:t>
            </a:r>
            <a:endParaRPr lang="en-US" b="0" dirty="0" smtClean="0"/>
          </a:p>
          <a:p>
            <a:pPr>
              <a:buNone/>
            </a:pPr>
            <a:endParaRPr lang="en-US" b="0" dirty="0" smtClean="0"/>
          </a:p>
          <a:p>
            <a:r>
              <a:rPr lang="ko-KR" altLang="en-US" sz="2300" smtClean="0"/>
              <a:t>탄성계수</a:t>
            </a:r>
            <a:r>
              <a:rPr lang="en-US" altLang="ko-KR" sz="2300" b="0" smtClean="0"/>
              <a:t>(</a:t>
            </a:r>
            <a:r>
              <a:rPr lang="ko-KR" altLang="en-US" sz="2300" b="0" smtClean="0"/>
              <a:t>영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계수</a:t>
            </a:r>
            <a:r>
              <a:rPr lang="en-US" altLang="ko-KR" sz="2300" b="0" smtClean="0"/>
              <a:t>)</a:t>
            </a:r>
            <a:r>
              <a:rPr lang="en-US" altLang="ko-KR" sz="2300" smtClean="0"/>
              <a:t> </a:t>
            </a:r>
            <a:r>
              <a:rPr lang="en-US" altLang="ko-KR" sz="2300" b="0" smtClean="0"/>
              <a:t>–</a:t>
            </a:r>
            <a:r>
              <a:rPr lang="en-US" altLang="ko-KR" sz="2300" smtClean="0"/>
              <a:t> </a:t>
            </a:r>
            <a:r>
              <a:rPr lang="ko-KR" altLang="en-US" sz="2300" b="0" smtClean="0"/>
              <a:t>특정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방향의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응력과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관련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변형률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간의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비율</a:t>
            </a:r>
            <a:r>
              <a:rPr lang="en-US" altLang="ko-KR" sz="2300" b="0" smtClean="0"/>
              <a:t>(N/m</a:t>
            </a:r>
            <a:r>
              <a:rPr lang="en-US" altLang="ko-KR" sz="2300" b="0" baseline="30000" smtClean="0"/>
              <a:t>2</a:t>
            </a:r>
            <a:r>
              <a:rPr lang="en-US" altLang="ko-KR" sz="2300" b="0" smtClean="0"/>
              <a:t>)</a:t>
            </a:r>
            <a:endParaRPr lang="en-US" sz="2300" b="0" dirty="0" smtClean="0"/>
          </a:p>
          <a:p>
            <a:pPr>
              <a:buNone/>
            </a:pPr>
            <a:endParaRPr lang="en-US" b="0" dirty="0" smtClean="0"/>
          </a:p>
          <a:p>
            <a:r>
              <a:rPr lang="ko-KR" altLang="en-US" sz="2300" smtClean="0"/>
              <a:t>전단계수</a:t>
            </a:r>
            <a:r>
              <a:rPr lang="en-US" altLang="ko-KR" sz="2300" b="0" smtClean="0"/>
              <a:t>(</a:t>
            </a:r>
            <a:r>
              <a:rPr lang="ko-KR" altLang="en-US" sz="2300" b="0" smtClean="0"/>
              <a:t>강성계수</a:t>
            </a:r>
            <a:r>
              <a:rPr lang="en-US" altLang="ko-KR" sz="2300" b="0" smtClean="0"/>
              <a:t>)</a:t>
            </a:r>
            <a:r>
              <a:rPr lang="en-US" altLang="ko-KR" sz="2300" smtClean="0"/>
              <a:t> </a:t>
            </a:r>
            <a:r>
              <a:rPr lang="en-US" altLang="ko-KR" sz="2300" b="0" smtClean="0"/>
              <a:t>–</a:t>
            </a:r>
            <a:r>
              <a:rPr lang="en-US" altLang="ko-KR" sz="2300" smtClean="0"/>
              <a:t> </a:t>
            </a:r>
            <a:r>
              <a:rPr lang="ko-KR" altLang="en-US" sz="2300" b="0" smtClean="0"/>
              <a:t>관련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전단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변형률로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나눈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평면에서의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전단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응력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비율</a:t>
            </a:r>
            <a:r>
              <a:rPr lang="en-US" altLang="ko-KR" sz="2300" b="0" smtClean="0"/>
              <a:t>(N/m</a:t>
            </a:r>
            <a:r>
              <a:rPr lang="en-US" altLang="ko-KR" sz="2300" b="0" baseline="30000" smtClean="0"/>
              <a:t>2</a:t>
            </a:r>
            <a:r>
              <a:rPr lang="en-US" altLang="ko-KR" sz="2300" b="0" smtClean="0"/>
              <a:t>)</a:t>
            </a:r>
            <a:endParaRPr lang="en-US" sz="2300" b="0" dirty="0" smtClean="0"/>
          </a:p>
          <a:p>
            <a:endParaRPr lang="en-US" b="0" dirty="0" smtClean="0"/>
          </a:p>
          <a:p>
            <a:r>
              <a:rPr lang="ko-KR" altLang="en-US" sz="2300" smtClean="0"/>
              <a:t>열전도율 </a:t>
            </a:r>
            <a:r>
              <a:rPr lang="en-US" altLang="ko-KR" sz="2300" b="0" smtClean="0"/>
              <a:t>-</a:t>
            </a:r>
            <a:r>
              <a:rPr lang="en-US" altLang="ko-KR" sz="2300" smtClean="0"/>
              <a:t> </a:t>
            </a:r>
            <a:r>
              <a:rPr lang="ko-KR" altLang="en-US" sz="2300" b="0" smtClean="0"/>
              <a:t>단위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온도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차이당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단위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두께의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재질을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통해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열이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전이되는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비율</a:t>
            </a:r>
            <a:r>
              <a:rPr lang="en-US" altLang="ko-KR" sz="2300" b="0" smtClean="0"/>
              <a:t>(W/m</a:t>
            </a:r>
            <a:r>
              <a:rPr lang="en-US" altLang="ko-KR" sz="2300" smtClean="0"/>
              <a:t> </a:t>
            </a:r>
            <a:r>
              <a:rPr lang="en-US" altLang="ko-KR" sz="2300" b="0" smtClean="0"/>
              <a:t>K)</a:t>
            </a:r>
            <a:endParaRPr lang="en-US" sz="2300" b="0" dirty="0" smtClean="0"/>
          </a:p>
          <a:p>
            <a:endParaRPr lang="en-US" b="0" dirty="0" smtClean="0"/>
          </a:p>
          <a:p>
            <a:r>
              <a:rPr lang="ko-KR" altLang="en-US" sz="2300" smtClean="0"/>
              <a:t>포아송비 </a:t>
            </a:r>
            <a:r>
              <a:rPr lang="en-US" altLang="ko-KR" sz="2300" b="0" smtClean="0"/>
              <a:t>-</a:t>
            </a:r>
            <a:r>
              <a:rPr lang="en-US" altLang="ko-KR" sz="2300" smtClean="0"/>
              <a:t> </a:t>
            </a:r>
            <a:r>
              <a:rPr lang="ko-KR" altLang="en-US" sz="2300" b="0" smtClean="0"/>
              <a:t>적용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하중과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같은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방향의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신장률</a:t>
            </a:r>
            <a:r>
              <a:rPr lang="en-US" altLang="ko-KR" sz="2300" b="0" smtClean="0"/>
              <a:t>(</a:t>
            </a:r>
            <a:r>
              <a:rPr lang="ko-KR" altLang="en-US" sz="2300" b="0" smtClean="0"/>
              <a:t>축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변형</a:t>
            </a:r>
            <a:r>
              <a:rPr lang="en-US" altLang="ko-KR" sz="2300" b="0" smtClean="0"/>
              <a:t>)</a:t>
            </a:r>
            <a:r>
              <a:rPr lang="ko-KR" altLang="en-US" sz="2300" b="0" smtClean="0"/>
              <a:t>에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대한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적용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하중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수직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방향의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수축률</a:t>
            </a:r>
            <a:r>
              <a:rPr lang="en-US" altLang="ko-KR" sz="2300" b="0" smtClean="0"/>
              <a:t>(</a:t>
            </a:r>
            <a:r>
              <a:rPr lang="ko-KR" altLang="en-US" sz="2300" b="0" smtClean="0"/>
              <a:t>횡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변형</a:t>
            </a:r>
            <a:r>
              <a:rPr lang="en-US" altLang="ko-KR" sz="2300" b="0" smtClean="0"/>
              <a:t>)</a:t>
            </a:r>
            <a:r>
              <a:rPr lang="en-US" altLang="ko-KR" sz="2300" smtClean="0"/>
              <a:t> </a:t>
            </a:r>
            <a:r>
              <a:rPr lang="ko-KR" altLang="en-US" sz="2300" b="0" smtClean="0"/>
              <a:t>비율</a:t>
            </a:r>
            <a:r>
              <a:rPr lang="en-US" altLang="ko-KR" sz="2300" b="0" smtClean="0"/>
              <a:t>.</a:t>
            </a:r>
            <a:r>
              <a:rPr lang="en-US" altLang="ko-KR" sz="2300" smtClean="0"/>
              <a:t>  </a:t>
            </a:r>
            <a:r>
              <a:rPr lang="ko-KR" altLang="en-US" sz="2300" b="0" smtClean="0"/>
              <a:t>포아송비는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무차원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양입니다</a:t>
            </a:r>
            <a:r>
              <a:rPr lang="en-US" altLang="ko-KR" sz="2300" b="0" smtClean="0"/>
              <a:t>.</a:t>
            </a:r>
            <a:r>
              <a:rPr lang="en-US" b="0" smtClean="0"/>
              <a:t>  </a:t>
            </a:r>
            <a:endParaRPr lang="en-US" b="0" dirty="0" smtClean="0"/>
          </a:p>
          <a:p>
            <a:endParaRPr lang="en-US" b="0" dirty="0" smtClean="0"/>
          </a:p>
          <a:p>
            <a:r>
              <a:rPr lang="ko-KR" altLang="en-US" sz="2300" smtClean="0"/>
              <a:t>인장강도 </a:t>
            </a:r>
            <a:r>
              <a:rPr lang="en-US" altLang="ko-KR" sz="2300" b="0" smtClean="0"/>
              <a:t>–</a:t>
            </a:r>
            <a:r>
              <a:rPr lang="en-US" altLang="ko-KR" sz="2300" smtClean="0"/>
              <a:t> </a:t>
            </a:r>
            <a:r>
              <a:rPr lang="ko-KR" altLang="en-US" sz="2300" b="0" smtClean="0"/>
              <a:t>파손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재질이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받을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수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있는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최대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인장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응력</a:t>
            </a:r>
            <a:r>
              <a:rPr lang="en-US" altLang="ko-KR" sz="2300" b="0" smtClean="0"/>
              <a:t>(N/m</a:t>
            </a:r>
            <a:r>
              <a:rPr lang="en-US" altLang="ko-KR" sz="2300" b="0" baseline="30000" smtClean="0"/>
              <a:t>2</a:t>
            </a:r>
            <a:r>
              <a:rPr lang="en-US" altLang="ko-KR" sz="2300" b="0" smtClean="0"/>
              <a:t>)</a:t>
            </a:r>
            <a:endParaRPr lang="en-US" sz="2300" b="0" dirty="0" smtClean="0"/>
          </a:p>
          <a:p>
            <a:endParaRPr lang="en-US" b="0" dirty="0" smtClean="0"/>
          </a:p>
          <a:p>
            <a:r>
              <a:rPr lang="ko-KR" altLang="en-US" sz="2300" smtClean="0"/>
              <a:t>항복강도 </a:t>
            </a:r>
            <a:r>
              <a:rPr lang="en-US" altLang="ko-KR" sz="2300" b="0" smtClean="0"/>
              <a:t>–</a:t>
            </a:r>
            <a:r>
              <a:rPr lang="en-US" altLang="ko-KR" sz="2300" smtClean="0"/>
              <a:t> </a:t>
            </a:r>
            <a:r>
              <a:rPr lang="ko-KR" altLang="en-US" sz="2300" b="0" smtClean="0"/>
              <a:t>재질이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영구적으로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변형되는</a:t>
            </a:r>
            <a:r>
              <a:rPr lang="ko-KR" altLang="en-US" sz="2300" smtClean="0"/>
              <a:t> </a:t>
            </a:r>
            <a:r>
              <a:rPr lang="ko-KR" altLang="en-US" sz="2300" b="0" smtClean="0"/>
              <a:t>응력</a:t>
            </a:r>
            <a:r>
              <a:rPr lang="en-US" altLang="ko-KR" sz="2300" b="0" smtClean="0"/>
              <a:t>(N/m</a:t>
            </a:r>
            <a:r>
              <a:rPr lang="en-US" altLang="ko-KR" sz="2300" b="0" baseline="30000" smtClean="0"/>
              <a:t>2</a:t>
            </a:r>
            <a:r>
              <a:rPr lang="en-US" altLang="ko-KR" sz="2300" b="0" smtClean="0"/>
              <a:t>)</a:t>
            </a:r>
            <a:r>
              <a:rPr lang="en-US" b="0" smtClean="0"/>
              <a:t>  </a:t>
            </a:r>
            <a:endParaRPr lang="en-US" b="0" dirty="0" smtClean="0"/>
          </a:p>
          <a:p>
            <a:pPr>
              <a:buNone/>
            </a:pPr>
            <a:endParaRPr lang="en-US" b="0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SolidWorks Sustainability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1"/>
            <a:ext cx="8612828" cy="3276600"/>
          </a:xfrm>
        </p:spPr>
        <p:txBody>
          <a:bodyPr>
            <a:normAutofit/>
          </a:bodyPr>
          <a:lstStyle/>
          <a:p>
            <a:r>
              <a:rPr lang="en-US" sz="2000" smtClean="0"/>
              <a:t>SustainabilityXpress</a:t>
            </a:r>
            <a:r>
              <a:rPr lang="ko-KR" altLang="en-US" sz="2000" smtClean="0"/>
              <a:t>와 동일한 기능</a:t>
            </a:r>
            <a:endParaRPr lang="en-US" sz="2000" dirty="0" smtClean="0"/>
          </a:p>
          <a:p>
            <a:r>
              <a:rPr lang="ko-KR" altLang="en-US" sz="2000" smtClean="0"/>
              <a:t>어셈블리의 </a:t>
            </a:r>
            <a:r>
              <a:rPr lang="en-US" sz="2000" smtClean="0"/>
              <a:t>LCA</a:t>
            </a:r>
            <a:endParaRPr lang="en-US" sz="2000" dirty="0" smtClean="0"/>
          </a:p>
          <a:p>
            <a:r>
              <a:rPr lang="ko-KR" altLang="en-US" sz="2000" smtClean="0"/>
              <a:t>설정 지원</a:t>
            </a:r>
            <a:endParaRPr lang="en-US" sz="2000" dirty="0" smtClean="0"/>
          </a:p>
          <a:p>
            <a:pPr lvl="1"/>
            <a:r>
              <a:rPr lang="ko-KR" altLang="en-US" sz="1800" smtClean="0"/>
              <a:t>입력 사항 및 설정별 결과 저장</a:t>
            </a:r>
            <a:endParaRPr lang="en-US" sz="1800" dirty="0" smtClean="0"/>
          </a:p>
          <a:p>
            <a:r>
              <a:rPr lang="ko-KR" altLang="en-US" sz="2000" smtClean="0"/>
              <a:t>어셈블리에 대한 확장된 보고 기능</a:t>
            </a:r>
            <a:endParaRPr lang="en-US" sz="2000" dirty="0" smtClean="0"/>
          </a:p>
          <a:p>
            <a:r>
              <a:rPr lang="ko-KR" altLang="en-US" sz="2000" smtClean="0"/>
              <a:t>사용 중 소비된 에너지의 양 </a:t>
            </a:r>
            <a:r>
              <a:rPr lang="en-US" altLang="ko-KR" sz="2000" smtClean="0"/>
              <a:t>&amp; </a:t>
            </a:r>
            <a:r>
              <a:rPr lang="ko-KR" altLang="en-US" sz="2000" smtClean="0"/>
              <a:t>유형 지정</a:t>
            </a:r>
            <a:endParaRPr lang="en-US" sz="2000" dirty="0" smtClean="0"/>
          </a:p>
          <a:p>
            <a:r>
              <a:rPr lang="ko-KR" altLang="en-US" sz="2000" smtClean="0"/>
              <a:t>운송 방법 지정</a:t>
            </a:r>
            <a:endParaRPr lang="en-US" sz="2000" dirty="0" smtClean="0"/>
          </a:p>
          <a:p>
            <a:r>
              <a:rPr lang="ko-KR" altLang="en-US" sz="2000" smtClean="0"/>
              <a:t>어셈블리 시각화 지원</a:t>
            </a:r>
            <a:endParaRPr lang="en-US" sz="2000" dirty="0" smtClean="0"/>
          </a:p>
        </p:txBody>
      </p:sp>
      <p:pic>
        <p:nvPicPr>
          <p:cNvPr id="4" name="Picture 3" descr="FoodProcAssemVi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4191000"/>
            <a:ext cx="4159109" cy="2525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지속 가능 보고서</a:t>
            </a:r>
            <a:endParaRPr lang="en-US" sz="25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702" y="1143000"/>
            <a:ext cx="4837098" cy="4221163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5349" y="1371600"/>
            <a:ext cx="4821251" cy="4587875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6234" y="1828800"/>
            <a:ext cx="4877766" cy="4267200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ko-KR" altLang="en-US" sz="2500" smtClean="0"/>
              <a:t>교육 현장에서 </a:t>
            </a:r>
            <a:r>
              <a:rPr lang="en-US" altLang="ko-KR" sz="2500" smtClean="0"/>
              <a:t>SolidWorks Sustainability</a:t>
            </a:r>
            <a:r>
              <a:rPr lang="ko-KR" altLang="en-US" sz="2500" smtClean="0"/>
              <a:t>가 필요한 이유</a:t>
            </a:r>
            <a:endParaRPr lang="en-US" sz="2500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687388" y="1447800"/>
            <a:ext cx="8229600" cy="5410200"/>
          </a:xfrm>
        </p:spPr>
        <p:txBody>
          <a:bodyPr/>
          <a:lstStyle/>
          <a:p>
            <a:pPr>
              <a:defRPr/>
            </a:pPr>
            <a:r>
              <a:rPr lang="ko-KR" altLang="en-US" sz="2800" kern="1200" smtClean="0">
                <a:solidFill>
                  <a:srgbClr val="006600"/>
                </a:solidFill>
                <a:latin typeface="Arial Rounded MT Bold"/>
              </a:rPr>
              <a:t>학생들은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자신의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설계가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환경에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미치는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영향에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대해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배우고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이해하여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이를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개선하고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알릴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수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있어야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합니다</a:t>
            </a:r>
            <a:r>
              <a:rPr lang="en-US" altLang="ko-KR" kern="1200" smtClean="0"/>
              <a:t>.</a:t>
            </a:r>
            <a:endParaRPr lang="en-US" dirty="0" smtClean="0">
              <a:cs typeface="Arial" charset="0"/>
            </a:endParaRPr>
          </a:p>
          <a:p>
            <a:pPr>
              <a:defRPr/>
            </a:pPr>
            <a:r>
              <a:rPr lang="ko-KR" altLang="en-US" sz="2800" kern="1200" smtClean="0">
                <a:solidFill>
                  <a:srgbClr val="006600"/>
                </a:solidFill>
                <a:latin typeface="Arial Rounded MT Bold"/>
              </a:rPr>
              <a:t>교육자들은</a:t>
            </a:r>
            <a:r>
              <a:rPr lang="ko-KR" altLang="en-US" kern="120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ko-KR" altLang="en-US" kern="1200" smtClean="0"/>
              <a:t>재료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선택과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제조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공정이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어떻게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환경에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영향을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미치는지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이해시켜야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합니다</a:t>
            </a:r>
            <a:r>
              <a:rPr lang="en-US" altLang="ko-KR" kern="1200" smtClean="0"/>
              <a:t>.</a:t>
            </a:r>
            <a:r>
              <a:rPr lang="en-US" smtClean="0">
                <a:latin typeface="Arial" charset="0"/>
                <a:cs typeface="Arial" charset="0"/>
              </a:rPr>
              <a:t> </a:t>
            </a:r>
            <a:endParaRPr lang="en-US" dirty="0" smtClean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ko-KR" altLang="en-US" sz="2800" kern="1200" smtClean="0">
                <a:solidFill>
                  <a:srgbClr val="006600"/>
                </a:solidFill>
                <a:latin typeface="Arial Rounded MT Bold"/>
              </a:rPr>
              <a:t>지침을</a:t>
            </a:r>
            <a:r>
              <a:rPr lang="ko-KR" altLang="en-US" sz="2800" kern="1200" smtClean="0">
                <a:solidFill>
                  <a:srgbClr val="006600"/>
                </a:solidFill>
                <a:latin typeface="Arial Rounded MT Bold" pitchFamily="34" charset="0"/>
              </a:rPr>
              <a:t> 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sz="2800" kern="1200" smtClean="0">
                <a:solidFill>
                  <a:srgbClr val="006600"/>
                </a:solidFill>
                <a:latin typeface="Arial Rounded MT Bold"/>
              </a:rPr>
              <a:t>통해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설계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및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기술을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사회적</a:t>
            </a:r>
            <a:r>
              <a:rPr lang="en-US" altLang="ko-KR" kern="1200" smtClean="0"/>
              <a:t>,</a:t>
            </a:r>
            <a:r>
              <a:rPr lang="en-US" altLang="ko-KR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환경적</a:t>
            </a:r>
            <a:r>
              <a:rPr lang="en-US" altLang="ko-KR" kern="1200" smtClean="0"/>
              <a:t>,</a:t>
            </a:r>
            <a:r>
              <a:rPr lang="en-US" altLang="ko-KR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경제적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조건과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통합시킬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수</a:t>
            </a:r>
            <a:r>
              <a:rPr lang="ko-KR" altLang="en-US" kern="1200" smtClean="0">
                <a:latin typeface="Arial Rounded MT Bold" pitchFamily="34" charset="0"/>
              </a:rPr>
              <a:t> </a:t>
            </a:r>
            <a:r>
              <a:rPr lang="ko-KR" altLang="en-US" kern="1200" smtClean="0"/>
              <a:t>있습니다</a:t>
            </a:r>
            <a:r>
              <a:rPr lang="en-US" altLang="ko-KR" kern="1200" smtClean="0"/>
              <a:t>.</a:t>
            </a:r>
            <a:endParaRPr lang="en-US" dirty="0" smtClean="0">
              <a:cs typeface="Arial" charset="0"/>
            </a:endParaRPr>
          </a:p>
          <a:p>
            <a:pPr>
              <a:defRPr/>
            </a:pPr>
            <a:endParaRPr lang="en-US" dirty="0" smtClean="0">
              <a:latin typeface="Arial" charset="0"/>
              <a:cs typeface="Arial" charset="0"/>
            </a:endParaRPr>
          </a:p>
          <a:p>
            <a:pPr>
              <a:buFontTx/>
              <a:buNone/>
              <a:defRPr/>
            </a:pPr>
            <a:endParaRPr lang="en-US" dirty="0" smtClean="0">
              <a:latin typeface="Arial" charset="0"/>
              <a:cs typeface="Arial" charset="0"/>
            </a:endParaRPr>
          </a:p>
          <a:p>
            <a:pPr>
              <a:buFontTx/>
              <a:buNone/>
              <a:defRPr/>
            </a:pPr>
            <a:endParaRPr lang="en-US" dirty="0" smtClean="0">
              <a:latin typeface="Arial" charset="0"/>
              <a:cs typeface="Arial" charset="0"/>
            </a:endParaRPr>
          </a:p>
          <a:p>
            <a:pPr>
              <a:buFontTx/>
              <a:buNone/>
              <a:defRPr/>
            </a:pPr>
            <a:endParaRPr 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감사합니다</a:t>
            </a:r>
            <a:r>
              <a:rPr lang="en-US" altLang="ko-KR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전과정평가 </a:t>
            </a:r>
            <a:r>
              <a:rPr lang="en-US" altLang="ko-KR" sz="2500" smtClean="0"/>
              <a:t>- </a:t>
            </a:r>
            <a:r>
              <a:rPr lang="en-US" sz="2500" smtClean="0"/>
              <a:t>LCA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4493572" cy="4525963"/>
          </a:xfrm>
        </p:spPr>
        <p:txBody>
          <a:bodyPr>
            <a:normAutofit/>
          </a:bodyPr>
          <a:lstStyle/>
          <a:p>
            <a:r>
              <a:rPr lang="ko-KR" altLang="en-US" smtClean="0"/>
              <a:t>원재료의 조달부터 제품의 생산</a:t>
            </a:r>
            <a:r>
              <a:rPr lang="en-US" altLang="ko-KR" smtClean="0"/>
              <a:t>, </a:t>
            </a:r>
            <a:r>
              <a:rPr lang="ko-KR" altLang="en-US" smtClean="0"/>
              <a:t>유통</a:t>
            </a:r>
            <a:r>
              <a:rPr lang="en-US" altLang="ko-KR" smtClean="0"/>
              <a:t>, </a:t>
            </a:r>
            <a:r>
              <a:rPr lang="ko-KR" altLang="en-US" smtClean="0"/>
              <a:t>사용</a:t>
            </a:r>
            <a:r>
              <a:rPr lang="en-US" altLang="ko-KR" smtClean="0"/>
              <a:t>, </a:t>
            </a:r>
            <a:r>
              <a:rPr lang="ko-KR" altLang="en-US" smtClean="0"/>
              <a:t>처리</a:t>
            </a:r>
            <a:r>
              <a:rPr lang="en-US" altLang="ko-KR" smtClean="0"/>
              <a:t>, </a:t>
            </a:r>
            <a:r>
              <a:rPr lang="ko-KR" altLang="en-US" smtClean="0"/>
              <a:t>재활용에 이르는 전체 수명을 통틀어서 제품의 </a:t>
            </a:r>
            <a:r>
              <a:rPr lang="ko-KR" altLang="en-US" sz="2800" smtClean="0">
                <a:solidFill>
                  <a:srgbClr val="578617"/>
                </a:solidFill>
              </a:rPr>
              <a:t>환경 영향</a:t>
            </a:r>
            <a:r>
              <a:rPr lang="ko-KR" altLang="en-US" sz="2800" smtClean="0"/>
              <a:t> </a:t>
            </a:r>
            <a:r>
              <a:rPr lang="ko-KR" altLang="en-US" smtClean="0"/>
              <a:t>을 정량적으로 평가하는 방법을 말합니다</a:t>
            </a:r>
            <a:r>
              <a:rPr lang="en-US" altLang="ko-KR" smtClean="0"/>
              <a:t>.</a:t>
            </a:r>
            <a:endParaRPr lang="en-US" dirty="0"/>
          </a:p>
        </p:txBody>
      </p:sp>
      <p:pic>
        <p:nvPicPr>
          <p:cNvPr id="5" name="Picture 4" descr="lca_SW_logo_r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1512039"/>
            <a:ext cx="3970390" cy="32697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LCA – </a:t>
            </a:r>
            <a:r>
              <a:rPr lang="ko-KR" altLang="en-US" sz="2500" smtClean="0"/>
              <a:t>전과정평가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536628" cy="5486400"/>
          </a:xfrm>
        </p:spPr>
        <p:txBody>
          <a:bodyPr numCol="1">
            <a:normAutofit fontScale="77500" lnSpcReduction="20000"/>
          </a:bodyPr>
          <a:lstStyle/>
          <a:p>
            <a:r>
              <a:rPr lang="ko-KR" altLang="en-US" sz="2500" smtClean="0"/>
              <a:t>원재료 추출</a:t>
            </a:r>
            <a:endParaRPr lang="en-US" sz="2500" dirty="0" smtClean="0"/>
          </a:p>
          <a:p>
            <a:pPr lvl="1"/>
            <a:r>
              <a:rPr lang="ko-KR" altLang="en-US" sz="2100" smtClean="0"/>
              <a:t>식목</a:t>
            </a:r>
            <a:r>
              <a:rPr lang="en-US" altLang="ko-KR" sz="2100" smtClean="0"/>
              <a:t>, </a:t>
            </a:r>
            <a:r>
              <a:rPr lang="ko-KR" altLang="en-US" sz="2100" smtClean="0"/>
              <a:t>재배 및 수확</a:t>
            </a:r>
            <a:endParaRPr lang="en-US" sz="2100" dirty="0" smtClean="0"/>
          </a:p>
          <a:p>
            <a:pPr lvl="1"/>
            <a:r>
              <a:rPr lang="ko-KR" altLang="en-US" sz="2100" smtClean="0"/>
              <a:t>원광의 채굴</a:t>
            </a:r>
            <a:r>
              <a:rPr lang="en-US" altLang="ko-KR" sz="2100" smtClean="0"/>
              <a:t>(</a:t>
            </a:r>
            <a:r>
              <a:rPr lang="ko-KR" altLang="en-US" sz="2100" smtClean="0"/>
              <a:t>예</a:t>
            </a:r>
            <a:r>
              <a:rPr lang="en-US" altLang="ko-KR" sz="2100" smtClean="0"/>
              <a:t>: </a:t>
            </a:r>
            <a:r>
              <a:rPr lang="ko-KR" altLang="en-US" sz="2100" smtClean="0"/>
              <a:t>보크사이트</a:t>
            </a:r>
            <a:r>
              <a:rPr lang="en-US" altLang="ko-KR" sz="2100" smtClean="0"/>
              <a:t>)</a:t>
            </a:r>
            <a:endParaRPr lang="en-US" sz="2100" dirty="0" smtClean="0"/>
          </a:p>
          <a:p>
            <a:pPr lvl="1"/>
            <a:r>
              <a:rPr lang="ko-KR" altLang="en-US" sz="2100" smtClean="0"/>
              <a:t>석유 시추 및 채취</a:t>
            </a:r>
            <a:endParaRPr lang="en-US" sz="2100" dirty="0" smtClean="0"/>
          </a:p>
          <a:p>
            <a:r>
              <a:rPr lang="ko-KR" altLang="en-US" sz="2500" smtClean="0"/>
              <a:t>재료 가공 </a:t>
            </a:r>
            <a:r>
              <a:rPr lang="en-US" altLang="ko-KR" sz="2100" smtClean="0"/>
              <a:t>- </a:t>
            </a:r>
            <a:r>
              <a:rPr lang="ko-KR" altLang="en-US" sz="2100" b="0" smtClean="0"/>
              <a:t>원재료를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가공된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재료로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처리</a:t>
            </a:r>
            <a:endParaRPr lang="en-US" sz="2100" b="0" dirty="0" smtClean="0"/>
          </a:p>
          <a:p>
            <a:pPr lvl="1"/>
            <a:r>
              <a:rPr lang="ko-KR" altLang="en-US" sz="2100" smtClean="0"/>
              <a:t>석유를 플라스틱으로</a:t>
            </a:r>
            <a:endParaRPr lang="en-US" sz="2100" dirty="0" smtClean="0"/>
          </a:p>
          <a:p>
            <a:pPr lvl="1"/>
            <a:r>
              <a:rPr lang="ko-KR" altLang="en-US" sz="2100" smtClean="0"/>
              <a:t>철을 강철로</a:t>
            </a:r>
            <a:endParaRPr lang="en-US" sz="2100" dirty="0" smtClean="0"/>
          </a:p>
          <a:p>
            <a:pPr lvl="1"/>
            <a:r>
              <a:rPr lang="ko-KR" altLang="en-US" sz="2100" smtClean="0"/>
              <a:t>보크나이트를 알루미늄으로</a:t>
            </a:r>
            <a:endParaRPr lang="en-US" sz="2100" dirty="0" smtClean="0"/>
          </a:p>
          <a:p>
            <a:r>
              <a:rPr lang="ko-KR" altLang="en-US" sz="2500" smtClean="0"/>
              <a:t>파트 제작 </a:t>
            </a:r>
            <a:r>
              <a:rPr lang="en-US" altLang="ko-KR" sz="2100" b="0" smtClean="0"/>
              <a:t>-</a:t>
            </a:r>
            <a:r>
              <a:rPr lang="en-US" altLang="ko-KR" sz="2100" smtClean="0"/>
              <a:t> </a:t>
            </a:r>
            <a:r>
              <a:rPr lang="ko-KR" altLang="en-US" sz="2100" b="0" smtClean="0"/>
              <a:t>재료를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완성된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파트로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가공</a:t>
            </a:r>
            <a:endParaRPr lang="en-US" sz="2100" b="0" dirty="0" smtClean="0"/>
          </a:p>
          <a:p>
            <a:pPr lvl="1"/>
            <a:r>
              <a:rPr lang="ko-KR" altLang="en-US" sz="2100" smtClean="0"/>
              <a:t>사출 성형</a:t>
            </a:r>
            <a:endParaRPr lang="en-US" sz="2100" dirty="0" smtClean="0"/>
          </a:p>
          <a:p>
            <a:pPr lvl="1"/>
            <a:r>
              <a:rPr lang="ko-KR" altLang="en-US" sz="2100" smtClean="0"/>
              <a:t>밀링 및 선삭</a:t>
            </a:r>
            <a:endParaRPr lang="en-US" sz="2100" dirty="0" smtClean="0"/>
          </a:p>
          <a:p>
            <a:pPr lvl="1"/>
            <a:r>
              <a:rPr lang="ko-KR" altLang="en-US" sz="2100" smtClean="0"/>
              <a:t>주조</a:t>
            </a:r>
            <a:endParaRPr lang="en-US" sz="2100" dirty="0" smtClean="0"/>
          </a:p>
          <a:p>
            <a:pPr lvl="1"/>
            <a:r>
              <a:rPr lang="ko-KR" altLang="en-US" sz="2100" smtClean="0"/>
              <a:t>타출</a:t>
            </a:r>
            <a:endParaRPr lang="en-US" sz="2100" dirty="0" smtClean="0"/>
          </a:p>
          <a:p>
            <a:r>
              <a:rPr lang="ko-KR" altLang="en-US" sz="2500" smtClean="0"/>
              <a:t>어셈블리 </a:t>
            </a:r>
            <a:r>
              <a:rPr lang="en-US" altLang="ko-KR" sz="2100" b="0" smtClean="0"/>
              <a:t>–</a:t>
            </a:r>
            <a:r>
              <a:rPr lang="en-US" altLang="ko-KR" sz="2100" smtClean="0"/>
              <a:t> </a:t>
            </a:r>
            <a:r>
              <a:rPr lang="ko-KR" altLang="en-US" sz="2100" b="0" smtClean="0"/>
              <a:t>최종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제품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제작을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위해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완성된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모든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파트를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조립</a:t>
            </a:r>
            <a:endParaRPr lang="en-US" sz="2100" b="0" dirty="0" smtClean="0"/>
          </a:p>
          <a:p>
            <a:r>
              <a:rPr lang="ko-KR" altLang="en-US" sz="2500" smtClean="0"/>
              <a:t>제품 사용 </a:t>
            </a:r>
            <a:r>
              <a:rPr lang="en-US" altLang="ko-KR" sz="2100" b="0" smtClean="0"/>
              <a:t>–</a:t>
            </a:r>
            <a:r>
              <a:rPr lang="en-US" altLang="ko-KR" sz="2100" smtClean="0"/>
              <a:t> </a:t>
            </a:r>
            <a:r>
              <a:rPr lang="ko-KR" altLang="en-US" sz="2100" b="0" smtClean="0"/>
              <a:t>최종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소비자가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예정된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제품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수명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동안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제품을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사용</a:t>
            </a:r>
            <a:endParaRPr lang="en-US" sz="2100" b="0" dirty="0" smtClean="0"/>
          </a:p>
          <a:p>
            <a:r>
              <a:rPr lang="ko-KR" altLang="en-US" sz="2500" smtClean="0"/>
              <a:t>폐기 </a:t>
            </a:r>
            <a:r>
              <a:rPr lang="en-US" altLang="ko-KR" sz="2100" b="0" smtClean="0"/>
              <a:t>–</a:t>
            </a:r>
            <a:r>
              <a:rPr lang="en-US" altLang="ko-KR" sz="2100" smtClean="0"/>
              <a:t> </a:t>
            </a:r>
            <a:r>
              <a:rPr lang="ko-KR" altLang="en-US" sz="2100" b="0" smtClean="0"/>
              <a:t>제품의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사용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수명이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다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된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경우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폐기되는</a:t>
            </a:r>
            <a:r>
              <a:rPr lang="ko-KR" altLang="en-US" sz="2100" smtClean="0"/>
              <a:t> </a:t>
            </a:r>
            <a:r>
              <a:rPr lang="ko-KR" altLang="en-US" sz="2100" b="0" smtClean="0"/>
              <a:t>방식</a:t>
            </a:r>
            <a:endParaRPr lang="en-US" sz="2100" b="0" dirty="0" smtClean="0"/>
          </a:p>
          <a:p>
            <a:pPr lvl="1"/>
            <a:r>
              <a:rPr lang="ko-KR" altLang="en-US" sz="2100" smtClean="0"/>
              <a:t>매립</a:t>
            </a:r>
            <a:endParaRPr lang="en-US" sz="2100" dirty="0" smtClean="0"/>
          </a:p>
          <a:p>
            <a:pPr lvl="1"/>
            <a:r>
              <a:rPr lang="ko-KR" altLang="en-US" sz="2100" smtClean="0"/>
              <a:t>재활용</a:t>
            </a:r>
            <a:endParaRPr lang="en-US" sz="2100" dirty="0" smtClean="0"/>
          </a:p>
          <a:p>
            <a:pPr lvl="1"/>
            <a:r>
              <a:rPr lang="ko-KR" altLang="en-US" sz="2100" smtClean="0"/>
              <a:t>소각</a:t>
            </a:r>
            <a:r>
              <a:rPr lang="en-US" sz="2065" b="0" smtClean="0"/>
              <a:t> </a:t>
            </a:r>
            <a:endParaRPr lang="en-US" sz="2065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전과정평가의 주요 요소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관련된 환경 부하 확인 및 측정</a:t>
            </a:r>
            <a:endParaRPr lang="en-US" dirty="0" smtClean="0"/>
          </a:p>
          <a:p>
            <a:pPr lvl="1"/>
            <a:r>
              <a:rPr lang="ko-KR" altLang="en-US" dirty="0" smtClean="0"/>
              <a:t> 소비한 에너지 및 원재료</a:t>
            </a:r>
            <a:endParaRPr lang="en-US" dirty="0" smtClean="0"/>
          </a:p>
          <a:p>
            <a:pPr lvl="1"/>
            <a:r>
              <a:rPr lang="ko-KR" altLang="en-US" dirty="0" smtClean="0"/>
              <a:t> 발생한 배출물 및 폐기물</a:t>
            </a:r>
            <a:endParaRPr lang="en-US" dirty="0" smtClean="0"/>
          </a:p>
          <a:p>
            <a:r>
              <a:rPr lang="ko-KR" altLang="en-US" dirty="0" smtClean="0"/>
              <a:t>이러한 부하의 잠재적 </a:t>
            </a:r>
            <a:r>
              <a:rPr lang="ko-KR" altLang="en-US" sz="2800" dirty="0" smtClean="0">
                <a:solidFill>
                  <a:srgbClr val="578617"/>
                </a:solidFill>
              </a:rPr>
              <a:t>환경 영향 </a:t>
            </a:r>
            <a:r>
              <a:rPr lang="ko-KR" altLang="en-US" dirty="0" smtClean="0"/>
              <a:t>평가</a:t>
            </a:r>
            <a:r>
              <a:rPr lang="en-US" dirty="0" smtClean="0"/>
              <a:t>  </a:t>
            </a:r>
          </a:p>
          <a:p>
            <a:r>
              <a:rPr lang="ko-KR" altLang="en-US" dirty="0" smtClean="0"/>
              <a:t>이러한 </a:t>
            </a:r>
            <a:r>
              <a:rPr lang="ko-KR" altLang="en-US" sz="2800" dirty="0" smtClean="0">
                <a:solidFill>
                  <a:srgbClr val="578617"/>
                </a:solidFill>
              </a:rPr>
              <a:t>환경 영향</a:t>
            </a:r>
            <a:r>
              <a:rPr lang="ko-KR" altLang="en-US" dirty="0" smtClean="0"/>
              <a:t>을 감소시키는 데 사용할 수 있는 방법 평가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환경 영향 요인</a:t>
            </a:r>
            <a:endParaRPr lang="en-US" sz="25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rcRect t="10265" b="4192"/>
          <a:stretch>
            <a:fillRect/>
          </a:stretch>
        </p:blipFill>
        <p:spPr>
          <a:xfrm>
            <a:off x="2133600" y="1371600"/>
            <a:ext cx="2286000" cy="228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rcRect l="14478" r="13130"/>
          <a:stretch>
            <a:fillRect/>
          </a:stretch>
        </p:blipFill>
        <p:spPr>
          <a:xfrm>
            <a:off x="4495800" y="1371600"/>
            <a:ext cx="2286000" cy="228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rcRect l="5714" r="14286"/>
          <a:stretch>
            <a:fillRect/>
          </a:stretch>
        </p:blipFill>
        <p:spPr>
          <a:xfrm>
            <a:off x="2133600" y="3733800"/>
            <a:ext cx="2286000" cy="228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/>
          <a:srcRect l="14285" r="11429"/>
          <a:stretch>
            <a:fillRect/>
          </a:stretch>
        </p:blipFill>
        <p:spPr>
          <a:xfrm>
            <a:off x="4495800" y="3733800"/>
            <a:ext cx="2286000" cy="2286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4212" y="914400"/>
            <a:ext cx="15247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smtClean="0">
                <a:solidFill>
                  <a:srgbClr val="28288A"/>
                </a:solidFill>
                <a:latin typeface="Calibri"/>
              </a:rPr>
              <a:t>탄소 배출량</a:t>
            </a:r>
            <a:endParaRPr lang="en-US" sz="2000" b="1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53000" y="9144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>
                <a:solidFill>
                  <a:srgbClr val="28288A"/>
                </a:solidFill>
                <a:latin typeface="Calibri"/>
              </a:rPr>
              <a:t>총 에너지</a:t>
            </a:r>
            <a:r>
              <a:rPr lang="en-US" sz="2000" b="1" dirty="0" smtClean="0"/>
              <a:t>  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48172" y="609600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smtClean="0">
                <a:solidFill>
                  <a:srgbClr val="28288A"/>
                </a:solidFill>
                <a:latin typeface="Calibri"/>
              </a:rPr>
              <a:t>수질 부영양화</a:t>
            </a:r>
            <a:endParaRPr lang="en-US" sz="2000" b="1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4212" y="6096000"/>
            <a:ext cx="15247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solidFill>
                  <a:srgbClr val="28288A"/>
                </a:solidFill>
                <a:latin typeface="Calibri"/>
              </a:rPr>
              <a:t>대기 산성화</a:t>
            </a:r>
            <a:endParaRPr lang="en-US" sz="2000" b="1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탄소 배출량이란</a:t>
            </a:r>
            <a:r>
              <a:rPr lang="en-US" altLang="ko-KR" sz="2500" smtClean="0"/>
              <a:t>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066800"/>
            <a:ext cx="7846372" cy="4525963"/>
          </a:xfrm>
        </p:spPr>
        <p:txBody>
          <a:bodyPr>
            <a:normAutofit/>
          </a:bodyPr>
          <a:lstStyle/>
          <a:p>
            <a:r>
              <a:rPr lang="ko-KR" altLang="en-US" smtClean="0"/>
              <a:t>화석연료의 연소로 발생하고 대기에 축적되어 지구의 평균 온도를 상승시키는 이산화탄소</a:t>
            </a:r>
            <a:r>
              <a:rPr lang="en-US" altLang="ko-KR" smtClean="0"/>
              <a:t>(CO</a:t>
            </a:r>
            <a:r>
              <a:rPr lang="en-US" altLang="ko-KR" baseline="-25000" smtClean="0"/>
              <a:t>2</a:t>
            </a:r>
            <a:r>
              <a:rPr lang="en-US" altLang="ko-KR" smtClean="0"/>
              <a:t>) </a:t>
            </a:r>
            <a:r>
              <a:rPr lang="ko-KR" altLang="en-US" smtClean="0"/>
              <a:t>및 기타 가스</a:t>
            </a:r>
            <a:r>
              <a:rPr lang="en-US" altLang="ko-KR" smtClean="0"/>
              <a:t>(</a:t>
            </a:r>
            <a:r>
              <a:rPr lang="ko-KR" altLang="en-US" smtClean="0"/>
              <a:t>단위</a:t>
            </a:r>
            <a:r>
              <a:rPr lang="en-US" altLang="ko-KR" smtClean="0"/>
              <a:t>: kg)</a:t>
            </a:r>
            <a:r>
              <a:rPr lang="en-US" smtClean="0"/>
              <a:t>  </a:t>
            </a:r>
            <a:endParaRPr lang="en-US" dirty="0" smtClean="0"/>
          </a:p>
          <a:p>
            <a:r>
              <a:rPr lang="ko-KR" altLang="en-US" smtClean="0"/>
              <a:t>탄소 배출량은 지구온난화지수</a:t>
            </a:r>
            <a:r>
              <a:rPr lang="en-US" altLang="ko-KR" smtClean="0"/>
              <a:t>(GWP)</a:t>
            </a:r>
            <a:r>
              <a:rPr lang="ko-KR" altLang="en-US" smtClean="0"/>
              <a:t>라고 불리는 더 넓은 범위의 영향 요인을 대신합니다</a:t>
            </a:r>
            <a:r>
              <a:rPr lang="en-US" altLang="ko-KR" smtClean="0"/>
              <a:t>.</a:t>
            </a:r>
            <a:r>
              <a:rPr lang="en-US" smtClean="0"/>
              <a:t> </a:t>
            </a:r>
            <a:endParaRPr lang="en-US" dirty="0" smtClean="0"/>
          </a:p>
          <a:p>
            <a:r>
              <a:rPr lang="ko-KR" altLang="en-US" smtClean="0"/>
              <a:t>지구 온난화는 빙하 소실</a:t>
            </a:r>
            <a:r>
              <a:rPr lang="en-US" altLang="ko-KR" smtClean="0"/>
              <a:t>, </a:t>
            </a:r>
            <a:r>
              <a:rPr lang="ko-KR" altLang="en-US" smtClean="0"/>
              <a:t>멸종</a:t>
            </a:r>
            <a:r>
              <a:rPr lang="en-US" altLang="ko-KR" smtClean="0"/>
              <a:t>, </a:t>
            </a:r>
            <a:r>
              <a:rPr lang="ko-KR" altLang="en-US" smtClean="0"/>
              <a:t>극단적 기후 등의 환경 문제를 일으키는 주범입니다</a:t>
            </a:r>
            <a:r>
              <a:rPr lang="en-US" altLang="ko-KR" smtClean="0"/>
              <a:t>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rcRect t="10265" b="4192"/>
          <a:stretch>
            <a:fillRect/>
          </a:stretch>
        </p:blipFill>
        <p:spPr>
          <a:xfrm>
            <a:off x="838200" y="5334000"/>
            <a:ext cx="114300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총에너지소비량이란</a:t>
            </a:r>
            <a:r>
              <a:rPr lang="en-US" altLang="ko-KR" sz="2500" smtClean="0"/>
              <a:t>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189037"/>
            <a:ext cx="8229600" cy="4525963"/>
          </a:xfrm>
        </p:spPr>
        <p:txBody>
          <a:bodyPr>
            <a:normAutofit/>
          </a:bodyPr>
          <a:lstStyle/>
          <a:p>
            <a:r>
              <a:rPr lang="ko-KR" altLang="en-US" smtClean="0"/>
              <a:t>파트의 수명과 관련된 재생 불가능한 에너지원의 측정값</a:t>
            </a:r>
            <a:r>
              <a:rPr lang="en-US" altLang="ko-KR" smtClean="0"/>
              <a:t>(</a:t>
            </a:r>
            <a:r>
              <a:rPr lang="ko-KR" altLang="en-US" smtClean="0"/>
              <a:t>단위</a:t>
            </a:r>
            <a:r>
              <a:rPr lang="en-US" altLang="ko-KR" smtClean="0"/>
              <a:t>: MJ).  </a:t>
            </a:r>
            <a:r>
              <a:rPr lang="ko-KR" altLang="en-US" smtClean="0"/>
              <a:t>다음 요소를 포함합니다</a:t>
            </a:r>
            <a:r>
              <a:rPr lang="en-US" altLang="ko-KR" smtClean="0"/>
              <a:t>.</a:t>
            </a:r>
            <a:endParaRPr lang="en-US" dirty="0" smtClean="0"/>
          </a:p>
          <a:p>
            <a:pPr lvl="1"/>
            <a:r>
              <a:rPr lang="ko-KR" altLang="en-US" smtClean="0"/>
              <a:t>이러한 연료를 얻고 가공하는 데 필요한 상향식 에너지</a:t>
            </a:r>
            <a:endParaRPr lang="en-US" dirty="0" smtClean="0"/>
          </a:p>
          <a:p>
            <a:pPr lvl="1"/>
            <a:r>
              <a:rPr lang="ko-KR" altLang="en-US" smtClean="0"/>
              <a:t>연소 시 방출되는 재료의 내재 에너지 </a:t>
            </a:r>
            <a:endParaRPr lang="en-US" dirty="0" smtClean="0"/>
          </a:p>
          <a:p>
            <a:pPr lvl="1"/>
            <a:r>
              <a:rPr lang="ko-KR" altLang="en-US" smtClean="0"/>
              <a:t>제품의 수명 주기 동안 사용되는 전기 또는 연료</a:t>
            </a:r>
            <a:endParaRPr lang="en-US" dirty="0" smtClean="0"/>
          </a:p>
          <a:p>
            <a:pPr lvl="1"/>
            <a:r>
              <a:rPr lang="ko-KR" altLang="en-US" smtClean="0"/>
              <a:t>운송</a:t>
            </a:r>
            <a:r>
              <a:rPr lang="en-US" altLang="ko-KR" smtClean="0"/>
              <a:t>?</a:t>
            </a:r>
            <a:endParaRPr lang="en-US" dirty="0" smtClean="0"/>
          </a:p>
          <a:p>
            <a:r>
              <a:rPr lang="ko-KR" altLang="en-US" smtClean="0"/>
              <a:t>에너지 변환</a:t>
            </a:r>
            <a:r>
              <a:rPr lang="en-US" altLang="ko-KR" smtClean="0"/>
              <a:t>(</a:t>
            </a:r>
            <a:r>
              <a:rPr lang="ko-KR" altLang="en-US" smtClean="0"/>
              <a:t>힘</a:t>
            </a:r>
            <a:r>
              <a:rPr lang="en-US" altLang="ko-KR" smtClean="0"/>
              <a:t>, </a:t>
            </a:r>
            <a:r>
              <a:rPr lang="ko-KR" altLang="en-US" smtClean="0"/>
              <a:t>열</a:t>
            </a:r>
            <a:r>
              <a:rPr lang="en-US" altLang="ko-KR" smtClean="0"/>
              <a:t>, </a:t>
            </a:r>
            <a:r>
              <a:rPr lang="ko-KR" altLang="en-US" smtClean="0"/>
              <a:t>증기 등</a:t>
            </a:r>
            <a:r>
              <a:rPr lang="en-US" altLang="ko-KR" smtClean="0"/>
              <a:t>) </a:t>
            </a:r>
            <a:r>
              <a:rPr lang="ko-KR" altLang="en-US" smtClean="0"/>
              <a:t>효율도 고려됩니다</a:t>
            </a:r>
            <a:r>
              <a:rPr lang="en-US" altLang="ko-KR" smtClean="0"/>
              <a:t>.</a:t>
            </a:r>
            <a:r>
              <a:rPr lang="en-US" smtClean="0"/>
              <a:t>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rcRect l="14478" r="13130"/>
          <a:stretch>
            <a:fillRect/>
          </a:stretch>
        </p:blipFill>
        <p:spPr>
          <a:xfrm>
            <a:off x="762000" y="5562600"/>
            <a:ext cx="1066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2500" smtClean="0"/>
              <a:t>대기 산성화란</a:t>
            </a:r>
            <a:r>
              <a:rPr lang="en-US" altLang="ko-KR" sz="2500" smtClean="0"/>
              <a:t>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028" y="1265237"/>
            <a:ext cx="8229600" cy="4525963"/>
          </a:xfrm>
        </p:spPr>
        <p:txBody>
          <a:bodyPr/>
          <a:lstStyle/>
          <a:p>
            <a:r>
              <a:rPr lang="ko-KR" altLang="en-US" smtClean="0"/>
              <a:t>황산화물</a:t>
            </a:r>
            <a:r>
              <a:rPr lang="en-US" altLang="ko-KR" smtClean="0"/>
              <a:t>(SO</a:t>
            </a:r>
            <a:r>
              <a:rPr lang="en-US" altLang="ko-KR" baseline="-25000" smtClean="0"/>
              <a:t>2</a:t>
            </a:r>
            <a:r>
              <a:rPr lang="en-US" altLang="ko-KR" smtClean="0"/>
              <a:t>), </a:t>
            </a:r>
            <a:r>
              <a:rPr lang="ko-KR" altLang="en-US" smtClean="0"/>
              <a:t>질소산화물</a:t>
            </a:r>
            <a:r>
              <a:rPr lang="en-US" altLang="ko-KR" smtClean="0"/>
              <a:t>(NO</a:t>
            </a:r>
            <a:r>
              <a:rPr lang="en-US" altLang="ko-KR" baseline="-25000" smtClean="0"/>
              <a:t>x</a:t>
            </a:r>
            <a:r>
              <a:rPr lang="en-US" altLang="ko-KR" smtClean="0"/>
              <a:t>) </a:t>
            </a:r>
            <a:r>
              <a:rPr lang="ko-KR" altLang="en-US" smtClean="0"/>
              <a:t>및 기타 산성 배출물로 인해 산성비가 발생합니다</a:t>
            </a:r>
            <a:r>
              <a:rPr lang="en-US" altLang="ko-KR" smtClean="0"/>
              <a:t>. </a:t>
            </a:r>
            <a:endParaRPr lang="en-US" dirty="0" smtClean="0"/>
          </a:p>
          <a:p>
            <a:r>
              <a:rPr lang="ko-KR" altLang="en-US" smtClean="0"/>
              <a:t>	토양과 물이 오염되어 식물과 수중 생물이 살 수 없게 됩니다</a:t>
            </a:r>
            <a:r>
              <a:rPr lang="en-US" altLang="ko-KR" smtClean="0"/>
              <a:t>.  </a:t>
            </a:r>
            <a:endParaRPr lang="en-US" dirty="0" smtClean="0"/>
          </a:p>
          <a:p>
            <a:r>
              <a:rPr lang="ko-KR" altLang="en-US" smtClean="0"/>
              <a:t>콘크리트 같은 인공 건축 자재를 서서히 분해합니다</a:t>
            </a:r>
            <a:r>
              <a:rPr lang="en-US" altLang="ko-KR" smtClean="0"/>
              <a:t>.  </a:t>
            </a:r>
            <a:endParaRPr lang="en-US" dirty="0" smtClean="0"/>
          </a:p>
          <a:p>
            <a:r>
              <a:rPr lang="ko-KR" altLang="en-US" smtClean="0"/>
              <a:t>측정 단위는 황산화물</a:t>
            </a:r>
            <a:r>
              <a:rPr lang="en-US" altLang="ko-KR" smtClean="0"/>
              <a:t>(SO</a:t>
            </a:r>
            <a:r>
              <a:rPr lang="en-US" altLang="ko-KR" baseline="-25000" smtClean="0"/>
              <a:t>2</a:t>
            </a:r>
            <a:r>
              <a:rPr lang="en-US" altLang="ko-KR" smtClean="0"/>
              <a:t>e)</a:t>
            </a:r>
            <a:r>
              <a:rPr lang="ko-KR" altLang="en-US" smtClean="0"/>
              <a:t>의 당량</a:t>
            </a:r>
            <a:r>
              <a:rPr lang="en-US" altLang="ko-KR" smtClean="0"/>
              <a:t>(</a:t>
            </a:r>
            <a:r>
              <a:rPr lang="ko-KR" altLang="en-US" smtClean="0"/>
              <a:t>단위</a:t>
            </a:r>
            <a:r>
              <a:rPr lang="en-US" altLang="ko-KR" smtClean="0"/>
              <a:t>: kg)</a:t>
            </a:r>
            <a:r>
              <a:rPr lang="ko-KR" altLang="en-US" smtClean="0"/>
              <a:t>입니다</a:t>
            </a:r>
            <a:r>
              <a:rPr lang="en-US" altLang="ko-KR" smtClean="0"/>
              <a:t>.</a:t>
            </a:r>
            <a:r>
              <a:rPr lang="en-US" smtClean="0"/>
              <a:t>  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rcRect l="5714" r="14286"/>
          <a:stretch>
            <a:fillRect/>
          </a:stretch>
        </p:blipFill>
        <p:spPr>
          <a:xfrm>
            <a:off x="838200" y="5181600"/>
            <a:ext cx="1524000" cy="1524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olidWorks_Dassault_Systemes_Corporate_template_2008">
  <a:themeElements>
    <a:clrScheme name="Custom 1">
      <a:dk1>
        <a:srgbClr val="28288A"/>
      </a:dk1>
      <a:lt1>
        <a:sysClr val="window" lastClr="FFFFFF"/>
      </a:lt1>
      <a:dk2>
        <a:srgbClr val="28288A"/>
      </a:dk2>
      <a:lt2>
        <a:srgbClr val="EEECE1"/>
      </a:lt2>
      <a:accent1>
        <a:srgbClr val="28288A"/>
      </a:accent1>
      <a:accent2>
        <a:srgbClr val="E72200"/>
      </a:accent2>
      <a:accent3>
        <a:srgbClr val="F18E00"/>
      </a:accent3>
      <a:accent4>
        <a:srgbClr val="74B31F"/>
      </a:accent4>
      <a:accent5>
        <a:srgbClr val="28288A"/>
      </a:accent5>
      <a:accent6>
        <a:srgbClr val="E72200"/>
      </a:accent6>
      <a:hlink>
        <a:srgbClr val="28288A"/>
      </a:hlink>
      <a:folHlink>
        <a:srgbClr val="F18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ustom 1">
    <a:dk1>
      <a:srgbClr val="28288A"/>
    </a:dk1>
    <a:lt1>
      <a:sysClr val="window" lastClr="FFFFFF"/>
    </a:lt1>
    <a:dk2>
      <a:srgbClr val="28288A"/>
    </a:dk2>
    <a:lt2>
      <a:srgbClr val="EEECE1"/>
    </a:lt2>
    <a:accent1>
      <a:srgbClr val="28288A"/>
    </a:accent1>
    <a:accent2>
      <a:srgbClr val="E72200"/>
    </a:accent2>
    <a:accent3>
      <a:srgbClr val="F18E00"/>
    </a:accent3>
    <a:accent4>
      <a:srgbClr val="74B31F"/>
    </a:accent4>
    <a:accent5>
      <a:srgbClr val="28288A"/>
    </a:accent5>
    <a:accent6>
      <a:srgbClr val="E72200"/>
    </a:accent6>
    <a:hlink>
      <a:srgbClr val="28288A"/>
    </a:hlink>
    <a:folHlink>
      <a:srgbClr val="F18E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BD4345-5E70-4B39-BF24-26578937350D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6268</TotalTime>
  <Words>1239</Words>
  <Application>Microsoft Office PowerPoint</Application>
  <PresentationFormat>On-screen Show (4:3)</PresentationFormat>
  <Paragraphs>292</Paragraphs>
  <Slides>25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SolidWorks_Dassault_Systemes_Corporate_template_2008</vt:lpstr>
      <vt:lpstr>SolidWorks Sustainability</vt:lpstr>
      <vt:lpstr>지속 가능한 엔지니어링이란?</vt:lpstr>
      <vt:lpstr>전과정평가 - LCA</vt:lpstr>
      <vt:lpstr>LCA – 전과정평가</vt:lpstr>
      <vt:lpstr>전과정평가의 주요 요소</vt:lpstr>
      <vt:lpstr>환경 영향 요인</vt:lpstr>
      <vt:lpstr>탄소 배출량이란?</vt:lpstr>
      <vt:lpstr>총에너지소비량이란?</vt:lpstr>
      <vt:lpstr>대기 산성화란?</vt:lpstr>
      <vt:lpstr>수질 부영양화란?</vt:lpstr>
      <vt:lpstr>참조   </vt:lpstr>
      <vt:lpstr>SolidWorks Sustainability를 선택해야 하는 이유</vt:lpstr>
      <vt:lpstr>교육 현장에서 SolidWorks Sustainability가 필요한 이유</vt:lpstr>
      <vt:lpstr>SolidWorks Sustainability 방법론  </vt:lpstr>
      <vt:lpstr>재질 종류 및 재질 이름 입력</vt:lpstr>
      <vt:lpstr>제조 공정 입력</vt:lpstr>
      <vt:lpstr>제조 지역 입력</vt:lpstr>
      <vt:lpstr>운송 및 사용 지역 입력</vt:lpstr>
      <vt:lpstr>환경 영향을 계산하는 SolidWorks</vt:lpstr>
      <vt:lpstr>재질 속성에 따른 유사 재질 찾기</vt:lpstr>
      <vt:lpstr>재질 속성의 정의 </vt:lpstr>
      <vt:lpstr>SolidWorks Sustainability</vt:lpstr>
      <vt:lpstr>지속 가능 보고서</vt:lpstr>
      <vt:lpstr>교육 현장에서 SolidWorks Sustainability가 필요한 이유</vt:lpstr>
      <vt:lpstr>감사합니다.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luke.williams</cp:lastModifiedBy>
  <cp:revision>222</cp:revision>
  <dcterms:created xsi:type="dcterms:W3CDTF">2009-09-30T14:32:12Z</dcterms:created>
  <dcterms:modified xsi:type="dcterms:W3CDTF">2010-02-11T20:32:53Z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