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tiff" ContentType="image/tiff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0"/>
  </p:notesMasterIdLst>
  <p:sldIdLst>
    <p:sldId id="256" r:id="rId5"/>
    <p:sldId id="283" r:id="rId6"/>
    <p:sldId id="291" r:id="rId7"/>
    <p:sldId id="289" r:id="rId8"/>
    <p:sldId id="292" r:id="rId9"/>
    <p:sldId id="282" r:id="rId10"/>
    <p:sldId id="293" r:id="rId11"/>
    <p:sldId id="294" r:id="rId12"/>
    <p:sldId id="295" r:id="rId13"/>
    <p:sldId id="296" r:id="rId14"/>
    <p:sldId id="260" r:id="rId15"/>
    <p:sldId id="281" r:id="rId16"/>
    <p:sldId id="287" r:id="rId17"/>
    <p:sldId id="312" r:id="rId18"/>
    <p:sldId id="311" r:id="rId19"/>
    <p:sldId id="304" r:id="rId20"/>
    <p:sldId id="305" r:id="rId21"/>
    <p:sldId id="310" r:id="rId22"/>
    <p:sldId id="306" r:id="rId23"/>
    <p:sldId id="299" r:id="rId24"/>
    <p:sldId id="300" r:id="rId25"/>
    <p:sldId id="314" r:id="rId26"/>
    <p:sldId id="315" r:id="rId27"/>
    <p:sldId id="288" r:id="rId28"/>
    <p:sldId id="278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CC66"/>
    <a:srgbClr val="FFFF00"/>
    <a:srgbClr val="FFFF66"/>
    <a:srgbClr val="28288A"/>
    <a:srgbClr val="2828C6"/>
    <a:srgbClr val="3F007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6301" autoAdjust="0"/>
    <p:restoredTop sz="84689" autoAdjust="0"/>
  </p:normalViewPr>
  <p:slideViewPr>
    <p:cSldViewPr>
      <p:cViewPr varScale="1">
        <p:scale>
          <a:sx n="85" d="100"/>
          <a:sy n="85" d="100"/>
        </p:scale>
        <p:origin x="-60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4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F20094-3E91-4C33-A7A4-6D0FA5CDA2BE}" type="doc">
      <dgm:prSet loTypeId="urn:microsoft.com/office/officeart/2005/8/layout/radial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C3AE7D6-FCA9-4D34-98D2-91FAB2055634}">
      <dgm:prSet phldrT="[Text]"/>
      <dgm:spPr/>
      <dgm:t>
        <a:bodyPr/>
        <a:lstStyle/>
        <a:p>
          <a:r>
            <a:rPr lang="pt-BR" dirty="0" smtClean="0">
              <a:solidFill>
                <a:schemeClr val="bg1"/>
              </a:solidFill>
            </a:rPr>
            <a:t>Processo</a:t>
          </a:r>
          <a:endParaRPr lang="en-US" dirty="0">
            <a:solidFill>
              <a:schemeClr val="bg1"/>
            </a:solidFill>
          </a:endParaRPr>
        </a:p>
      </dgm:t>
    </dgm:pt>
    <dgm:pt modelId="{FFE9D6AB-CED7-4845-ADD9-9FB78B56524E}" type="parTrans" cxnId="{CD042EB8-2557-40D7-B8B5-33B6CEABA648}">
      <dgm:prSet/>
      <dgm:spPr/>
      <dgm:t>
        <a:bodyPr/>
        <a:lstStyle/>
        <a:p>
          <a:endParaRPr lang="en-US"/>
        </a:p>
      </dgm:t>
    </dgm:pt>
    <dgm:pt modelId="{22020146-92FD-468B-92D7-AA1143FE9579}" type="sibTrans" cxnId="{CD042EB8-2557-40D7-B8B5-33B6CEABA648}">
      <dgm:prSet/>
      <dgm:spPr/>
      <dgm:t>
        <a:bodyPr/>
        <a:lstStyle/>
        <a:p>
          <a:endParaRPr lang="en-US"/>
        </a:p>
      </dgm:t>
    </dgm:pt>
    <dgm:pt modelId="{62222AB3-BA80-44B3-8974-6D049BE13653}">
      <dgm:prSet phldrT="[Text]"/>
      <dgm:spPr/>
      <dgm:t>
        <a:bodyPr/>
        <a:lstStyle/>
        <a:p>
          <a:r>
            <a:rPr lang="pt-BR" dirty="0" smtClean="0">
              <a:solidFill>
                <a:schemeClr val="bg1"/>
              </a:solidFill>
            </a:rPr>
            <a:t>Definir linha de base</a:t>
          </a:r>
          <a:endParaRPr lang="en-US" dirty="0">
            <a:solidFill>
              <a:schemeClr val="bg1"/>
            </a:solidFill>
          </a:endParaRPr>
        </a:p>
      </dgm:t>
    </dgm:pt>
    <dgm:pt modelId="{7B9E08FA-3895-4BE2-8C6E-C6FC13E4131F}" type="parTrans" cxnId="{30F26137-8E0A-40BD-ACA5-08F7CA603B01}">
      <dgm:prSet/>
      <dgm:spPr/>
      <dgm:t>
        <a:bodyPr/>
        <a:lstStyle/>
        <a:p>
          <a:endParaRPr lang="en-US"/>
        </a:p>
      </dgm:t>
    </dgm:pt>
    <dgm:pt modelId="{D1DF0E90-605B-40AB-9345-FF69DE8EE614}" type="sibTrans" cxnId="{30F26137-8E0A-40BD-ACA5-08F7CA603B01}">
      <dgm:prSet/>
      <dgm:spPr/>
      <dgm:t>
        <a:bodyPr/>
        <a:lstStyle/>
        <a:p>
          <a:endParaRPr lang="en-US"/>
        </a:p>
      </dgm:t>
    </dgm:pt>
    <dgm:pt modelId="{55DDA78C-7275-47D9-B6FA-9BDF8BCD665A}">
      <dgm:prSet phldrT="[Text]"/>
      <dgm:spPr/>
      <dgm:t>
        <a:bodyPr/>
        <a:lstStyle/>
        <a:p>
          <a:r>
            <a:rPr lang="pt-BR" smtClean="0">
              <a:solidFill>
                <a:schemeClr val="bg1"/>
              </a:solidFill>
            </a:rPr>
            <a:t>Modificar entradas</a:t>
          </a:r>
          <a:endParaRPr lang="en-US" dirty="0">
            <a:solidFill>
              <a:schemeClr val="bg1"/>
            </a:solidFill>
          </a:endParaRPr>
        </a:p>
      </dgm:t>
    </dgm:pt>
    <dgm:pt modelId="{0B775B5B-7395-4FFD-9937-5E428FBACCCD}" type="parTrans" cxnId="{C17A7A42-CE78-44F7-97B8-035F43B60E78}">
      <dgm:prSet/>
      <dgm:spPr/>
      <dgm:t>
        <a:bodyPr/>
        <a:lstStyle/>
        <a:p>
          <a:endParaRPr lang="en-US"/>
        </a:p>
      </dgm:t>
    </dgm:pt>
    <dgm:pt modelId="{3587808C-DBF5-41B2-A7F3-603778D3AA26}" type="sibTrans" cxnId="{C17A7A42-CE78-44F7-97B8-035F43B60E78}">
      <dgm:prSet/>
      <dgm:spPr/>
      <dgm:t>
        <a:bodyPr/>
        <a:lstStyle/>
        <a:p>
          <a:endParaRPr lang="en-US"/>
        </a:p>
      </dgm:t>
    </dgm:pt>
    <dgm:pt modelId="{1B6AED7D-67C5-405E-9C89-3B4516D9FDAD}">
      <dgm:prSet phldrT="[Text]"/>
      <dgm:spPr/>
      <dgm:t>
        <a:bodyPr/>
        <a:lstStyle/>
        <a:p>
          <a:r>
            <a:rPr lang="pt-BR" smtClean="0">
              <a:solidFill>
                <a:schemeClr val="bg1"/>
              </a:solidFill>
            </a:rPr>
            <a:t>Encontre materiais similares</a:t>
          </a:r>
          <a:endParaRPr lang="en-US" dirty="0">
            <a:solidFill>
              <a:schemeClr val="bg1"/>
            </a:solidFill>
          </a:endParaRPr>
        </a:p>
      </dgm:t>
    </dgm:pt>
    <dgm:pt modelId="{EEA229CB-5827-4A95-8E00-E2B31A35DEF0}" type="parTrans" cxnId="{9F545CAF-3CC7-4D7C-88D4-28067174070A}">
      <dgm:prSet/>
      <dgm:spPr/>
      <dgm:t>
        <a:bodyPr/>
        <a:lstStyle/>
        <a:p>
          <a:endParaRPr lang="en-US"/>
        </a:p>
      </dgm:t>
    </dgm:pt>
    <dgm:pt modelId="{71667BAD-171E-4F91-9843-B3F831DECB1B}" type="sibTrans" cxnId="{9F545CAF-3CC7-4D7C-88D4-28067174070A}">
      <dgm:prSet/>
      <dgm:spPr/>
      <dgm:t>
        <a:bodyPr/>
        <a:lstStyle/>
        <a:p>
          <a:endParaRPr lang="en-US"/>
        </a:p>
      </dgm:t>
    </dgm:pt>
    <dgm:pt modelId="{F7964451-EC27-F54D-8184-06B8495D485F}">
      <dgm:prSet phldrT="[Text]"/>
      <dgm:spPr/>
      <dgm:t>
        <a:bodyPr/>
        <a:lstStyle/>
        <a:p>
          <a:r>
            <a:rPr lang="pt-BR" dirty="0" smtClean="0">
              <a:solidFill>
                <a:schemeClr val="bg1"/>
              </a:solidFill>
            </a:rPr>
            <a:t>Modificar projeto</a:t>
          </a:r>
          <a:endParaRPr lang="en-US" dirty="0">
            <a:solidFill>
              <a:schemeClr val="bg1"/>
            </a:solidFill>
          </a:endParaRPr>
        </a:p>
      </dgm:t>
    </dgm:pt>
    <dgm:pt modelId="{FE54362A-3518-7548-B77B-85C600A6BC0C}" type="parTrans" cxnId="{D2590F60-AF7A-254A-98B4-58059E8AC61D}">
      <dgm:prSet/>
      <dgm:spPr/>
      <dgm:t>
        <a:bodyPr/>
        <a:lstStyle/>
        <a:p>
          <a:endParaRPr lang="en-US"/>
        </a:p>
      </dgm:t>
    </dgm:pt>
    <dgm:pt modelId="{A4E66807-1836-7B44-BEFC-C9A67E7CFCE9}" type="sibTrans" cxnId="{D2590F60-AF7A-254A-98B4-58059E8AC61D}">
      <dgm:prSet/>
      <dgm:spPr/>
      <dgm:t>
        <a:bodyPr/>
        <a:lstStyle/>
        <a:p>
          <a:endParaRPr lang="en-US"/>
        </a:p>
      </dgm:t>
    </dgm:pt>
    <dgm:pt modelId="{B2F8181E-9BB6-47DC-973D-C66D7F3CC56E}" type="pres">
      <dgm:prSet presAssocID="{54F20094-3E91-4C33-A7A4-6D0FA5CDA2B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6F71BD-305B-4B2A-87CD-1C562808CE85}" type="pres">
      <dgm:prSet presAssocID="{54F20094-3E91-4C33-A7A4-6D0FA5CDA2BE}" presName="radial" presStyleCnt="0">
        <dgm:presLayoutVars>
          <dgm:animLvl val="ctr"/>
        </dgm:presLayoutVars>
      </dgm:prSet>
      <dgm:spPr/>
      <dgm:t>
        <a:bodyPr/>
        <a:lstStyle/>
        <a:p>
          <a:endParaRPr lang="en-US"/>
        </a:p>
      </dgm:t>
    </dgm:pt>
    <dgm:pt modelId="{48D13524-3B3A-4A6B-BCC7-AF6CC9A40E8C}" type="pres">
      <dgm:prSet presAssocID="{7C3AE7D6-FCA9-4D34-98D2-91FAB2055634}" presName="centerShape" presStyleLbl="vennNode1" presStyleIdx="0" presStyleCnt="5" custScaleX="141327" custScaleY="148188" custLinFactNeighborX="0" custLinFactNeighborY="13093"/>
      <dgm:spPr/>
      <dgm:t>
        <a:bodyPr/>
        <a:lstStyle/>
        <a:p>
          <a:endParaRPr lang="en-US"/>
        </a:p>
      </dgm:t>
    </dgm:pt>
    <dgm:pt modelId="{17BB68E5-0628-4932-8B98-E4DDFEF17556}" type="pres">
      <dgm:prSet presAssocID="{62222AB3-BA80-44B3-8974-6D049BE13653}" presName="node" presStyleLbl="vennNode1" presStyleIdx="1" presStyleCnt="5" custScaleX="79792" custScaleY="74978" custRadScaleRad="48674" custRadScaleInc="626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0F38F7-C572-4685-ABB1-608D92330AD9}" type="pres">
      <dgm:prSet presAssocID="{55DDA78C-7275-47D9-B6FA-9BDF8BCD665A}" presName="node" presStyleLbl="vennNode1" presStyleIdx="2" presStyleCnt="5" custScaleX="74463" custScaleY="75063" custRadScaleRad="92957" custRadScaleInc="6887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EB89B4-6253-E24D-BC7A-BA8F3A5C9FA3}" type="pres">
      <dgm:prSet presAssocID="{F7964451-EC27-F54D-8184-06B8495D485F}" presName="node" presStyleLbl="vennNode1" presStyleIdx="3" presStyleCnt="5" custScaleX="75775" custScaleY="72958" custRadScaleRad="90081" custRadScaleInc="284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9F602E-BD17-4E2E-8C0D-6743D8AE81B1}" type="pres">
      <dgm:prSet presAssocID="{1B6AED7D-67C5-405E-9C89-3B4516D9FDAD}" presName="node" presStyleLbl="vennNode1" presStyleIdx="4" presStyleCnt="5" custScaleX="77041" custScaleY="72657" custRadScaleRad="51732" custRadScaleInc="362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0F26137-8E0A-40BD-ACA5-08F7CA603B01}" srcId="{7C3AE7D6-FCA9-4D34-98D2-91FAB2055634}" destId="{62222AB3-BA80-44B3-8974-6D049BE13653}" srcOrd="0" destOrd="0" parTransId="{7B9E08FA-3895-4BE2-8C6E-C6FC13E4131F}" sibTransId="{D1DF0E90-605B-40AB-9345-FF69DE8EE614}"/>
    <dgm:cxn modelId="{C17A7A42-CE78-44F7-97B8-035F43B60E78}" srcId="{7C3AE7D6-FCA9-4D34-98D2-91FAB2055634}" destId="{55DDA78C-7275-47D9-B6FA-9BDF8BCD665A}" srcOrd="1" destOrd="0" parTransId="{0B775B5B-7395-4FFD-9937-5E428FBACCCD}" sibTransId="{3587808C-DBF5-41B2-A7F3-603778D3AA26}"/>
    <dgm:cxn modelId="{9F545CAF-3CC7-4D7C-88D4-28067174070A}" srcId="{7C3AE7D6-FCA9-4D34-98D2-91FAB2055634}" destId="{1B6AED7D-67C5-405E-9C89-3B4516D9FDAD}" srcOrd="3" destOrd="0" parTransId="{EEA229CB-5827-4A95-8E00-E2B31A35DEF0}" sibTransId="{71667BAD-171E-4F91-9843-B3F831DECB1B}"/>
    <dgm:cxn modelId="{CD042EB8-2557-40D7-B8B5-33B6CEABA648}" srcId="{54F20094-3E91-4C33-A7A4-6D0FA5CDA2BE}" destId="{7C3AE7D6-FCA9-4D34-98D2-91FAB2055634}" srcOrd="0" destOrd="0" parTransId="{FFE9D6AB-CED7-4845-ADD9-9FB78B56524E}" sibTransId="{22020146-92FD-468B-92D7-AA1143FE9579}"/>
    <dgm:cxn modelId="{0EE9511B-4566-49CF-A6EE-BAB20E2C0DC8}" type="presOf" srcId="{1B6AED7D-67C5-405E-9C89-3B4516D9FDAD}" destId="{A29F602E-BD17-4E2E-8C0D-6743D8AE81B1}" srcOrd="0" destOrd="0" presId="urn:microsoft.com/office/officeart/2005/8/layout/radial3"/>
    <dgm:cxn modelId="{41B6DA39-9757-4928-ABFD-5BF02242CAF6}" type="presOf" srcId="{55DDA78C-7275-47D9-B6FA-9BDF8BCD665A}" destId="{1E0F38F7-C572-4685-ABB1-608D92330AD9}" srcOrd="0" destOrd="0" presId="urn:microsoft.com/office/officeart/2005/8/layout/radial3"/>
    <dgm:cxn modelId="{D2590F60-AF7A-254A-98B4-58059E8AC61D}" srcId="{7C3AE7D6-FCA9-4D34-98D2-91FAB2055634}" destId="{F7964451-EC27-F54D-8184-06B8495D485F}" srcOrd="2" destOrd="0" parTransId="{FE54362A-3518-7548-B77B-85C600A6BC0C}" sibTransId="{A4E66807-1836-7B44-BEFC-C9A67E7CFCE9}"/>
    <dgm:cxn modelId="{399C59A2-D5CA-441E-B3FF-A3E84638BD67}" type="presOf" srcId="{7C3AE7D6-FCA9-4D34-98D2-91FAB2055634}" destId="{48D13524-3B3A-4A6B-BCC7-AF6CC9A40E8C}" srcOrd="0" destOrd="0" presId="urn:microsoft.com/office/officeart/2005/8/layout/radial3"/>
    <dgm:cxn modelId="{543C474D-A4B9-4BA2-871A-ED3124288753}" type="presOf" srcId="{54F20094-3E91-4C33-A7A4-6D0FA5CDA2BE}" destId="{B2F8181E-9BB6-47DC-973D-C66D7F3CC56E}" srcOrd="0" destOrd="0" presId="urn:microsoft.com/office/officeart/2005/8/layout/radial3"/>
    <dgm:cxn modelId="{3DADAB8F-2F70-431C-BC8C-AC0F291B35BE}" type="presOf" srcId="{62222AB3-BA80-44B3-8974-6D049BE13653}" destId="{17BB68E5-0628-4932-8B98-E4DDFEF17556}" srcOrd="0" destOrd="0" presId="urn:microsoft.com/office/officeart/2005/8/layout/radial3"/>
    <dgm:cxn modelId="{E69C4FDA-564C-2249-915D-9FCFA529A91D}" type="presOf" srcId="{F7964451-EC27-F54D-8184-06B8495D485F}" destId="{EAEB89B4-6253-E24D-BC7A-BA8F3A5C9FA3}" srcOrd="0" destOrd="0" presId="urn:microsoft.com/office/officeart/2005/8/layout/radial3"/>
    <dgm:cxn modelId="{D5C5394F-8F80-4966-A0F2-EE84C9C9E230}" type="presParOf" srcId="{B2F8181E-9BB6-47DC-973D-C66D7F3CC56E}" destId="{D46F71BD-305B-4B2A-87CD-1C562808CE85}" srcOrd="0" destOrd="0" presId="urn:microsoft.com/office/officeart/2005/8/layout/radial3"/>
    <dgm:cxn modelId="{2330BDFD-5AF3-4A1A-9F30-7E5F19D775F7}" type="presParOf" srcId="{D46F71BD-305B-4B2A-87CD-1C562808CE85}" destId="{48D13524-3B3A-4A6B-BCC7-AF6CC9A40E8C}" srcOrd="0" destOrd="0" presId="urn:microsoft.com/office/officeart/2005/8/layout/radial3"/>
    <dgm:cxn modelId="{3B136E92-E989-45E1-9C4B-97D213851B2B}" type="presParOf" srcId="{D46F71BD-305B-4B2A-87CD-1C562808CE85}" destId="{17BB68E5-0628-4932-8B98-E4DDFEF17556}" srcOrd="1" destOrd="0" presId="urn:microsoft.com/office/officeart/2005/8/layout/radial3"/>
    <dgm:cxn modelId="{0F90ED5C-2049-48FD-9763-486F2D283D25}" type="presParOf" srcId="{D46F71BD-305B-4B2A-87CD-1C562808CE85}" destId="{1E0F38F7-C572-4685-ABB1-608D92330AD9}" srcOrd="2" destOrd="0" presId="urn:microsoft.com/office/officeart/2005/8/layout/radial3"/>
    <dgm:cxn modelId="{2F9050A7-73BD-E047-8644-07D17C37FB24}" type="presParOf" srcId="{D46F71BD-305B-4B2A-87CD-1C562808CE85}" destId="{EAEB89B4-6253-E24D-BC7A-BA8F3A5C9FA3}" srcOrd="3" destOrd="0" presId="urn:microsoft.com/office/officeart/2005/8/layout/radial3"/>
    <dgm:cxn modelId="{BFC15219-6523-4B24-9F22-AE435206E525}" type="presParOf" srcId="{D46F71BD-305B-4B2A-87CD-1C562808CE85}" destId="{A29F602E-BD17-4E2E-8C0D-6743D8AE81B1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8D13524-3B3A-4A6B-BCC7-AF6CC9A40E8C}">
      <dsp:nvSpPr>
        <dsp:cNvPr id="0" name=""/>
        <dsp:cNvSpPr/>
      </dsp:nvSpPr>
      <dsp:spPr>
        <a:xfrm>
          <a:off x="1462332" y="723472"/>
          <a:ext cx="3185863" cy="334052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4600" kern="1200" dirty="0" smtClean="0">
              <a:solidFill>
                <a:schemeClr val="bg1"/>
              </a:solidFill>
            </a:rPr>
            <a:t>Processo</a:t>
          </a:r>
          <a:endParaRPr lang="en-US" sz="4600" kern="1200" dirty="0">
            <a:solidFill>
              <a:schemeClr val="bg1"/>
            </a:solidFill>
          </a:endParaRPr>
        </a:p>
      </dsp:txBody>
      <dsp:txXfrm>
        <a:off x="1462332" y="723472"/>
        <a:ext cx="3185863" cy="3340527"/>
      </dsp:txXfrm>
    </dsp:sp>
    <dsp:sp modelId="{17BB68E5-0628-4932-8B98-E4DDFEF17556}">
      <dsp:nvSpPr>
        <dsp:cNvPr id="0" name=""/>
        <dsp:cNvSpPr/>
      </dsp:nvSpPr>
      <dsp:spPr>
        <a:xfrm>
          <a:off x="3200405" y="1219197"/>
          <a:ext cx="899355" cy="84509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100" kern="1200" dirty="0" smtClean="0">
              <a:solidFill>
                <a:schemeClr val="bg1"/>
              </a:solidFill>
            </a:rPr>
            <a:t>Definir linha de base</a:t>
          </a:r>
          <a:endParaRPr lang="en-US" sz="1100" kern="1200" dirty="0">
            <a:solidFill>
              <a:schemeClr val="bg1"/>
            </a:solidFill>
          </a:endParaRPr>
        </a:p>
      </dsp:txBody>
      <dsp:txXfrm>
        <a:off x="3200405" y="1219197"/>
        <a:ext cx="899355" cy="845095"/>
      </dsp:txXfrm>
    </dsp:sp>
    <dsp:sp modelId="{1E0F38F7-C572-4685-ABB1-608D92330AD9}">
      <dsp:nvSpPr>
        <dsp:cNvPr id="0" name=""/>
        <dsp:cNvSpPr/>
      </dsp:nvSpPr>
      <dsp:spPr>
        <a:xfrm>
          <a:off x="3276598" y="2819401"/>
          <a:ext cx="839291" cy="84605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100" kern="1200" smtClean="0">
              <a:solidFill>
                <a:schemeClr val="bg1"/>
              </a:solidFill>
            </a:rPr>
            <a:t>Modificar entradas</a:t>
          </a:r>
          <a:endParaRPr lang="en-US" sz="1100" kern="1200" dirty="0">
            <a:solidFill>
              <a:schemeClr val="bg1"/>
            </a:solidFill>
          </a:endParaRPr>
        </a:p>
      </dsp:txBody>
      <dsp:txXfrm>
        <a:off x="3276598" y="2819401"/>
        <a:ext cx="839291" cy="846053"/>
      </dsp:txXfrm>
    </dsp:sp>
    <dsp:sp modelId="{EAEB89B4-6253-E24D-BC7A-BA8F3A5C9FA3}">
      <dsp:nvSpPr>
        <dsp:cNvPr id="0" name=""/>
        <dsp:cNvSpPr/>
      </dsp:nvSpPr>
      <dsp:spPr>
        <a:xfrm>
          <a:off x="2057396" y="2819403"/>
          <a:ext cx="854078" cy="82232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100" kern="1200" dirty="0" smtClean="0">
              <a:solidFill>
                <a:schemeClr val="bg1"/>
              </a:solidFill>
            </a:rPr>
            <a:t>Modificar projeto</a:t>
          </a:r>
          <a:endParaRPr lang="en-US" sz="1100" kern="1200" dirty="0">
            <a:solidFill>
              <a:schemeClr val="bg1"/>
            </a:solidFill>
          </a:endParaRPr>
        </a:p>
      </dsp:txBody>
      <dsp:txXfrm>
        <a:off x="2057396" y="2819403"/>
        <a:ext cx="854078" cy="822327"/>
      </dsp:txXfrm>
    </dsp:sp>
    <dsp:sp modelId="{A29F602E-BD17-4E2E-8C0D-6743D8AE81B1}">
      <dsp:nvSpPr>
        <dsp:cNvPr id="0" name=""/>
        <dsp:cNvSpPr/>
      </dsp:nvSpPr>
      <dsp:spPr>
        <a:xfrm>
          <a:off x="1981203" y="1219201"/>
          <a:ext cx="868348" cy="81893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100" kern="1200" smtClean="0">
              <a:solidFill>
                <a:schemeClr val="bg1"/>
              </a:solidFill>
            </a:rPr>
            <a:t>Encontre materiais similares</a:t>
          </a:r>
          <a:endParaRPr lang="en-US" sz="1100" kern="1200" dirty="0">
            <a:solidFill>
              <a:schemeClr val="bg1"/>
            </a:solidFill>
          </a:endParaRPr>
        </a:p>
      </dsp:txBody>
      <dsp:txXfrm>
        <a:off x="1981203" y="1219201"/>
        <a:ext cx="868348" cy="8189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044DD-3AA5-C54A-AFE3-AC9793E607E6}" type="datetimeFigureOut">
              <a:rPr lang="en-US" smtClean="0"/>
              <a:pPr/>
              <a:t>2/11/2010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de texto Master</a:t>
            </a:r>
            <a:endParaRPr lang="en-US" smtClean="0"/>
          </a:p>
          <a:p>
            <a:pPr lvl="1"/>
            <a:r>
              <a:rPr lang="en-US" smtClean="0"/>
              <a:t>Segundo nível</a:t>
            </a:r>
          </a:p>
          <a:p>
            <a:pPr lvl="2"/>
            <a:r>
              <a:rPr lang="en-US" smtClean="0"/>
              <a:t>Terceiro nível</a:t>
            </a:r>
          </a:p>
          <a:p>
            <a:pPr lvl="3"/>
            <a:r>
              <a:rPr lang="en-US" smtClean="0"/>
              <a:t>Quarto nível</a:t>
            </a:r>
          </a:p>
          <a:p>
            <a:pPr lvl="4"/>
            <a:r>
              <a:rPr lang="en-US" smtClean="0"/>
              <a:t>Quinto nível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CC70A7-31AA-3140-B44D-6FDFCDA22D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1pPr>
    <a:lvl2pPr marL="4572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2pPr>
    <a:lvl3pPr marL="9144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3pPr>
    <a:lvl4pPr marL="13716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4pPr>
    <a:lvl5pPr marL="18288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smtClean="0"/>
              <a:t>Também medida em termos equivalentes a quilogramas de nitrogênio (N)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smtClean="0"/>
              <a:t>A tecnologia de base usada para realizar a LCA é da PE International de Stuttgart, Alemanha.  Eles têm vasta experiência e credibilidade nessa área ao longo de quase 20 anos.</a:t>
            </a:r>
            <a:endParaRPr lang="en-US" dirty="0" smtClean="0"/>
          </a:p>
          <a:p>
            <a:endParaRPr lang="en-US" baseline="0" dirty="0" smtClean="0"/>
          </a:p>
          <a:p>
            <a:r>
              <a:rPr lang="pt-BR" smtClean="0"/>
              <a:t>ISO – Organização Internacional para Normalização.</a:t>
            </a:r>
            <a:r>
              <a:rPr lang="en-US" smtClean="0"/>
              <a:t>  </a:t>
            </a:r>
            <a:endParaRPr lang="en-US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qualidade "verde" de um produto é um fator para o qual os consumidores cada vez mais estão atentos.  Conforme essa tendência cresce no mercado, muitas empresas veem isso como um desafio novo e desconhecido para seus negócios.  Um projeto sustentável é uma estratégia importante que as empresas podem usar para reduzir o impacto ambiental dos produtos que fabricam.  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B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SolidWorks Sustainability foi criado para que os projetos sustentáveis se tornem fáceis de entender e possam ser implementados sem esforço.  Seus recursos, tais como o painel, os relatórios personalizados e a ferramenta Find Similar Material (Localizar material semelhante), permite que os usuários aperfeiçoem com facilidade seus projetos e informem suas conquistas de maneira incontestável.  A DS SolidWorks acha isso tão importante que incluiu alguns desses recursos de projeto sustentável em todas as licenças do SolidWorks 2010.  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BR" baseline="30000" dirty="0" smtClean="0"/>
              <a:t>1</a:t>
            </a:r>
            <a:r>
              <a:rPr lang="pt-BR" dirty="0" smtClean="0"/>
              <a:t>O SolidWorks 2009 ou posterior é necessário para a versão do SolidWorks Labs.  O SolidWorks Sustainability será incluído no SolidWorks Education Edition 2010-2011.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pt-BR" kern="1200" dirty="0" smtClean="0">
                <a:solidFill>
                  <a:schemeClr val="tx1"/>
                </a:solidFill>
                <a:latin typeface="+mj-lt"/>
              </a:rPr>
              <a:t>Os alunos precisam aprender, conhecer, melhorar e transmitir o impacto ambiental de seu projeto.</a:t>
            </a:r>
            <a:endParaRPr lang="en-US" dirty="0" smtClean="0">
              <a:solidFill>
                <a:schemeClr val="tx1"/>
              </a:solidFill>
              <a:latin typeface="+mj-lt"/>
              <a:cs typeface="Arial" charset="0"/>
            </a:endParaRPr>
          </a:p>
          <a:p>
            <a:pPr>
              <a:defRPr/>
            </a:pPr>
            <a:endParaRPr lang="en-US" kern="1200" dirty="0" smtClean="0">
              <a:solidFill>
                <a:schemeClr val="tx1"/>
              </a:solidFill>
              <a:latin typeface="+mj-lt"/>
            </a:endParaRPr>
          </a:p>
          <a:p>
            <a:pPr>
              <a:defRPr/>
            </a:pPr>
            <a:r>
              <a:rPr lang="pt-BR" kern="1200" dirty="0" smtClean="0">
                <a:solidFill>
                  <a:schemeClr val="tx1"/>
                </a:solidFill>
                <a:latin typeface="+mj-lt"/>
              </a:rPr>
              <a:t>Os educadores podem dar uma ideia de como as escolhas nos processos de material e fabricação afetam o meio ambiente.</a:t>
            </a:r>
            <a:r>
              <a:rPr lang="en-US" dirty="0" smtClean="0">
                <a:solidFill>
                  <a:schemeClr val="tx1"/>
                </a:solidFill>
                <a:latin typeface="+mj-lt"/>
                <a:cs typeface="Arial" charset="0"/>
              </a:rPr>
              <a:t> </a:t>
            </a:r>
          </a:p>
          <a:p>
            <a:pPr>
              <a:defRPr/>
            </a:pPr>
            <a:endParaRPr lang="en-US" kern="1200" dirty="0" smtClean="0">
              <a:solidFill>
                <a:schemeClr val="tx1"/>
              </a:solidFill>
              <a:latin typeface="+mj-lt"/>
            </a:endParaRPr>
          </a:p>
          <a:p>
            <a:pPr>
              <a:defRPr/>
            </a:pPr>
            <a:r>
              <a:rPr lang="pt-BR" kern="1200" dirty="0" smtClean="0">
                <a:solidFill>
                  <a:schemeClr val="tx1"/>
                </a:solidFill>
                <a:latin typeface="+mj-lt"/>
              </a:rPr>
              <a:t>Os ensinamentos combinam projeto e tecnologia com condições sociais, ambientais e econômicas.</a:t>
            </a:r>
            <a:endParaRPr lang="en-US" dirty="0" smtClean="0">
              <a:solidFill>
                <a:schemeClr val="tx1"/>
              </a:solidFill>
              <a:latin typeface="+mj-lt"/>
              <a:cs typeface="Arial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Definição de engenharia sustentável </a:t>
            </a:r>
            <a:r>
              <a:rPr lang="en-US" b="1" smtClean="0"/>
              <a:t>World</a:t>
            </a:r>
            <a:r>
              <a:rPr lang="en-US" smtClean="0"/>
              <a:t> </a:t>
            </a:r>
            <a:r>
              <a:rPr lang="en-US" b="1" smtClean="0"/>
              <a:t>Engineering</a:t>
            </a:r>
            <a:r>
              <a:rPr lang="en-US" smtClean="0"/>
              <a:t> </a:t>
            </a:r>
            <a:r>
              <a:rPr lang="en-US" b="1" smtClean="0"/>
              <a:t>Partnership</a:t>
            </a:r>
            <a:r>
              <a:rPr lang="en-US" smtClean="0"/>
              <a:t> for </a:t>
            </a:r>
            <a:r>
              <a:rPr lang="en-US" b="1" smtClean="0"/>
              <a:t>Sustainable</a:t>
            </a:r>
            <a:r>
              <a:rPr lang="en-US" smtClean="0"/>
              <a:t> </a:t>
            </a:r>
            <a:r>
              <a:rPr lang="en-US" b="1" smtClean="0"/>
              <a:t>Development</a:t>
            </a:r>
            <a:r>
              <a:rPr lang="en-US" smtClean="0"/>
              <a:t> (WEPSD, uma </a:t>
            </a:r>
            <a:r>
              <a:rPr lang="en-US" b="1" smtClean="0"/>
              <a:t>parceria</a:t>
            </a:r>
            <a:r>
              <a:rPr lang="en-US" smtClean="0"/>
              <a:t> entre WFEO, FIDIC e UATI)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Hone ex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mtClean="0"/>
              <a:t>Um método para analisar quantitativamente o impacto ambiental de um produto, desde a aquisição de matéria-prima até a produção, a distribuição, o uso, o descarte e a reciclagem desse produto, que são os estágios constituintes do clico de vida do produto.</a:t>
            </a:r>
            <a:br>
              <a:rPr lang="pt-BR" smtClean="0"/>
            </a:br>
            <a:r>
              <a:rPr lang="pt-BR" smtClean="0"/>
              <a:t>A LCA é um processo de análise dos efeitos que um produto tem sobre o ambiente ao longo de todo o seu período de vida, aumentando assim a eficiência no uso de recursos e diminuindo os riscos. Ela pode ser usada para estudar o impacto ambiental tanto de um produto quanto da função para a qual o produto foi projetado e do transporte entre as etapas. A LCA normalmente é conhecida como uma análise "do início ao fim".</a:t>
            </a:r>
            <a:r>
              <a:rPr lang="en-US" smtClean="0"/>
              <a:t>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smtClean="0"/>
              <a:t>Os principais elementos da LCA são: (1) identificar e quantificar as cargas ambientais envolvidas, ou seja, a energia e a matéria-prima consumidas, as emissões e os resíduos gerados; (2) avaliar os possíveis impactos ambientais dessas cargas; e (3) analisar as opções disponíveis para reduzir o impacto ambiental.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smtClean="0"/>
              <a:t>Há 4 grandes fatores de impacto ambiental na Análise do Ciclo de Vida de um produto: o rastro de carbono, a energia total consumida, a acidificação do ar e a eutroficação da água.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smtClean="0"/>
              <a:t>Exemplos de fonte de energia não renovável: carvão, petróleo e combustível fóssil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smtClean="0"/>
              <a:t>Provoca um aumento na acidez da água da chuva, que por sua vez acidifica os lagos e o solo.</a:t>
            </a:r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612780"/>
            <a:ext cx="7772400" cy="533400"/>
          </a:xfrm>
        </p:spPr>
        <p:txBody>
          <a:bodyPr/>
          <a:lstStyle>
            <a:lvl1pPr algn="r">
              <a:defRPr sz="2800" b="1" i="0" u="none" baseline="0">
                <a:solidFill>
                  <a:srgbClr val="28288A"/>
                </a:solidFill>
                <a:effectLst/>
                <a:latin typeface="Arial"/>
                <a:ea typeface="ＭＳ Ｐゴシック"/>
                <a:cs typeface="Arial" pitchFamily="34" charset="0"/>
              </a:defRPr>
            </a:lvl1pPr>
          </a:lstStyle>
          <a:p>
            <a:r>
              <a:rPr lang="pt-BR" smtClean="0"/>
              <a:t>Clique para editar o estilo de título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14600" y="2209800"/>
            <a:ext cx="6400800" cy="381000"/>
          </a:xfrm>
        </p:spPr>
        <p:txBody>
          <a:bodyPr>
            <a:normAutofit/>
          </a:bodyPr>
          <a:lstStyle>
            <a:lvl1pPr marL="0" indent="0" algn="r">
              <a:buNone/>
              <a:defRPr sz="1800" b="0" i="0" u="none" baseline="0">
                <a:solidFill>
                  <a:srgbClr val="28288A"/>
                </a:solidFill>
                <a:effectLst/>
                <a:latin typeface="Arial"/>
                <a:ea typeface="ＭＳ Ｐゴシック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de subtítulo Master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81800" y="2661824"/>
            <a:ext cx="2133600" cy="23377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F0CCA2AF-898B-4969-BA97-6AF8C52733E7}" type="datetimeFigureOut">
              <a:rPr lang="en-US" smtClean="0"/>
              <a:pPr/>
              <a:t>2/11/2010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51241"/>
            <a:ext cx="2057400" cy="526855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51242"/>
            <a:ext cx="6019800" cy="52599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4112"/>
            <a:ext cx="84582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5448" cy="224898"/>
          </a:xfrm>
          <a:prstGeom prst="rect">
            <a:avLst/>
          </a:prstGeom>
        </p:spPr>
        <p:txBody>
          <a:bodyPr/>
          <a:lstStyle/>
          <a:p>
            <a:fld id="{F0CCA2AF-898B-4969-BA97-6AF8C52733E7}" type="datetimeFigureOut">
              <a:rPr lang="en-US" smtClean="0"/>
              <a:pPr/>
              <a:t>2/11/2010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848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62000"/>
            <a:ext cx="5111750" cy="5334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61999"/>
            <a:ext cx="5486400" cy="3965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48584"/>
            <a:ext cx="8458200" cy="458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de título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8028" y="128134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de texto Master</a:t>
            </a:r>
            <a:endParaRPr lang="en-US" smtClean="0"/>
          </a:p>
          <a:p>
            <a:pPr lvl="1"/>
            <a:r>
              <a:rPr lang="en-US" smtClean="0"/>
              <a:t>Segundo nível</a:t>
            </a:r>
          </a:p>
          <a:p>
            <a:pPr lvl="2"/>
            <a:r>
              <a:rPr lang="en-US" smtClean="0"/>
              <a:t>Terceiro nível</a:t>
            </a:r>
          </a:p>
          <a:p>
            <a:pPr lvl="3"/>
            <a:r>
              <a:rPr lang="en-US" smtClean="0"/>
              <a:t>Quarto nível</a:t>
            </a:r>
          </a:p>
          <a:p>
            <a:pPr lvl="4"/>
            <a:r>
              <a:rPr lang="en-US" smtClean="0"/>
              <a:t>Quinto nível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6000" y="6576132"/>
            <a:ext cx="474956" cy="2019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580517-B526-4FE4-BD6A-600BAD18868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b="1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70000"/>
        <a:buFontTx/>
        <a:buBlip>
          <a:blip r:embed="rId14"/>
        </a:buBlip>
        <a:defRPr sz="2400" b="1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SzPct val="70000"/>
        <a:buFontTx/>
        <a:buBlip>
          <a:blip r:embed="rId15"/>
        </a:buBlip>
        <a:defRPr sz="20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SzPct val="70000"/>
        <a:buFontTx/>
        <a:buBlip>
          <a:blip r:embed="rId16"/>
        </a:buBlip>
        <a:defRPr sz="18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16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notesSlide" Target="../notesSlides/notesSlide14.xml"/><Relationship Id="rId7" Type="http://schemas.openxmlformats.org/officeDocument/2006/relationships/diagramQuickStyle" Target="../diagrams/quickStyl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.jpeg"/><Relationship Id="rId9" Type="http://schemas.microsoft.com/office/2007/relationships/diagramDrawing" Target="../diagrams/drawing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SolidWorks</a:t>
            </a:r>
            <a:r>
              <a:rPr lang="en-US" dirty="0" smtClean="0"/>
              <a:t> Sustainability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4600" y="2209800"/>
            <a:ext cx="64008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sz="2500" smtClean="0"/>
              <a:t>O que é eutroficação da água?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mtClean="0"/>
              <a:t>Nutrientes em abundância são adicionados a um ecossistema aquático.  </a:t>
            </a:r>
            <a:endParaRPr lang="en-US" dirty="0" smtClean="0"/>
          </a:p>
          <a:p>
            <a:r>
              <a:rPr lang="pt-BR" smtClean="0"/>
              <a:t>Nitrogênio (N) e fósforo (PO</a:t>
            </a:r>
            <a:r>
              <a:rPr lang="pt-BR" baseline="-25000" smtClean="0"/>
              <a:t>4</a:t>
            </a:r>
            <a:r>
              <a:rPr lang="pt-BR" smtClean="0"/>
              <a:t>) de águas residuais e fertilizantes agrícolas provocam um crescimento exagerado de algas, que esgota o oxigênio da água, resultando na morte da vida aquática e animal.  </a:t>
            </a:r>
            <a:endParaRPr lang="en-US" dirty="0" smtClean="0"/>
          </a:p>
          <a:p>
            <a:r>
              <a:rPr lang="pt-BR" smtClean="0"/>
              <a:t>Medida em equivalentes a quilogramas de fosfato (PO</a:t>
            </a:r>
            <a:r>
              <a:rPr lang="pt-BR" baseline="-25000" smtClean="0"/>
              <a:t>4</a:t>
            </a:r>
            <a:r>
              <a:rPr lang="pt-BR" smtClean="0"/>
              <a:t>e)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rcRect l="14285" r="11429"/>
          <a:stretch>
            <a:fillRect/>
          </a:stretch>
        </p:blipFill>
        <p:spPr>
          <a:xfrm>
            <a:off x="838200" y="5105400"/>
            <a:ext cx="1524000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5638800" y="990600"/>
            <a:ext cx="3352800" cy="49530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Referências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028" y="1281347"/>
            <a:ext cx="4645972" cy="3290654"/>
          </a:xfrm>
        </p:spPr>
        <p:txBody>
          <a:bodyPr>
            <a:normAutofit fontScale="62500" lnSpcReduction="20000"/>
          </a:bodyPr>
          <a:lstStyle/>
          <a:p>
            <a:r>
              <a:rPr lang="en-US" sz="2500" smtClean="0"/>
              <a:t>Tecnologia de base para LCA: PE International</a:t>
            </a:r>
            <a:r>
              <a:rPr lang="en-US" smtClean="0"/>
              <a:t> </a:t>
            </a:r>
            <a:endParaRPr lang="en-US" dirty="0" smtClean="0"/>
          </a:p>
          <a:p>
            <a:pPr lvl="1"/>
            <a:r>
              <a:rPr lang="pt-BR" sz="2100" smtClean="0"/>
              <a:t>20 anos de experiência em LCA</a:t>
            </a:r>
            <a:endParaRPr lang="en-US" sz="2100" dirty="0" smtClean="0"/>
          </a:p>
          <a:p>
            <a:pPr lvl="1"/>
            <a:r>
              <a:rPr lang="pt-BR" sz="2100" smtClean="0"/>
              <a:t>banco de dados internacional de LCA</a:t>
            </a:r>
            <a:r>
              <a:rPr lang="en-US" smtClean="0"/>
              <a:t>  </a:t>
            </a:r>
            <a:endParaRPr lang="en-US" dirty="0" smtClean="0"/>
          </a:p>
          <a:p>
            <a:pPr lvl="1"/>
            <a:r>
              <a:rPr lang="pt-BR" sz="2100" smtClean="0"/>
              <a:t>GaBi 4 – aplicativo de software líder do mercado para sustentabilidade de produtos</a:t>
            </a:r>
            <a:endParaRPr lang="en-US" sz="2100" dirty="0" smtClean="0"/>
          </a:p>
          <a:p>
            <a:pPr lvl="1"/>
            <a:r>
              <a:rPr lang="en-US" sz="2100" smtClean="0"/>
              <a:t>www.pe-international.com</a:t>
            </a:r>
            <a:r>
              <a:rPr lang="en-US" smtClean="0"/>
              <a:t> </a:t>
            </a:r>
            <a:endParaRPr lang="en-US" dirty="0" smtClean="0"/>
          </a:p>
          <a:p>
            <a:r>
              <a:rPr lang="en-US" sz="2500" smtClean="0"/>
              <a:t>Padrões internacionais de LCA</a:t>
            </a:r>
            <a:endParaRPr lang="en-US" sz="2500" dirty="0" smtClean="0"/>
          </a:p>
          <a:p>
            <a:pPr lvl="1"/>
            <a:r>
              <a:rPr lang="pt-BR" sz="2100" smtClean="0"/>
              <a:t>Princípios e Modelo de Análise de Ciclo de Vida de Gerenciamento Ambiental ISO 14040/44  www.iso.org</a:t>
            </a:r>
            <a:r>
              <a:rPr lang="en-US" smtClean="0"/>
              <a:t> </a:t>
            </a:r>
            <a:endParaRPr lang="en-US" b="1" dirty="0" smtClean="0"/>
          </a:p>
          <a:p>
            <a:r>
              <a:rPr lang="pt-BR" sz="2500" smtClean="0"/>
              <a:t>Recursos de LCA da Agência de Proteção Ambiental dos EUA (US EPA)</a:t>
            </a:r>
            <a:endParaRPr lang="en-US" sz="2500" dirty="0" smtClean="0"/>
          </a:p>
          <a:p>
            <a:pPr lvl="1"/>
            <a:r>
              <a:rPr lang="en-US" sz="2100" smtClean="0"/>
              <a:t>http://www.epa.gov/nrmrl/lcaccess/</a:t>
            </a:r>
            <a:r>
              <a:rPr lang="en-US" smtClean="0"/>
              <a:t> 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grpSp>
        <p:nvGrpSpPr>
          <p:cNvPr id="5" name="Group 4"/>
          <p:cNvGrpSpPr/>
          <p:nvPr/>
        </p:nvGrpSpPr>
        <p:grpSpPr>
          <a:xfrm>
            <a:off x="5791200" y="1193800"/>
            <a:ext cx="1828800" cy="3936999"/>
            <a:chOff x="6477000" y="1193800"/>
            <a:chExt cx="1828800" cy="3936999"/>
          </a:xfrm>
        </p:grpSpPr>
        <p:sp>
          <p:nvSpPr>
            <p:cNvPr id="6" name="Freeform 5"/>
            <p:cNvSpPr/>
            <p:nvPr/>
          </p:nvSpPr>
          <p:spPr>
            <a:xfrm>
              <a:off x="6477000" y="1193800"/>
              <a:ext cx="1828800" cy="1016000"/>
            </a:xfrm>
            <a:custGeom>
              <a:avLst/>
              <a:gdLst>
                <a:gd name="connsiteX0" fmla="*/ 0 w 1828800"/>
                <a:gd name="connsiteY0" fmla="*/ 101600 h 1016000"/>
                <a:gd name="connsiteX1" fmla="*/ 29758 w 1828800"/>
                <a:gd name="connsiteY1" fmla="*/ 29758 h 1016000"/>
                <a:gd name="connsiteX2" fmla="*/ 101600 w 1828800"/>
                <a:gd name="connsiteY2" fmla="*/ 0 h 1016000"/>
                <a:gd name="connsiteX3" fmla="*/ 1727200 w 1828800"/>
                <a:gd name="connsiteY3" fmla="*/ 0 h 1016000"/>
                <a:gd name="connsiteX4" fmla="*/ 1799042 w 1828800"/>
                <a:gd name="connsiteY4" fmla="*/ 29758 h 1016000"/>
                <a:gd name="connsiteX5" fmla="*/ 1828800 w 1828800"/>
                <a:gd name="connsiteY5" fmla="*/ 101600 h 1016000"/>
                <a:gd name="connsiteX6" fmla="*/ 1828800 w 1828800"/>
                <a:gd name="connsiteY6" fmla="*/ 914400 h 1016000"/>
                <a:gd name="connsiteX7" fmla="*/ 1799042 w 1828800"/>
                <a:gd name="connsiteY7" fmla="*/ 986242 h 1016000"/>
                <a:gd name="connsiteX8" fmla="*/ 1727200 w 1828800"/>
                <a:gd name="connsiteY8" fmla="*/ 1016000 h 1016000"/>
                <a:gd name="connsiteX9" fmla="*/ 101600 w 1828800"/>
                <a:gd name="connsiteY9" fmla="*/ 1016000 h 1016000"/>
                <a:gd name="connsiteX10" fmla="*/ 29758 w 1828800"/>
                <a:gd name="connsiteY10" fmla="*/ 986242 h 1016000"/>
                <a:gd name="connsiteX11" fmla="*/ 0 w 1828800"/>
                <a:gd name="connsiteY11" fmla="*/ 914400 h 1016000"/>
                <a:gd name="connsiteX12" fmla="*/ 0 w 1828800"/>
                <a:gd name="connsiteY12" fmla="*/ 101600 h 10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8800" h="1016000">
                  <a:moveTo>
                    <a:pt x="0" y="101600"/>
                  </a:moveTo>
                  <a:cubicBezTo>
                    <a:pt x="0" y="74654"/>
                    <a:pt x="10704" y="48812"/>
                    <a:pt x="29758" y="29758"/>
                  </a:cubicBezTo>
                  <a:cubicBezTo>
                    <a:pt x="48812" y="10704"/>
                    <a:pt x="74654" y="0"/>
                    <a:pt x="101600" y="0"/>
                  </a:cubicBezTo>
                  <a:lnTo>
                    <a:pt x="1727200" y="0"/>
                  </a:lnTo>
                  <a:cubicBezTo>
                    <a:pt x="1754146" y="0"/>
                    <a:pt x="1779988" y="10704"/>
                    <a:pt x="1799042" y="29758"/>
                  </a:cubicBezTo>
                  <a:cubicBezTo>
                    <a:pt x="1818096" y="48812"/>
                    <a:pt x="1828800" y="74654"/>
                    <a:pt x="1828800" y="101600"/>
                  </a:cubicBezTo>
                  <a:lnTo>
                    <a:pt x="1828800" y="914400"/>
                  </a:lnTo>
                  <a:cubicBezTo>
                    <a:pt x="1828800" y="941346"/>
                    <a:pt x="1818096" y="967188"/>
                    <a:pt x="1799042" y="986242"/>
                  </a:cubicBezTo>
                  <a:cubicBezTo>
                    <a:pt x="1779988" y="1005296"/>
                    <a:pt x="1754146" y="1016000"/>
                    <a:pt x="1727200" y="1016000"/>
                  </a:cubicBezTo>
                  <a:lnTo>
                    <a:pt x="101600" y="1016000"/>
                  </a:lnTo>
                  <a:cubicBezTo>
                    <a:pt x="74654" y="1016000"/>
                    <a:pt x="48812" y="1005296"/>
                    <a:pt x="29758" y="986242"/>
                  </a:cubicBezTo>
                  <a:cubicBezTo>
                    <a:pt x="10704" y="967188"/>
                    <a:pt x="0" y="941346"/>
                    <a:pt x="0" y="914400"/>
                  </a:cubicBezTo>
                  <a:lnTo>
                    <a:pt x="0" y="10160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5008" tIns="125008" rIns="125008" bIns="125008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500" kern="1200" smtClean="0">
                  <a:solidFill>
                    <a:srgbClr val="FFFFFF"/>
                  </a:solidFill>
                  <a:latin typeface="Calibri"/>
                  <a:ea typeface="ＭＳ Ｐゴシック"/>
                </a:rPr>
                <a:t>Objetivo</a:t>
              </a:r>
              <a:r>
                <a:rPr lang="en-US" sz="2500" kern="1200" smtClean="0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lang="en-US" sz="2500" kern="1200" smtClean="0">
                  <a:solidFill>
                    <a:srgbClr val="FFFFFF"/>
                  </a:solidFill>
                  <a:latin typeface="Calibri"/>
                  <a:ea typeface="ＭＳ Ｐゴシック"/>
                </a:rPr>
                <a:t>&amp;</a:t>
              </a:r>
              <a:r>
                <a:rPr lang="en-US" sz="2500" kern="1200" smtClean="0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lang="en-US" sz="2500" kern="1200" smtClean="0">
                  <a:solidFill>
                    <a:srgbClr val="FFFFFF"/>
                  </a:solidFill>
                  <a:latin typeface="Calibri"/>
                  <a:ea typeface="ＭＳ Ｐゴシック"/>
                </a:rPr>
                <a:t>Escopo</a:t>
              </a:r>
              <a:endParaRPr lang="en-US" sz="2500" kern="1200" dirty="0">
                <a:solidFill>
                  <a:srgbClr val="FFFFFF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8" name="Freeform 7"/>
            <p:cNvSpPr/>
            <p:nvPr/>
          </p:nvSpPr>
          <p:spPr>
            <a:xfrm>
              <a:off x="6477000" y="2717800"/>
              <a:ext cx="1828800" cy="1016000"/>
            </a:xfrm>
            <a:custGeom>
              <a:avLst/>
              <a:gdLst>
                <a:gd name="connsiteX0" fmla="*/ 0 w 1828800"/>
                <a:gd name="connsiteY0" fmla="*/ 101600 h 1016000"/>
                <a:gd name="connsiteX1" fmla="*/ 29758 w 1828800"/>
                <a:gd name="connsiteY1" fmla="*/ 29758 h 1016000"/>
                <a:gd name="connsiteX2" fmla="*/ 101600 w 1828800"/>
                <a:gd name="connsiteY2" fmla="*/ 0 h 1016000"/>
                <a:gd name="connsiteX3" fmla="*/ 1727200 w 1828800"/>
                <a:gd name="connsiteY3" fmla="*/ 0 h 1016000"/>
                <a:gd name="connsiteX4" fmla="*/ 1799042 w 1828800"/>
                <a:gd name="connsiteY4" fmla="*/ 29758 h 1016000"/>
                <a:gd name="connsiteX5" fmla="*/ 1828800 w 1828800"/>
                <a:gd name="connsiteY5" fmla="*/ 101600 h 1016000"/>
                <a:gd name="connsiteX6" fmla="*/ 1828800 w 1828800"/>
                <a:gd name="connsiteY6" fmla="*/ 914400 h 1016000"/>
                <a:gd name="connsiteX7" fmla="*/ 1799042 w 1828800"/>
                <a:gd name="connsiteY7" fmla="*/ 986242 h 1016000"/>
                <a:gd name="connsiteX8" fmla="*/ 1727200 w 1828800"/>
                <a:gd name="connsiteY8" fmla="*/ 1016000 h 1016000"/>
                <a:gd name="connsiteX9" fmla="*/ 101600 w 1828800"/>
                <a:gd name="connsiteY9" fmla="*/ 1016000 h 1016000"/>
                <a:gd name="connsiteX10" fmla="*/ 29758 w 1828800"/>
                <a:gd name="connsiteY10" fmla="*/ 986242 h 1016000"/>
                <a:gd name="connsiteX11" fmla="*/ 0 w 1828800"/>
                <a:gd name="connsiteY11" fmla="*/ 914400 h 1016000"/>
                <a:gd name="connsiteX12" fmla="*/ 0 w 1828800"/>
                <a:gd name="connsiteY12" fmla="*/ 101600 h 10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8800" h="1016000">
                  <a:moveTo>
                    <a:pt x="0" y="101600"/>
                  </a:moveTo>
                  <a:cubicBezTo>
                    <a:pt x="0" y="74654"/>
                    <a:pt x="10704" y="48812"/>
                    <a:pt x="29758" y="29758"/>
                  </a:cubicBezTo>
                  <a:cubicBezTo>
                    <a:pt x="48812" y="10704"/>
                    <a:pt x="74654" y="0"/>
                    <a:pt x="101600" y="0"/>
                  </a:cubicBezTo>
                  <a:lnTo>
                    <a:pt x="1727200" y="0"/>
                  </a:lnTo>
                  <a:cubicBezTo>
                    <a:pt x="1754146" y="0"/>
                    <a:pt x="1779988" y="10704"/>
                    <a:pt x="1799042" y="29758"/>
                  </a:cubicBezTo>
                  <a:cubicBezTo>
                    <a:pt x="1818096" y="48812"/>
                    <a:pt x="1828800" y="74654"/>
                    <a:pt x="1828800" y="101600"/>
                  </a:cubicBezTo>
                  <a:lnTo>
                    <a:pt x="1828800" y="914400"/>
                  </a:lnTo>
                  <a:cubicBezTo>
                    <a:pt x="1828800" y="941346"/>
                    <a:pt x="1818096" y="967188"/>
                    <a:pt x="1799042" y="986242"/>
                  </a:cubicBezTo>
                  <a:cubicBezTo>
                    <a:pt x="1779988" y="1005296"/>
                    <a:pt x="1754146" y="1016000"/>
                    <a:pt x="1727200" y="1016000"/>
                  </a:cubicBezTo>
                  <a:lnTo>
                    <a:pt x="101600" y="1016000"/>
                  </a:lnTo>
                  <a:cubicBezTo>
                    <a:pt x="74654" y="1016000"/>
                    <a:pt x="48812" y="1005296"/>
                    <a:pt x="29758" y="986242"/>
                  </a:cubicBezTo>
                  <a:cubicBezTo>
                    <a:pt x="10704" y="967188"/>
                    <a:pt x="0" y="941346"/>
                    <a:pt x="0" y="914400"/>
                  </a:cubicBezTo>
                  <a:lnTo>
                    <a:pt x="0" y="10160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5008" tIns="125008" rIns="125008" bIns="125008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500" kern="1200" smtClean="0">
                  <a:solidFill>
                    <a:srgbClr val="FFFFFF"/>
                  </a:solidFill>
                  <a:latin typeface="Calibri"/>
                  <a:ea typeface="ＭＳ Ｐゴシック"/>
                </a:rPr>
                <a:t>Análise</a:t>
              </a:r>
              <a:r>
                <a:rPr lang="en-US" sz="2500" kern="1200" smtClean="0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lang="en-US" sz="2500" kern="1200" smtClean="0">
                  <a:solidFill>
                    <a:srgbClr val="FFFFFF"/>
                  </a:solidFill>
                  <a:latin typeface="Calibri"/>
                  <a:ea typeface="ＭＳ Ｐゴシック"/>
                </a:rPr>
                <a:t>de</a:t>
              </a:r>
              <a:r>
                <a:rPr lang="en-US" sz="2500" kern="1200" smtClean="0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lang="en-US" sz="2500" kern="1200" smtClean="0">
                  <a:solidFill>
                    <a:srgbClr val="FFFFFF"/>
                  </a:solidFill>
                  <a:latin typeface="Calibri"/>
                  <a:ea typeface="ＭＳ Ｐゴシック"/>
                </a:rPr>
                <a:t>inventário</a:t>
              </a:r>
              <a:endParaRPr lang="en-US" sz="2500" kern="1200" dirty="0">
                <a:solidFill>
                  <a:srgbClr val="FFFFFF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6477000" y="4114799"/>
              <a:ext cx="1828800" cy="1016000"/>
            </a:xfrm>
            <a:custGeom>
              <a:avLst/>
              <a:gdLst>
                <a:gd name="connsiteX0" fmla="*/ 0 w 1828800"/>
                <a:gd name="connsiteY0" fmla="*/ 101600 h 1016000"/>
                <a:gd name="connsiteX1" fmla="*/ 29758 w 1828800"/>
                <a:gd name="connsiteY1" fmla="*/ 29758 h 1016000"/>
                <a:gd name="connsiteX2" fmla="*/ 101600 w 1828800"/>
                <a:gd name="connsiteY2" fmla="*/ 0 h 1016000"/>
                <a:gd name="connsiteX3" fmla="*/ 1727200 w 1828800"/>
                <a:gd name="connsiteY3" fmla="*/ 0 h 1016000"/>
                <a:gd name="connsiteX4" fmla="*/ 1799042 w 1828800"/>
                <a:gd name="connsiteY4" fmla="*/ 29758 h 1016000"/>
                <a:gd name="connsiteX5" fmla="*/ 1828800 w 1828800"/>
                <a:gd name="connsiteY5" fmla="*/ 101600 h 1016000"/>
                <a:gd name="connsiteX6" fmla="*/ 1828800 w 1828800"/>
                <a:gd name="connsiteY6" fmla="*/ 914400 h 1016000"/>
                <a:gd name="connsiteX7" fmla="*/ 1799042 w 1828800"/>
                <a:gd name="connsiteY7" fmla="*/ 986242 h 1016000"/>
                <a:gd name="connsiteX8" fmla="*/ 1727200 w 1828800"/>
                <a:gd name="connsiteY8" fmla="*/ 1016000 h 1016000"/>
                <a:gd name="connsiteX9" fmla="*/ 101600 w 1828800"/>
                <a:gd name="connsiteY9" fmla="*/ 1016000 h 1016000"/>
                <a:gd name="connsiteX10" fmla="*/ 29758 w 1828800"/>
                <a:gd name="connsiteY10" fmla="*/ 986242 h 1016000"/>
                <a:gd name="connsiteX11" fmla="*/ 0 w 1828800"/>
                <a:gd name="connsiteY11" fmla="*/ 914400 h 1016000"/>
                <a:gd name="connsiteX12" fmla="*/ 0 w 1828800"/>
                <a:gd name="connsiteY12" fmla="*/ 101600 h 10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8800" h="1016000">
                  <a:moveTo>
                    <a:pt x="0" y="101600"/>
                  </a:moveTo>
                  <a:cubicBezTo>
                    <a:pt x="0" y="74654"/>
                    <a:pt x="10704" y="48812"/>
                    <a:pt x="29758" y="29758"/>
                  </a:cubicBezTo>
                  <a:cubicBezTo>
                    <a:pt x="48812" y="10704"/>
                    <a:pt x="74654" y="0"/>
                    <a:pt x="101600" y="0"/>
                  </a:cubicBezTo>
                  <a:lnTo>
                    <a:pt x="1727200" y="0"/>
                  </a:lnTo>
                  <a:cubicBezTo>
                    <a:pt x="1754146" y="0"/>
                    <a:pt x="1779988" y="10704"/>
                    <a:pt x="1799042" y="29758"/>
                  </a:cubicBezTo>
                  <a:cubicBezTo>
                    <a:pt x="1818096" y="48812"/>
                    <a:pt x="1828800" y="74654"/>
                    <a:pt x="1828800" y="101600"/>
                  </a:cubicBezTo>
                  <a:lnTo>
                    <a:pt x="1828800" y="914400"/>
                  </a:lnTo>
                  <a:cubicBezTo>
                    <a:pt x="1828800" y="941346"/>
                    <a:pt x="1818096" y="967188"/>
                    <a:pt x="1799042" y="986242"/>
                  </a:cubicBezTo>
                  <a:cubicBezTo>
                    <a:pt x="1779988" y="1005296"/>
                    <a:pt x="1754146" y="1016000"/>
                    <a:pt x="1727200" y="1016000"/>
                  </a:cubicBezTo>
                  <a:lnTo>
                    <a:pt x="101600" y="1016000"/>
                  </a:lnTo>
                  <a:cubicBezTo>
                    <a:pt x="74654" y="1016000"/>
                    <a:pt x="48812" y="1005296"/>
                    <a:pt x="29758" y="986242"/>
                  </a:cubicBezTo>
                  <a:cubicBezTo>
                    <a:pt x="10704" y="967188"/>
                    <a:pt x="0" y="941346"/>
                    <a:pt x="0" y="914400"/>
                  </a:cubicBezTo>
                  <a:lnTo>
                    <a:pt x="0" y="10160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5008" tIns="125008" rIns="125008" bIns="125008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500" kern="1200" smtClean="0">
                  <a:solidFill>
                    <a:srgbClr val="FFFFFF"/>
                  </a:solidFill>
                  <a:latin typeface="Calibri"/>
                  <a:ea typeface="ＭＳ Ｐゴシック"/>
                </a:rPr>
                <a:t>Análise</a:t>
              </a:r>
              <a:r>
                <a:rPr lang="en-US" sz="2500" kern="1200" smtClean="0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lang="en-US" sz="2500" kern="1200" smtClean="0">
                  <a:solidFill>
                    <a:srgbClr val="FFFFFF"/>
                  </a:solidFill>
                  <a:latin typeface="Calibri"/>
                  <a:ea typeface="ＭＳ Ｐゴシック"/>
                </a:rPr>
                <a:t>de</a:t>
              </a:r>
              <a:r>
                <a:rPr lang="en-US" sz="2500" kern="1200" smtClean="0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lang="en-US" sz="2500" kern="1200" smtClean="0">
                  <a:solidFill>
                    <a:srgbClr val="FFFFFF"/>
                  </a:solidFill>
                  <a:latin typeface="Calibri"/>
                  <a:ea typeface="ＭＳ Ｐゴシック"/>
                </a:rPr>
                <a:t>impacto</a:t>
              </a:r>
              <a:endParaRPr lang="en-US" sz="2500" kern="1200" dirty="0">
                <a:solidFill>
                  <a:srgbClr val="FFFFFF"/>
                </a:solidFill>
                <a:latin typeface="Calibri"/>
                <a:ea typeface="ＭＳ Ｐゴシック"/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>
            <a:off x="8077200" y="1295400"/>
            <a:ext cx="609600" cy="3810000"/>
          </a:xfrm>
          <a:custGeom>
            <a:avLst/>
            <a:gdLst>
              <a:gd name="connsiteX0" fmla="*/ 0 w 1828800"/>
              <a:gd name="connsiteY0" fmla="*/ 101600 h 1016000"/>
              <a:gd name="connsiteX1" fmla="*/ 29758 w 1828800"/>
              <a:gd name="connsiteY1" fmla="*/ 29758 h 1016000"/>
              <a:gd name="connsiteX2" fmla="*/ 101600 w 1828800"/>
              <a:gd name="connsiteY2" fmla="*/ 0 h 1016000"/>
              <a:gd name="connsiteX3" fmla="*/ 1727200 w 1828800"/>
              <a:gd name="connsiteY3" fmla="*/ 0 h 1016000"/>
              <a:gd name="connsiteX4" fmla="*/ 1799042 w 1828800"/>
              <a:gd name="connsiteY4" fmla="*/ 29758 h 1016000"/>
              <a:gd name="connsiteX5" fmla="*/ 1828800 w 1828800"/>
              <a:gd name="connsiteY5" fmla="*/ 101600 h 1016000"/>
              <a:gd name="connsiteX6" fmla="*/ 1828800 w 1828800"/>
              <a:gd name="connsiteY6" fmla="*/ 914400 h 1016000"/>
              <a:gd name="connsiteX7" fmla="*/ 1799042 w 1828800"/>
              <a:gd name="connsiteY7" fmla="*/ 986242 h 1016000"/>
              <a:gd name="connsiteX8" fmla="*/ 1727200 w 1828800"/>
              <a:gd name="connsiteY8" fmla="*/ 1016000 h 1016000"/>
              <a:gd name="connsiteX9" fmla="*/ 101600 w 1828800"/>
              <a:gd name="connsiteY9" fmla="*/ 1016000 h 1016000"/>
              <a:gd name="connsiteX10" fmla="*/ 29758 w 1828800"/>
              <a:gd name="connsiteY10" fmla="*/ 986242 h 1016000"/>
              <a:gd name="connsiteX11" fmla="*/ 0 w 1828800"/>
              <a:gd name="connsiteY11" fmla="*/ 914400 h 1016000"/>
              <a:gd name="connsiteX12" fmla="*/ 0 w 1828800"/>
              <a:gd name="connsiteY12" fmla="*/ 101600 h 1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28800" h="1016000">
                <a:moveTo>
                  <a:pt x="0" y="101600"/>
                </a:moveTo>
                <a:cubicBezTo>
                  <a:pt x="0" y="74654"/>
                  <a:pt x="10704" y="48812"/>
                  <a:pt x="29758" y="29758"/>
                </a:cubicBezTo>
                <a:cubicBezTo>
                  <a:pt x="48812" y="10704"/>
                  <a:pt x="74654" y="0"/>
                  <a:pt x="101600" y="0"/>
                </a:cubicBezTo>
                <a:lnTo>
                  <a:pt x="1727200" y="0"/>
                </a:lnTo>
                <a:cubicBezTo>
                  <a:pt x="1754146" y="0"/>
                  <a:pt x="1779988" y="10704"/>
                  <a:pt x="1799042" y="29758"/>
                </a:cubicBezTo>
                <a:cubicBezTo>
                  <a:pt x="1818096" y="48812"/>
                  <a:pt x="1828800" y="74654"/>
                  <a:pt x="1828800" y="101600"/>
                </a:cubicBezTo>
                <a:lnTo>
                  <a:pt x="1828800" y="914400"/>
                </a:lnTo>
                <a:cubicBezTo>
                  <a:pt x="1828800" y="941346"/>
                  <a:pt x="1818096" y="967188"/>
                  <a:pt x="1799042" y="986242"/>
                </a:cubicBezTo>
                <a:cubicBezTo>
                  <a:pt x="1779988" y="1005296"/>
                  <a:pt x="1754146" y="1016000"/>
                  <a:pt x="1727200" y="1016000"/>
                </a:cubicBezTo>
                <a:lnTo>
                  <a:pt x="101600" y="1016000"/>
                </a:lnTo>
                <a:cubicBezTo>
                  <a:pt x="74654" y="1016000"/>
                  <a:pt x="48812" y="1005296"/>
                  <a:pt x="29758" y="986242"/>
                </a:cubicBezTo>
                <a:cubicBezTo>
                  <a:pt x="10704" y="967188"/>
                  <a:pt x="0" y="941346"/>
                  <a:pt x="0" y="914400"/>
                </a:cubicBezTo>
                <a:lnTo>
                  <a:pt x="0" y="10160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125008" tIns="125008" rIns="125008" bIns="125008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500" kern="1200" smtClean="0">
                <a:solidFill>
                  <a:srgbClr val="FFFFFF"/>
                </a:solidFill>
                <a:latin typeface="Calibri"/>
                <a:ea typeface="ＭＳ Ｐゴシック"/>
              </a:rPr>
              <a:t>Interpretação</a:t>
            </a:r>
            <a:endParaRPr lang="en-US" sz="2500" kern="1200" dirty="0">
              <a:solidFill>
                <a:srgbClr val="FFFFFF"/>
              </a:solidFill>
              <a:latin typeface="Calibri"/>
              <a:ea typeface="ＭＳ Ｐゴシック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rot="5400000">
            <a:off x="6515894" y="2475706"/>
            <a:ext cx="381000" cy="1588"/>
          </a:xfrm>
          <a:prstGeom prst="straightConnector1">
            <a:avLst/>
          </a:prstGeom>
          <a:ln w="34925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>
            <a:off x="6515894" y="3923506"/>
            <a:ext cx="381000" cy="1588"/>
          </a:xfrm>
          <a:prstGeom prst="straightConnector1">
            <a:avLst/>
          </a:prstGeom>
          <a:ln w="34925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7620000" y="1600200"/>
            <a:ext cx="379412" cy="1588"/>
          </a:xfrm>
          <a:prstGeom prst="straightConnector1">
            <a:avLst/>
          </a:prstGeom>
          <a:ln w="34925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7620000" y="3048000"/>
            <a:ext cx="379412" cy="1588"/>
          </a:xfrm>
          <a:prstGeom prst="straightConnector1">
            <a:avLst/>
          </a:prstGeom>
          <a:ln w="34925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7620000" y="4572000"/>
            <a:ext cx="379412" cy="1588"/>
          </a:xfrm>
          <a:prstGeom prst="straightConnector1">
            <a:avLst/>
          </a:prstGeom>
          <a:ln w="34925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943600" y="53340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solidFill>
                  <a:srgbClr val="28288A"/>
                </a:solidFill>
                <a:latin typeface="Calibri"/>
                <a:ea typeface="ＭＳ Ｐゴシック"/>
              </a:rPr>
              <a:t>Modelo</a:t>
            </a:r>
            <a:r>
              <a:rPr lang="en-U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n-US" smtClean="0">
                <a:solidFill>
                  <a:srgbClr val="28288A"/>
                </a:solidFill>
                <a:latin typeface="Calibri"/>
                <a:ea typeface="ＭＳ Ｐゴシック"/>
              </a:rPr>
              <a:t>de</a:t>
            </a:r>
            <a:r>
              <a:rPr lang="en-U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n-US" smtClean="0">
                <a:solidFill>
                  <a:srgbClr val="28288A"/>
                </a:solidFill>
                <a:latin typeface="Calibri"/>
                <a:ea typeface="ＭＳ Ｐゴシック"/>
              </a:rPr>
              <a:t>LCA</a:t>
            </a:r>
            <a:r>
              <a:rPr lang="en-US" smtClean="0">
                <a:solidFill>
                  <a:srgbClr val="28288A"/>
                </a:solidFill>
                <a:latin typeface="Calibri"/>
              </a:rPr>
              <a:t>  </a:t>
            </a:r>
            <a:r>
              <a:rPr lang="en-US" smtClean="0">
                <a:solidFill>
                  <a:srgbClr val="28288A"/>
                </a:solidFill>
                <a:latin typeface="Calibri"/>
                <a:ea typeface="ＭＳ Ｐゴシック"/>
              </a:rPr>
              <a:t>ISO</a:t>
            </a:r>
            <a:r>
              <a:rPr lang="en-U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n-US" smtClean="0">
                <a:solidFill>
                  <a:srgbClr val="28288A"/>
                </a:solidFill>
                <a:latin typeface="Calibri"/>
                <a:ea typeface="ＭＳ Ｐゴシック"/>
              </a:rPr>
              <a:t>14044</a:t>
            </a:r>
            <a:endParaRPr lang="en-US" dirty="0">
              <a:solidFill>
                <a:srgbClr val="28288A"/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500" smtClean="0"/>
              <a:t>Por que o SolidWorks Sustainability?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028" y="914400"/>
            <a:ext cx="8229600" cy="5410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pt-BR" smtClean="0"/>
              <a:t>Em breve todos os projetos serão projetos sustentáveis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pt-BR" smtClean="0"/>
              <a:t>Cada vez mais consumidores querem produtos mais “verdes”</a:t>
            </a:r>
            <a:endParaRPr lang="en-US" dirty="0" smtClean="0"/>
          </a:p>
          <a:p>
            <a:r>
              <a:rPr lang="pt-BR" smtClean="0"/>
              <a:t>Desafios novos e desconhecidos para os negócios</a:t>
            </a:r>
            <a:r>
              <a:rPr lang="en-US" smtClean="0"/>
              <a:t> </a:t>
            </a:r>
            <a:endParaRPr lang="en-US" dirty="0" smtClean="0"/>
          </a:p>
          <a:p>
            <a:r>
              <a:rPr lang="pt-BR" smtClean="0"/>
              <a:t>Projeto sustentável é uma estratégia para o sucesso</a:t>
            </a:r>
            <a:r>
              <a:rPr lang="en-US" smtClean="0"/>
              <a:t> </a:t>
            </a:r>
            <a:endParaRPr lang="en-US" dirty="0" smtClean="0"/>
          </a:p>
          <a:p>
            <a:r>
              <a:rPr lang="en-US" smtClean="0"/>
              <a:t>SolidWorks Sustainability</a:t>
            </a:r>
            <a:endParaRPr lang="en-US" dirty="0" smtClean="0"/>
          </a:p>
          <a:p>
            <a:pPr lvl="1"/>
            <a:r>
              <a:rPr lang="pt-BR" smtClean="0"/>
              <a:t>Fácil de usar e entender</a:t>
            </a:r>
            <a:endParaRPr lang="en-US" dirty="0" smtClean="0"/>
          </a:p>
          <a:p>
            <a:pPr lvl="1"/>
            <a:r>
              <a:rPr lang="pt-BR" smtClean="0"/>
              <a:t>Reduz o impacto ambiental de projetos de produto</a:t>
            </a:r>
            <a:endParaRPr lang="en-US" dirty="0" smtClean="0"/>
          </a:p>
          <a:p>
            <a:pPr lvl="1"/>
            <a:r>
              <a:rPr lang="pt-BR" smtClean="0"/>
              <a:t>Comunica com eficiência por meio de relatórios e exibição de gráficos</a:t>
            </a:r>
            <a:endParaRPr lang="en-US" dirty="0" smtClean="0"/>
          </a:p>
          <a:p>
            <a:pPr lvl="1"/>
            <a:r>
              <a:rPr lang="pt-BR" smtClean="0"/>
              <a:t>SolidWorks SustainabilityXpress</a:t>
            </a:r>
            <a:r>
              <a:rPr lang="pt-BR" baseline="30000" smtClean="0"/>
              <a:t>1 </a:t>
            </a:r>
            <a:r>
              <a:rPr lang="pt-BR" smtClean="0"/>
              <a:t>está disponível para TODOS os usuários SolidWorks gratuitamente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3525"/>
            <a:ext cx="84582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2500" smtClean="0"/>
              <a:t>Por que o SolidWorks Sustainability na sala de aula?</a:t>
            </a:r>
            <a:endParaRPr lang="en-US" sz="2500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687388" y="1447800"/>
            <a:ext cx="8229600" cy="5410200"/>
          </a:xfrm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  <a:p>
            <a:pPr>
              <a:buFontTx/>
              <a:buNone/>
            </a:pPr>
            <a:endParaRPr lang="en-US" smtClean="0">
              <a:latin typeface="Arial" charset="0"/>
              <a:cs typeface="Arial" charset="0"/>
            </a:endParaRPr>
          </a:p>
          <a:p>
            <a:pPr>
              <a:buFontTx/>
              <a:buNone/>
            </a:pPr>
            <a:endParaRPr lang="en-US" smtClean="0">
              <a:latin typeface="Arial" charset="0"/>
              <a:cs typeface="Arial" charset="0"/>
            </a:endParaRPr>
          </a:p>
          <a:p>
            <a:pPr>
              <a:buFontTx/>
              <a:buNone/>
            </a:pP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914400"/>
            <a:ext cx="6742113" cy="502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295400" y="6096000"/>
            <a:ext cx="6248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mtClean="0">
                <a:solidFill>
                  <a:srgbClr val="28288A"/>
                </a:solidFill>
                <a:latin typeface="Calibri"/>
                <a:ea typeface="ＭＳ Ｐゴシック"/>
              </a:rPr>
              <a:t>Disponível</a:t>
            </a:r>
            <a:r>
              <a:rPr lang="pt-B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smtClean="0">
                <a:solidFill>
                  <a:srgbClr val="28288A"/>
                </a:solidFill>
                <a:latin typeface="Calibri"/>
                <a:ea typeface="ＭＳ Ｐゴシック"/>
              </a:rPr>
              <a:t>no</a:t>
            </a:r>
            <a:r>
              <a:rPr lang="pt-B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smtClean="0">
                <a:solidFill>
                  <a:srgbClr val="28288A"/>
                </a:solidFill>
                <a:latin typeface="Calibri"/>
                <a:ea typeface="ＭＳ Ｐゴシック"/>
              </a:rPr>
              <a:t>SolidWorks</a:t>
            </a:r>
            <a:r>
              <a:rPr lang="pt-B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smtClean="0">
                <a:solidFill>
                  <a:srgbClr val="28288A"/>
                </a:solidFill>
                <a:latin typeface="Calibri"/>
                <a:ea typeface="ＭＳ Ｐゴシック"/>
              </a:rPr>
              <a:t>Labs</a:t>
            </a:r>
            <a:r>
              <a:rPr lang="pt-B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smtClean="0">
                <a:solidFill>
                  <a:srgbClr val="28288A"/>
                </a:solidFill>
                <a:latin typeface="Calibri"/>
                <a:ea typeface="ＭＳ Ｐゴシック"/>
              </a:rPr>
              <a:t>para</a:t>
            </a:r>
            <a:r>
              <a:rPr lang="pt-B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smtClean="0">
                <a:solidFill>
                  <a:srgbClr val="28288A"/>
                </a:solidFill>
                <a:latin typeface="Calibri"/>
                <a:ea typeface="ＭＳ Ｐゴシック"/>
              </a:rPr>
              <a:t>o</a:t>
            </a:r>
            <a:r>
              <a:rPr lang="pt-B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smtClean="0">
                <a:solidFill>
                  <a:srgbClr val="28288A"/>
                </a:solidFill>
                <a:latin typeface="Calibri"/>
                <a:ea typeface="ＭＳ Ｐゴシック"/>
              </a:rPr>
              <a:t>SolidWorks</a:t>
            </a:r>
            <a:r>
              <a:rPr lang="pt-B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smtClean="0">
                <a:solidFill>
                  <a:srgbClr val="28288A"/>
                </a:solidFill>
                <a:latin typeface="Calibri"/>
                <a:ea typeface="ＭＳ Ｐゴシック"/>
              </a:rPr>
              <a:t>2009</a:t>
            </a:r>
            <a:r>
              <a:rPr lang="pt-B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pt-BR" smtClean="0">
                <a:solidFill>
                  <a:srgbClr val="28288A"/>
                </a:solidFill>
                <a:latin typeface="Calibri"/>
                <a:ea typeface="ＭＳ Ｐゴシック"/>
              </a:rPr>
              <a:t>http://labs.solidworks.com</a:t>
            </a:r>
            <a:endParaRPr lang="en-US" dirty="0" smtClean="0">
              <a:solidFill>
                <a:srgbClr val="28288A"/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Diagram 18"/>
          <p:cNvGraphicFramePr/>
          <p:nvPr/>
        </p:nvGraphicFramePr>
        <p:xfrm>
          <a:off x="1066800" y="762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Metodologia do SolidWorks Sustainability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90600"/>
            <a:ext cx="6931972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grpSp>
        <p:nvGrpSpPr>
          <p:cNvPr id="20" name="Group 19"/>
          <p:cNvGrpSpPr/>
          <p:nvPr/>
        </p:nvGrpSpPr>
        <p:grpSpPr>
          <a:xfrm>
            <a:off x="228600" y="2209800"/>
            <a:ext cx="7162800" cy="4190878"/>
            <a:chOff x="762000" y="2209800"/>
            <a:chExt cx="6349919" cy="4190878"/>
          </a:xfrm>
        </p:grpSpPr>
        <p:sp>
          <p:nvSpPr>
            <p:cNvPr id="21" name="Freeform 20"/>
            <p:cNvSpPr/>
            <p:nvPr/>
          </p:nvSpPr>
          <p:spPr>
            <a:xfrm>
              <a:off x="762000" y="2209800"/>
              <a:ext cx="1396919" cy="698459"/>
            </a:xfrm>
            <a:custGeom>
              <a:avLst/>
              <a:gdLst>
                <a:gd name="connsiteX0" fmla="*/ 0 w 1396919"/>
                <a:gd name="connsiteY0" fmla="*/ 69846 h 698459"/>
                <a:gd name="connsiteX1" fmla="*/ 20457 w 1396919"/>
                <a:gd name="connsiteY1" fmla="*/ 20457 h 698459"/>
                <a:gd name="connsiteX2" fmla="*/ 69846 w 1396919"/>
                <a:gd name="connsiteY2" fmla="*/ 0 h 698459"/>
                <a:gd name="connsiteX3" fmla="*/ 1327073 w 1396919"/>
                <a:gd name="connsiteY3" fmla="*/ 0 h 698459"/>
                <a:gd name="connsiteX4" fmla="*/ 1376462 w 1396919"/>
                <a:gd name="connsiteY4" fmla="*/ 20457 h 698459"/>
                <a:gd name="connsiteX5" fmla="*/ 1396919 w 1396919"/>
                <a:gd name="connsiteY5" fmla="*/ 69846 h 698459"/>
                <a:gd name="connsiteX6" fmla="*/ 1396919 w 1396919"/>
                <a:gd name="connsiteY6" fmla="*/ 628613 h 698459"/>
                <a:gd name="connsiteX7" fmla="*/ 1376462 w 1396919"/>
                <a:gd name="connsiteY7" fmla="*/ 678002 h 698459"/>
                <a:gd name="connsiteX8" fmla="*/ 1327073 w 1396919"/>
                <a:gd name="connsiteY8" fmla="*/ 698459 h 698459"/>
                <a:gd name="connsiteX9" fmla="*/ 69846 w 1396919"/>
                <a:gd name="connsiteY9" fmla="*/ 698459 h 698459"/>
                <a:gd name="connsiteX10" fmla="*/ 20457 w 1396919"/>
                <a:gd name="connsiteY10" fmla="*/ 678002 h 698459"/>
                <a:gd name="connsiteX11" fmla="*/ 0 w 1396919"/>
                <a:gd name="connsiteY11" fmla="*/ 628613 h 698459"/>
                <a:gd name="connsiteX12" fmla="*/ 0 w 1396919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6919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327073" y="0"/>
                  </a:lnTo>
                  <a:cubicBezTo>
                    <a:pt x="1345597" y="0"/>
                    <a:pt x="1363363" y="7359"/>
                    <a:pt x="1376462" y="20457"/>
                  </a:cubicBezTo>
                  <a:cubicBezTo>
                    <a:pt x="1389561" y="33556"/>
                    <a:pt x="1396919" y="51321"/>
                    <a:pt x="1396919" y="69846"/>
                  </a:cubicBezTo>
                  <a:lnTo>
                    <a:pt x="1396919" y="628613"/>
                  </a:lnTo>
                  <a:cubicBezTo>
                    <a:pt x="1396919" y="647137"/>
                    <a:pt x="1389560" y="664903"/>
                    <a:pt x="1376462" y="678002"/>
                  </a:cubicBezTo>
                  <a:cubicBezTo>
                    <a:pt x="1363363" y="691101"/>
                    <a:pt x="1345598" y="698459"/>
                    <a:pt x="1327073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5702" tIns="57287" rIns="75702" bIns="57287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900" kern="1200" dirty="0" err="1" smtClean="0">
                  <a:solidFill>
                    <a:srgbClr val="FFFFFF"/>
                  </a:solidFill>
                  <a:latin typeface="Calibri"/>
                  <a:ea typeface="ＭＳ Ｐゴシック"/>
                </a:rPr>
                <a:t>Entrada</a:t>
              </a:r>
              <a:endParaRPr lang="en-US" sz="2900" kern="1200" dirty="0">
                <a:solidFill>
                  <a:srgbClr val="FFFFFF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1358898" y="2908261"/>
              <a:ext cx="99868" cy="54856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548563"/>
                  </a:lnTo>
                  <a:lnTo>
                    <a:pt x="99868" y="548563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1458766" y="3107595"/>
              <a:ext cx="1117535" cy="698459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222" tIns="36967" rIns="45222" bIns="36967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00" kern="1200" dirty="0" smtClean="0">
                  <a:solidFill>
                    <a:srgbClr val="28288A"/>
                  </a:solidFill>
                  <a:latin typeface="Calibri"/>
                  <a:ea typeface="ＭＳ Ｐゴシック"/>
                </a:rPr>
                <a:t>Material</a:t>
              </a:r>
            </a:p>
          </p:txBody>
        </p:sp>
        <p:sp>
          <p:nvSpPr>
            <p:cNvPr id="24" name="Freeform 23"/>
            <p:cNvSpPr/>
            <p:nvPr/>
          </p:nvSpPr>
          <p:spPr>
            <a:xfrm>
              <a:off x="1358898" y="2908261"/>
              <a:ext cx="99868" cy="144684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446845"/>
                  </a:lnTo>
                  <a:lnTo>
                    <a:pt x="99868" y="1446845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1458766" y="4005877"/>
              <a:ext cx="1117535" cy="698459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222" tIns="36967" rIns="45222" bIns="36967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00" kern="1200" smtClean="0">
                  <a:solidFill>
                    <a:srgbClr val="28288A"/>
                  </a:solidFill>
                  <a:latin typeface="Calibri"/>
                  <a:ea typeface="ＭＳ Ｐゴシック"/>
                </a:rPr>
                <a:t>Processo</a:t>
              </a:r>
              <a:r>
                <a:rPr lang="en-US" sz="1300" kern="1200" smtClean="0">
                  <a:solidFill>
                    <a:srgbClr val="28288A"/>
                  </a:solidFill>
                  <a:latin typeface="Calibri"/>
                </a:rPr>
                <a:t> </a:t>
              </a:r>
              <a:r>
                <a:rPr lang="en-US" sz="1300" kern="1200" smtClean="0">
                  <a:solidFill>
                    <a:srgbClr val="28288A"/>
                  </a:solidFill>
                  <a:latin typeface="Calibri"/>
                  <a:ea typeface="ＭＳ Ｐゴシック"/>
                </a:rPr>
                <a:t>de</a:t>
              </a:r>
              <a:r>
                <a:rPr lang="en-US" sz="1300" kern="1200" smtClean="0">
                  <a:solidFill>
                    <a:srgbClr val="28288A"/>
                  </a:solidFill>
                  <a:latin typeface="Calibri"/>
                </a:rPr>
                <a:t> </a:t>
              </a:r>
              <a:r>
                <a:rPr lang="en-US" sz="1300" kern="1200" smtClean="0">
                  <a:solidFill>
                    <a:srgbClr val="28288A"/>
                  </a:solidFill>
                  <a:latin typeface="Calibri"/>
                  <a:ea typeface="ＭＳ Ｐゴシック"/>
                </a:rPr>
                <a:t>fabricação</a:t>
              </a:r>
              <a:endParaRPr lang="en-US" sz="1300" kern="1200" dirty="0">
                <a:solidFill>
                  <a:srgbClr val="28288A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>
              <a:off x="1358898" y="2908261"/>
              <a:ext cx="99868" cy="2225348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225348"/>
                  </a:lnTo>
                  <a:lnTo>
                    <a:pt x="99868" y="2225348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Freeform 26"/>
            <p:cNvSpPr/>
            <p:nvPr/>
          </p:nvSpPr>
          <p:spPr>
            <a:xfrm>
              <a:off x="1458766" y="4784380"/>
              <a:ext cx="1117535" cy="698459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222" tIns="36967" rIns="45222" bIns="36967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00" kern="1200" smtClean="0">
                  <a:solidFill>
                    <a:srgbClr val="28288A"/>
                  </a:solidFill>
                  <a:latin typeface="Calibri"/>
                  <a:ea typeface="ＭＳ Ｐゴシック"/>
                </a:rPr>
                <a:t>Região</a:t>
              </a:r>
              <a:r>
                <a:rPr lang="en-US" sz="1300" kern="1200" smtClean="0">
                  <a:solidFill>
                    <a:srgbClr val="28288A"/>
                  </a:solidFill>
                  <a:latin typeface="Calibri"/>
                </a:rPr>
                <a:t> </a:t>
              </a:r>
              <a:r>
                <a:rPr lang="en-US" sz="1300" kern="1200" smtClean="0">
                  <a:solidFill>
                    <a:srgbClr val="28288A"/>
                  </a:solidFill>
                  <a:latin typeface="Calibri"/>
                  <a:ea typeface="ＭＳ Ｐゴシック"/>
                </a:rPr>
                <a:t>de</a:t>
              </a:r>
              <a:r>
                <a:rPr lang="en-US" sz="1300" kern="1200" smtClean="0">
                  <a:solidFill>
                    <a:srgbClr val="28288A"/>
                  </a:solidFill>
                  <a:latin typeface="Calibri"/>
                </a:rPr>
                <a:t> </a:t>
              </a:r>
              <a:r>
                <a:rPr lang="en-US" sz="1300" kern="1200" smtClean="0">
                  <a:solidFill>
                    <a:srgbClr val="28288A"/>
                  </a:solidFill>
                  <a:latin typeface="Calibri"/>
                  <a:ea typeface="ＭＳ Ｐゴシック"/>
                </a:rPr>
                <a:t>fabricação</a:t>
              </a:r>
              <a:endParaRPr lang="en-US" sz="1300" kern="1200" dirty="0">
                <a:solidFill>
                  <a:srgbClr val="28288A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>
              <a:off x="1358898" y="2908261"/>
              <a:ext cx="99868" cy="306373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3063737"/>
                  </a:lnTo>
                  <a:lnTo>
                    <a:pt x="99868" y="3063737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Freeform 28"/>
            <p:cNvSpPr/>
            <p:nvPr/>
          </p:nvSpPr>
          <p:spPr>
            <a:xfrm>
              <a:off x="1458766" y="5622769"/>
              <a:ext cx="1117535" cy="698459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222" tIns="36967" rIns="45222" bIns="36967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00" kern="1200" smtClean="0">
                  <a:solidFill>
                    <a:srgbClr val="28288A"/>
                  </a:solidFill>
                  <a:latin typeface="Calibri"/>
                  <a:ea typeface="ＭＳ Ｐゴシック"/>
                </a:rPr>
                <a:t>Transporte</a:t>
              </a:r>
              <a:r>
                <a:rPr lang="en-US" sz="1300" kern="1200" smtClean="0">
                  <a:solidFill>
                    <a:srgbClr val="28288A"/>
                  </a:solidFill>
                  <a:latin typeface="Calibri"/>
                </a:rPr>
                <a:t> </a:t>
              </a:r>
              <a:r>
                <a:rPr lang="en-US" sz="1300" kern="1200" smtClean="0">
                  <a:solidFill>
                    <a:srgbClr val="28288A"/>
                  </a:solidFill>
                  <a:latin typeface="Calibri"/>
                  <a:ea typeface="ＭＳ Ｐゴシック"/>
                </a:rPr>
                <a:t>&amp;</a:t>
              </a:r>
              <a:r>
                <a:rPr lang="en-US" sz="1300" kern="1200" smtClean="0">
                  <a:solidFill>
                    <a:srgbClr val="28288A"/>
                  </a:solidFill>
                  <a:latin typeface="Calibri"/>
                </a:rPr>
                <a:t> </a:t>
              </a:r>
              <a:r>
                <a:rPr lang="en-US" sz="1300" kern="1200" smtClean="0">
                  <a:solidFill>
                    <a:srgbClr val="28288A"/>
                  </a:solidFill>
                  <a:latin typeface="Calibri"/>
                  <a:ea typeface="ＭＳ Ｐゴシック"/>
                </a:rPr>
                <a:t>uso</a:t>
              </a:r>
              <a:endParaRPr lang="en-US" sz="1300" kern="1200" dirty="0" smtClean="0">
                <a:solidFill>
                  <a:srgbClr val="28288A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15000" y="2209920"/>
              <a:ext cx="1396919" cy="698459"/>
            </a:xfrm>
            <a:custGeom>
              <a:avLst/>
              <a:gdLst>
                <a:gd name="connsiteX0" fmla="*/ 0 w 1396919"/>
                <a:gd name="connsiteY0" fmla="*/ 69846 h 698459"/>
                <a:gd name="connsiteX1" fmla="*/ 20457 w 1396919"/>
                <a:gd name="connsiteY1" fmla="*/ 20457 h 698459"/>
                <a:gd name="connsiteX2" fmla="*/ 69846 w 1396919"/>
                <a:gd name="connsiteY2" fmla="*/ 0 h 698459"/>
                <a:gd name="connsiteX3" fmla="*/ 1327073 w 1396919"/>
                <a:gd name="connsiteY3" fmla="*/ 0 h 698459"/>
                <a:gd name="connsiteX4" fmla="*/ 1376462 w 1396919"/>
                <a:gd name="connsiteY4" fmla="*/ 20457 h 698459"/>
                <a:gd name="connsiteX5" fmla="*/ 1396919 w 1396919"/>
                <a:gd name="connsiteY5" fmla="*/ 69846 h 698459"/>
                <a:gd name="connsiteX6" fmla="*/ 1396919 w 1396919"/>
                <a:gd name="connsiteY6" fmla="*/ 628613 h 698459"/>
                <a:gd name="connsiteX7" fmla="*/ 1376462 w 1396919"/>
                <a:gd name="connsiteY7" fmla="*/ 678002 h 698459"/>
                <a:gd name="connsiteX8" fmla="*/ 1327073 w 1396919"/>
                <a:gd name="connsiteY8" fmla="*/ 698459 h 698459"/>
                <a:gd name="connsiteX9" fmla="*/ 69846 w 1396919"/>
                <a:gd name="connsiteY9" fmla="*/ 698459 h 698459"/>
                <a:gd name="connsiteX10" fmla="*/ 20457 w 1396919"/>
                <a:gd name="connsiteY10" fmla="*/ 678002 h 698459"/>
                <a:gd name="connsiteX11" fmla="*/ 0 w 1396919"/>
                <a:gd name="connsiteY11" fmla="*/ 628613 h 698459"/>
                <a:gd name="connsiteX12" fmla="*/ 0 w 1396919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6919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327073" y="0"/>
                  </a:lnTo>
                  <a:cubicBezTo>
                    <a:pt x="1345597" y="0"/>
                    <a:pt x="1363363" y="7359"/>
                    <a:pt x="1376462" y="20457"/>
                  </a:cubicBezTo>
                  <a:cubicBezTo>
                    <a:pt x="1389561" y="33556"/>
                    <a:pt x="1396919" y="51321"/>
                    <a:pt x="1396919" y="69846"/>
                  </a:cubicBezTo>
                  <a:lnTo>
                    <a:pt x="1396919" y="628613"/>
                  </a:lnTo>
                  <a:cubicBezTo>
                    <a:pt x="1396919" y="647137"/>
                    <a:pt x="1389560" y="664903"/>
                    <a:pt x="1376462" y="678002"/>
                  </a:cubicBezTo>
                  <a:cubicBezTo>
                    <a:pt x="1363363" y="691101"/>
                    <a:pt x="1345598" y="698459"/>
                    <a:pt x="1327073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5702" tIns="57287" rIns="75702" bIns="57287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900" kern="1200" smtClean="0">
                  <a:solidFill>
                    <a:srgbClr val="FFFFFF"/>
                  </a:solidFill>
                  <a:latin typeface="Calibri"/>
                  <a:ea typeface="ＭＳ Ｐゴシック"/>
                </a:rPr>
                <a:t>Saída</a:t>
              </a:r>
              <a:endParaRPr lang="en-US" sz="2900" kern="1200" dirty="0">
                <a:solidFill>
                  <a:srgbClr val="FFFFFF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87789" y="2908380"/>
              <a:ext cx="139711" cy="52384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523844"/>
                  </a:lnTo>
                  <a:lnTo>
                    <a:pt x="139711" y="5238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5927500" y="3082995"/>
              <a:ext cx="1117535" cy="698459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222" tIns="36967" rIns="45222" bIns="36967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00" kern="1200" smtClean="0">
                  <a:solidFill>
                    <a:srgbClr val="28288A"/>
                  </a:solidFill>
                  <a:latin typeface="Calibri"/>
                  <a:ea typeface="ＭＳ Ｐゴシック"/>
                </a:rPr>
                <a:t>Carbono</a:t>
              </a:r>
              <a:endParaRPr lang="en-US" sz="1300" kern="1200" dirty="0">
                <a:solidFill>
                  <a:srgbClr val="28288A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87789" y="2908380"/>
              <a:ext cx="139711" cy="139691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396919"/>
                  </a:lnTo>
                  <a:lnTo>
                    <a:pt x="139711" y="1396919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5927500" y="3956070"/>
              <a:ext cx="1117535" cy="698459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222" tIns="36967" rIns="45222" bIns="36967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00" kern="1200" smtClean="0">
                  <a:solidFill>
                    <a:srgbClr val="28288A"/>
                  </a:solidFill>
                  <a:latin typeface="Calibri"/>
                  <a:ea typeface="ＭＳ Ｐゴシック"/>
                </a:rPr>
                <a:t>Energia</a:t>
              </a:r>
              <a:endParaRPr lang="en-US" sz="1300" kern="1200" dirty="0">
                <a:solidFill>
                  <a:srgbClr val="28288A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87789" y="2908380"/>
              <a:ext cx="139711" cy="226999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269994"/>
                  </a:lnTo>
                  <a:lnTo>
                    <a:pt x="139711" y="226999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5927500" y="4829144"/>
              <a:ext cx="1117535" cy="698459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222" tIns="36967" rIns="45222" bIns="36967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00" kern="1200" smtClean="0">
                  <a:solidFill>
                    <a:srgbClr val="28288A"/>
                  </a:solidFill>
                  <a:latin typeface="Calibri"/>
                  <a:ea typeface="ＭＳ Ｐゴシック"/>
                </a:rPr>
                <a:t>Ar</a:t>
              </a:r>
              <a:endParaRPr lang="en-US" sz="1300" kern="1200" dirty="0">
                <a:solidFill>
                  <a:srgbClr val="28288A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87789" y="2908380"/>
              <a:ext cx="139711" cy="3143068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3143068"/>
                  </a:lnTo>
                  <a:lnTo>
                    <a:pt x="139711" y="3143068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Freeform 37"/>
            <p:cNvSpPr/>
            <p:nvPr/>
          </p:nvSpPr>
          <p:spPr>
            <a:xfrm>
              <a:off x="5927500" y="5702219"/>
              <a:ext cx="1117535" cy="698459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222" tIns="36967" rIns="45222" bIns="36967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00" kern="1200" smtClean="0">
                  <a:solidFill>
                    <a:srgbClr val="28288A"/>
                  </a:solidFill>
                  <a:latin typeface="Calibri"/>
                  <a:ea typeface="ＭＳ Ｐゴシック"/>
                </a:rPr>
                <a:t>Água</a:t>
              </a:r>
              <a:endParaRPr lang="en-US" sz="1300" kern="1200" dirty="0">
                <a:solidFill>
                  <a:srgbClr val="28288A"/>
                </a:solidFill>
                <a:latin typeface="Calibri"/>
                <a:ea typeface="ＭＳ Ｐゴシック"/>
              </a:endParaRPr>
            </a:p>
          </p:txBody>
        </p:sp>
      </p:grpSp>
      <p:sp>
        <p:nvSpPr>
          <p:cNvPr id="6" name="Right Brace 5"/>
          <p:cNvSpPr/>
          <p:nvPr/>
        </p:nvSpPr>
        <p:spPr>
          <a:xfrm>
            <a:off x="7391400" y="3048000"/>
            <a:ext cx="685800" cy="3429000"/>
          </a:xfrm>
          <a:prstGeom prst="rightBrace">
            <a:avLst>
              <a:gd name="adj1" fmla="val 833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7848600" y="3352800"/>
            <a:ext cx="1143000" cy="76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848600" y="35052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rgbClr val="28288A"/>
                </a:solidFill>
                <a:latin typeface="Calibri"/>
                <a:ea typeface="ＭＳ Ｐゴシック"/>
              </a:rPr>
              <a:t>Painel</a:t>
            </a:r>
            <a:endParaRPr lang="en-US" dirty="0">
              <a:solidFill>
                <a:srgbClr val="28288A"/>
              </a:solidFill>
              <a:latin typeface="Calibri"/>
              <a:ea typeface="ＭＳ Ｐゴシック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7848600" y="4953000"/>
            <a:ext cx="1143000" cy="76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924800" y="5105400"/>
            <a:ext cx="9906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dirty="0" err="1" smtClean="0">
                <a:solidFill>
                  <a:srgbClr val="28288A"/>
                </a:solidFill>
                <a:latin typeface="Calibri"/>
                <a:ea typeface="ＭＳ Ｐゴシック"/>
              </a:rPr>
              <a:t>Relatório</a:t>
            </a:r>
            <a:endParaRPr lang="en-US" sz="1700" dirty="0">
              <a:solidFill>
                <a:srgbClr val="28288A"/>
              </a:solidFill>
              <a:latin typeface="Calibri"/>
              <a:ea typeface="ＭＳ Ｐゴシック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rot="5400000">
            <a:off x="7962900" y="4533900"/>
            <a:ext cx="838200" cy="0"/>
          </a:xfrm>
          <a:prstGeom prst="line">
            <a:avLst/>
          </a:pr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1752600" y="2590800"/>
            <a:ext cx="91440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5562600" y="2514600"/>
            <a:ext cx="30480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sz="2500" smtClean="0"/>
              <a:t>Entrada - Nome e classe do material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90600"/>
            <a:ext cx="7924800" cy="4525963"/>
          </a:xfrm>
        </p:spPr>
        <p:txBody>
          <a:bodyPr>
            <a:normAutofit/>
          </a:bodyPr>
          <a:lstStyle/>
          <a:p>
            <a:r>
              <a:rPr lang="pt-BR" smtClean="0"/>
              <a:t>Hierarquia do nome e classe do material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38200" y="1457960"/>
          <a:ext cx="8077200" cy="5085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95400"/>
                <a:gridCol w="1524000"/>
                <a:gridCol w="3200400"/>
                <a:gridCol w="838200"/>
              </a:tblGrid>
              <a:tr h="751840">
                <a:tc gridSpan="2">
                  <a:txBody>
                    <a:bodyPr/>
                    <a:lstStyle/>
                    <a:p>
                      <a:r>
                        <a:rPr lang="en-US" sz="1800" b="1" i="0" u="none" baseline="0" dirty="0" err="1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Classe</a:t>
                      </a:r>
                      <a:r>
                        <a:rPr lang="en-US" sz="1800" b="1" i="0" u="none" baseline="0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 do material</a:t>
                      </a:r>
                      <a:endParaRPr lang="en-US" sz="1800" b="1" i="0" u="none" baseline="0" dirty="0">
                        <a:solidFill>
                          <a:srgbClr val="FFFFFF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800" b="1" i="0" u="none" baseline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Nome do material</a:t>
                      </a:r>
                      <a:endParaRPr lang="en-US" sz="1800" b="1" i="0" u="none" baseline="0" dirty="0" smtClean="0">
                        <a:solidFill>
                          <a:srgbClr val="FFFFFF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baseline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Classe do material: </a:t>
                      </a:r>
                      <a:r>
                        <a:rPr lang="en-US" sz="1800" b="1" i="0" u="none" baseline="0" smtClean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ＭＳ Ｐゴシック"/>
                        </a:rPr>
                        <a:t>Plásticos</a:t>
                      </a:r>
                      <a:r>
                        <a:rPr lang="en-US" smtClean="0"/>
                        <a:t>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i="0" u="none" baseline="0" dirty="0" err="1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Aço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Plásticos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ABS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PC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66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600" b="0" i="0" u="none" kern="1200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  <a:cs typeface="+mn-cs"/>
                        </a:rPr>
                        <a:t>Policarbonato-acrilonitrila-butadieno-estireno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Ferro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baseline="0" dirty="0" err="1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Outros</a:t>
                      </a:r>
                      <a:r>
                        <a:rPr lang="en-US" sz="1600" dirty="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dirty="0" err="1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metais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dirty="0" err="1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Acrílico</a:t>
                      </a:r>
                      <a:endParaRPr lang="en-US" sz="1600" b="0" i="0" u="none" baseline="0" dirty="0" smtClean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66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600" dirty="0" smtClean="0"/>
                        <a:t> </a:t>
                      </a:r>
                      <a:endParaRPr lang="en-US" sz="1600" dirty="0"/>
                    </a:p>
                    <a:p>
                      <a:r>
                        <a:rPr lang="en-US" sz="1600" dirty="0" smtClean="0"/>
                        <a:t> </a:t>
                      </a:r>
                      <a:endParaRPr lang="en-US" sz="1600" dirty="0"/>
                    </a:p>
                  </a:txBody>
                  <a:tcP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Ligas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de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alumínio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Outros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não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metais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baseline="0" dirty="0" err="1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Delrin</a:t>
                      </a:r>
                      <a:r>
                        <a:rPr 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®</a:t>
                      </a:r>
                      <a:r>
                        <a:rPr lang="en-US" sz="1600" dirty="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2700</a:t>
                      </a:r>
                      <a:r>
                        <a:rPr lang="en-US" sz="1600" dirty="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NC010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66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pt-BR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 </a:t>
                      </a:r>
                      <a:r>
                        <a:rPr lang="pt-BR" sz="1600" b="1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Polioximetileno</a:t>
                      </a:r>
                      <a:r>
                        <a:rPr lang="pt-BR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 (POM, poliacetal ou paraformaldeído) fabricado pela Dupont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r>
                        <a:rPr lang="en-US" sz="1600" dirty="0" smtClean="0"/>
                        <a:t> </a:t>
                      </a:r>
                      <a:endParaRPr lang="en-US" sz="1600" dirty="0"/>
                    </a:p>
                  </a:txBody>
                  <a:tcPr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Ligas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de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cobre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Fibras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de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vidro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genéricas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Nylon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101</a:t>
                      </a:r>
                      <a:endParaRPr lang="en-US" sz="1600" b="0" i="0" u="none" baseline="0" dirty="0" smtClean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66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600" dirty="0" smtClean="0"/>
                        <a:t> </a:t>
                      </a:r>
                      <a:endParaRPr lang="en-US" sz="1600" dirty="0"/>
                    </a:p>
                    <a:p>
                      <a:r>
                        <a:rPr lang="en-US" sz="1600" dirty="0" smtClean="0"/>
                        <a:t> </a:t>
                      </a:r>
                      <a:endParaRPr lang="en-US" sz="1600" dirty="0"/>
                    </a:p>
                  </a:txBody>
                  <a:tcP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Ligas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de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titânio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Fibras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de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carbono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PE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Alta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densidade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66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 </a:t>
                      </a:r>
                      <a:r>
                        <a:rPr lang="en-US" sz="1600" b="0" i="0" u="none" baseline="0" dirty="0" err="1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Polietileno</a:t>
                      </a:r>
                      <a:endParaRPr lang="en-US" sz="1600" b="0" i="0" u="none" baseline="0" dirty="0" smtClean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r>
                        <a:rPr lang="en-US" sz="1600" dirty="0" smtClean="0"/>
                        <a:t> </a:t>
                      </a:r>
                      <a:endParaRPr lang="en-US" sz="1600" dirty="0"/>
                    </a:p>
                  </a:txBody>
                  <a:tcPr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Ligas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de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zinco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Silicone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PVC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rígido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dirty="0" err="1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Cloreto</a:t>
                      </a:r>
                      <a:r>
                        <a:rPr lang="en-US" sz="1600" dirty="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de</a:t>
                      </a:r>
                      <a:r>
                        <a:rPr lang="en-US" sz="1600" dirty="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dirty="0" err="1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polivinil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  <a:tr h="574040"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Outras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ligas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endParaRPr lang="en-US" sz="1600" dirty="0">
                        <a:solidFill>
                          <a:srgbClr val="28288A"/>
                        </a:solidFill>
                        <a:latin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Madeiras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E </a:t>
                      </a:r>
                      <a:r>
                        <a:rPr lang="en-US" sz="1600" b="0" i="0" u="none" baseline="0" dirty="0" err="1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muitos</a:t>
                      </a:r>
                      <a:r>
                        <a:rPr 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 </a:t>
                      </a:r>
                      <a:r>
                        <a:rPr lang="en-US" sz="1600" b="0" i="0" u="none" baseline="0" dirty="0" err="1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outros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r>
                        <a:rPr lang="en-US" sz="1600" dirty="0" smtClean="0"/>
                        <a:t> 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500" smtClean="0"/>
              <a:t>Entrada - Processo de fabricação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90600"/>
            <a:ext cx="7848600" cy="4525963"/>
          </a:xfrm>
        </p:spPr>
        <p:txBody>
          <a:bodyPr>
            <a:normAutofit/>
          </a:bodyPr>
          <a:lstStyle/>
          <a:p>
            <a:pPr marL="0" indent="3175">
              <a:buNone/>
            </a:pPr>
            <a:r>
              <a:rPr lang="pt-BR" dirty="0" smtClean="0"/>
              <a:t>A disponibilidade de fabricação depende da classe do material</a:t>
            </a: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14400" y="1860511"/>
          <a:ext cx="7576399" cy="42354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504"/>
                <a:gridCol w="1448410"/>
                <a:gridCol w="1750162"/>
                <a:gridCol w="236524"/>
                <a:gridCol w="685800"/>
                <a:gridCol w="2851999"/>
              </a:tblGrid>
              <a:tr h="91394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2000" b="1" i="0" u="none" baseline="0" dirty="0" err="1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Classe</a:t>
                      </a:r>
                      <a:r>
                        <a:rPr lang="en-US" sz="2000" b="1" i="0" u="none" baseline="0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: </a:t>
                      </a:r>
                      <a:r>
                        <a:rPr lang="en-US" sz="2000" b="1" i="0" u="none" baseline="0" dirty="0" err="1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Ligas</a:t>
                      </a:r>
                      <a:r>
                        <a:rPr lang="en-US" sz="2000" b="1" i="0" u="none" baseline="0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 de </a:t>
                      </a:r>
                      <a:r>
                        <a:rPr lang="en-US" sz="2000" b="1" i="0" u="none" baseline="0" dirty="0" err="1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alumínio</a:t>
                      </a:r>
                      <a:endParaRPr lang="en-US" sz="2000" b="1" i="0" u="none" baseline="0" dirty="0" smtClean="0">
                        <a:solidFill>
                          <a:srgbClr val="FFFFFF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r>
                        <a:rPr lang="en-US" sz="2000" baseline="0" dirty="0" smtClean="0"/>
                        <a:t> </a:t>
                      </a:r>
                      <a:endParaRPr lang="en-US" sz="200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i="0" u="none" baseline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Classe:</a:t>
                      </a:r>
                      <a:r>
                        <a:rPr lang="en-US" sz="2400" b="1" smtClean="0">
                          <a:solidFill>
                            <a:srgbClr val="FFFFFF"/>
                          </a:solidFill>
                          <a:latin typeface="Calibri"/>
                        </a:rPr>
                        <a:t> </a:t>
                      </a:r>
                      <a:r>
                        <a:rPr lang="en-US" sz="2400" b="1" i="0" u="none" baseline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Plásticos</a:t>
                      </a:r>
                      <a:endParaRPr lang="en-US" sz="2400" b="1" i="0" u="none" baseline="0" dirty="0" smtClean="0">
                        <a:solidFill>
                          <a:srgbClr val="FFFFFF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r>
                        <a:rPr lang="en-US" sz="2400" dirty="0" smtClean="0"/>
                        <a:t> </a:t>
                      </a:r>
                      <a:endParaRPr lang="en-US" sz="2400" dirty="0"/>
                    </a:p>
                  </a:txBody>
                  <a:tcPr/>
                </a:tc>
              </a:tr>
              <a:tr h="586899">
                <a:tc rowSpan="4">
                  <a:txBody>
                    <a:bodyPr/>
                    <a:lstStyle/>
                    <a:p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Processo de fabricação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Fundido</a:t>
                      </a:r>
                      <a:r>
                        <a:rPr 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em</a:t>
                      </a:r>
                      <a:r>
                        <a:rPr 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molde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Fundido</a:t>
                      </a:r>
                      <a:r>
                        <a:rPr lang="pt-BR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pt-B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em</a:t>
                      </a:r>
                      <a:r>
                        <a:rPr lang="pt-BR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pt-B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molde</a:t>
                      </a:r>
                      <a:r>
                        <a:rPr lang="pt-BR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pt-B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em</a:t>
                      </a:r>
                      <a:r>
                        <a:rPr lang="pt-BR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pt-B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areia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4">
                  <a:txBody>
                    <a:bodyPr/>
                    <a:lstStyle/>
                    <a:p>
                      <a:endParaRPr lang="en-US" dirty="0"/>
                    </a:p>
                  </a:txBody>
                  <a:tcPr vert="vert270">
                    <a:lnL w="12700" cmpd="sng"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Processo de fabricação</a:t>
                      </a:r>
                      <a:endParaRPr lang="en-US" sz="1800" b="0" i="0" u="none" baseline="0" dirty="0" smtClean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vert="vert27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Moldado</a:t>
                      </a:r>
                      <a:r>
                        <a:rPr 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por</a:t>
                      </a:r>
                      <a:r>
                        <a:rPr 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injeção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</a:tr>
              <a:tr h="108995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Extrusão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Chapa</a:t>
                      </a:r>
                      <a:r>
                        <a:rPr 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metálica</a:t>
                      </a:r>
                      <a:r>
                        <a:rPr 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em</a:t>
                      </a:r>
                      <a:r>
                        <a:rPr 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forma/estampada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Extrusão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</a:tr>
              <a:tr h="92227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Forjado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Fundido</a:t>
                      </a:r>
                      <a:r>
                        <a:rPr lang="pt-BR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pt-B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em</a:t>
                      </a:r>
                      <a:r>
                        <a:rPr lang="pt-BR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pt-B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molde</a:t>
                      </a:r>
                      <a:r>
                        <a:rPr lang="pt-BR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pt-B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em</a:t>
                      </a:r>
                      <a:r>
                        <a:rPr lang="pt-BR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pt-B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areia</a:t>
                      </a:r>
                      <a:r>
                        <a:rPr lang="pt-BR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pt-B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usinado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7047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Fresado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Virado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500" smtClean="0"/>
              <a:t>Entrada - Região de fabricação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028" y="1281346"/>
            <a:ext cx="6017572" cy="4525963"/>
          </a:xfrm>
        </p:spPr>
        <p:txBody>
          <a:bodyPr>
            <a:normAutofit fontScale="85000" lnSpcReduction="10000"/>
          </a:bodyPr>
          <a:lstStyle/>
          <a:p>
            <a:r>
              <a:rPr lang="pt-BR" smtClean="0"/>
              <a:t>Cada região produz energia por diferentes combinações de métodos.  O impacto de um kWh é diferente para cada região. Exemplos de métodos incluem:</a:t>
            </a:r>
            <a:endParaRPr lang="en-US" dirty="0" smtClean="0"/>
          </a:p>
          <a:p>
            <a:pPr lvl="1"/>
            <a:r>
              <a:rPr lang="en-US" sz="2100" smtClean="0"/>
              <a:t>Combustíveis fósseis</a:t>
            </a:r>
            <a:endParaRPr lang="en-US" sz="2100" dirty="0" smtClean="0"/>
          </a:p>
          <a:p>
            <a:pPr lvl="1"/>
            <a:r>
              <a:rPr lang="en-US" sz="2100" smtClean="0"/>
              <a:t>Nuclear</a:t>
            </a:r>
            <a:endParaRPr lang="en-US" sz="2100" dirty="0" smtClean="0"/>
          </a:p>
          <a:p>
            <a:pPr lvl="1"/>
            <a:r>
              <a:rPr lang="en-US" sz="2100" smtClean="0"/>
              <a:t>Hidroelétrica</a:t>
            </a:r>
            <a:endParaRPr lang="en-US" sz="2100" dirty="0" smtClean="0"/>
          </a:p>
          <a:p>
            <a:r>
              <a:rPr lang="pt-BR" smtClean="0"/>
              <a:t>Determina os recursos consumidos pelos processos de fabricação naquela região</a:t>
            </a:r>
            <a:endParaRPr lang="en-US" dirty="0" smtClean="0"/>
          </a:p>
          <a:p>
            <a:r>
              <a:rPr lang="en-US" smtClean="0"/>
              <a:t>Opções de região</a:t>
            </a:r>
            <a:endParaRPr lang="en-US" dirty="0" smtClean="0"/>
          </a:p>
          <a:p>
            <a:pPr lvl="1"/>
            <a:r>
              <a:rPr lang="en-US" sz="2100" smtClean="0"/>
              <a:t>Ásia</a:t>
            </a:r>
            <a:endParaRPr lang="en-US" sz="2100" dirty="0" smtClean="0"/>
          </a:p>
          <a:p>
            <a:pPr lvl="1"/>
            <a:r>
              <a:rPr lang="en-US" sz="2100" smtClean="0"/>
              <a:t>Europa</a:t>
            </a:r>
            <a:endParaRPr lang="en-US" sz="2100" dirty="0" smtClean="0"/>
          </a:p>
          <a:p>
            <a:pPr lvl="1"/>
            <a:r>
              <a:rPr lang="en-US" sz="2100" smtClean="0"/>
              <a:t>América do Norte</a:t>
            </a:r>
            <a:endParaRPr lang="en-US" sz="2100" dirty="0" smtClean="0"/>
          </a:p>
          <a:p>
            <a:pPr lvl="1"/>
            <a:r>
              <a:rPr lang="en-US" sz="2100" smtClean="0"/>
              <a:t>Japão</a:t>
            </a:r>
            <a:endParaRPr lang="en-US" sz="2100" dirty="0" smtClean="0"/>
          </a:p>
          <a:p>
            <a:endParaRPr lang="en-US" b="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1371600"/>
            <a:ext cx="1501775" cy="33305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sz="2500" smtClean="0"/>
              <a:t>Entrada – Região de transporte e uso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028" y="1281346"/>
            <a:ext cx="6017572" cy="4525963"/>
          </a:xfrm>
        </p:spPr>
        <p:txBody>
          <a:bodyPr>
            <a:normAutofit lnSpcReduction="10000"/>
          </a:bodyPr>
          <a:lstStyle/>
          <a:p>
            <a:r>
              <a:rPr lang="pt-BR" smtClean="0"/>
              <a:t>Determina as fontes de energia consumidas durante a fase de uso do produto (se aplicável) e o destino para o produto no fim de sua vida útil.</a:t>
            </a:r>
            <a:r>
              <a:rPr lang="en-US" smtClean="0"/>
              <a:t>  </a:t>
            </a:r>
            <a:endParaRPr lang="en-US" dirty="0" smtClean="0"/>
          </a:p>
          <a:p>
            <a:pPr lvl="1"/>
            <a:r>
              <a:rPr lang="en-US" smtClean="0"/>
              <a:t>Ásia</a:t>
            </a:r>
            <a:endParaRPr lang="en-US" dirty="0" smtClean="0"/>
          </a:p>
          <a:p>
            <a:pPr lvl="1"/>
            <a:r>
              <a:rPr lang="en-US" smtClean="0"/>
              <a:t>Europa</a:t>
            </a:r>
            <a:endParaRPr lang="en-US" dirty="0" smtClean="0"/>
          </a:p>
          <a:p>
            <a:pPr lvl="1"/>
            <a:r>
              <a:rPr lang="en-US" smtClean="0"/>
              <a:t>América do Norte</a:t>
            </a:r>
            <a:endParaRPr lang="en-US" dirty="0" smtClean="0"/>
          </a:p>
          <a:p>
            <a:pPr lvl="1"/>
            <a:r>
              <a:rPr lang="en-US" smtClean="0"/>
              <a:t>Japão</a:t>
            </a:r>
            <a:endParaRPr lang="en-US" dirty="0" smtClean="0"/>
          </a:p>
          <a:p>
            <a:r>
              <a:rPr lang="pt-BR" smtClean="0"/>
              <a:t>Avalia os impactos ambientais associados com o transporte do produto do local de fabricação até o local de uso.</a:t>
            </a:r>
            <a:endParaRPr lang="en-US" dirty="0" smtClean="0"/>
          </a:p>
          <a:p>
            <a:endParaRPr lang="en-US" b="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1371600"/>
            <a:ext cx="1501775" cy="33305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500" smtClean="0"/>
              <a:t>A SolidWorks calcula o impacto ambiental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028" y="1281346"/>
            <a:ext cx="3579172" cy="4525963"/>
          </a:xfrm>
        </p:spPr>
        <p:txBody>
          <a:bodyPr>
            <a:normAutofit fontScale="92500" lnSpcReduction="10000"/>
          </a:bodyPr>
          <a:lstStyle/>
          <a:p>
            <a:r>
              <a:rPr lang="en-US" smtClean="0"/>
              <a:t>Parâmetros</a:t>
            </a:r>
            <a:endParaRPr lang="en-US" dirty="0" smtClean="0"/>
          </a:p>
          <a:p>
            <a:pPr lvl="1"/>
            <a:r>
              <a:rPr lang="en-US" b="1" smtClean="0"/>
              <a:t>Rastro de </a:t>
            </a:r>
            <a:r>
              <a:rPr lang="en-US" smtClean="0"/>
              <a:t>carbono</a:t>
            </a:r>
            <a:endParaRPr lang="en-US" dirty="0" smtClean="0"/>
          </a:p>
          <a:p>
            <a:pPr lvl="1"/>
            <a:r>
              <a:rPr lang="en-US" b="1" smtClean="0"/>
              <a:t>Acidificação do </a:t>
            </a:r>
            <a:r>
              <a:rPr lang="en-US" smtClean="0"/>
              <a:t>ar</a:t>
            </a:r>
            <a:endParaRPr lang="en-US" dirty="0" smtClean="0"/>
          </a:p>
          <a:p>
            <a:pPr lvl="1"/>
            <a:r>
              <a:rPr lang="en-US" b="1" smtClean="0"/>
              <a:t>Eutroficação da </a:t>
            </a:r>
            <a:r>
              <a:rPr lang="en-US" smtClean="0"/>
              <a:t>água</a:t>
            </a:r>
            <a:endParaRPr lang="en-US" dirty="0" smtClean="0"/>
          </a:p>
          <a:p>
            <a:pPr lvl="1"/>
            <a:r>
              <a:rPr lang="en-US" b="1" smtClean="0"/>
              <a:t>Energia </a:t>
            </a:r>
            <a:r>
              <a:rPr lang="en-US" smtClean="0"/>
              <a:t>consumida</a:t>
            </a:r>
            <a:endParaRPr lang="en-US" dirty="0" smtClean="0"/>
          </a:p>
          <a:p>
            <a:r>
              <a:rPr lang="en-US" smtClean="0"/>
              <a:t>Porcentagem de fatores</a:t>
            </a:r>
            <a:endParaRPr lang="en-US" dirty="0" smtClean="0"/>
          </a:p>
          <a:p>
            <a:pPr lvl="1"/>
            <a:r>
              <a:rPr lang="en-US" smtClean="0"/>
              <a:t>Material</a:t>
            </a:r>
            <a:endParaRPr lang="en-US" dirty="0" smtClean="0"/>
          </a:p>
          <a:p>
            <a:pPr lvl="1"/>
            <a:r>
              <a:rPr lang="en-US" smtClean="0"/>
              <a:t>Manufatura</a:t>
            </a:r>
            <a:endParaRPr lang="en-US" dirty="0" smtClean="0"/>
          </a:p>
          <a:p>
            <a:pPr lvl="1"/>
            <a:r>
              <a:rPr lang="en-US" smtClean="0"/>
              <a:t>Regiões de uso</a:t>
            </a:r>
            <a:endParaRPr lang="en-US" dirty="0" smtClean="0"/>
          </a:p>
          <a:p>
            <a:pPr lvl="1"/>
            <a:r>
              <a:rPr lang="en-US" smtClean="0"/>
              <a:t>Fim da vida útil </a:t>
            </a:r>
            <a:endParaRPr lang="en-US" dirty="0" smtClean="0"/>
          </a:p>
          <a:p>
            <a:r>
              <a:rPr lang="pt-BR" smtClean="0"/>
              <a:t>Definição de linha de base</a:t>
            </a:r>
            <a:endParaRPr lang="en-US" dirty="0"/>
          </a:p>
        </p:txBody>
      </p:sp>
      <p:pic>
        <p:nvPicPr>
          <p:cNvPr id="8" name="Picture 7" descr="SustainabilityXpress-Dashboard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0" y="1447800"/>
            <a:ext cx="3581400" cy="4191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162800" y="5181600"/>
            <a:ext cx="381000" cy="45720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263525"/>
            <a:ext cx="84582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2500" smtClean="0"/>
              <a:t>O que é engenharia</a:t>
            </a:r>
            <a:r>
              <a:rPr lang="pt-BR" sz="2500" smtClean="0">
                <a:solidFill>
                  <a:srgbClr val="3A5A10"/>
                </a:solidFill>
              </a:rPr>
              <a:t> </a:t>
            </a:r>
            <a:r>
              <a:rPr lang="pt-BR" sz="2500" smtClean="0"/>
              <a:t>sustentável?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028" y="1281346"/>
            <a:ext cx="7922572" cy="4525963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2800" kern="1200" dirty="0" smtClean="0">
                <a:solidFill>
                  <a:srgbClr val="006600"/>
                </a:solidFill>
                <a:latin typeface="Arial Rounded MT Bold"/>
              </a:rPr>
              <a:t>Engenharia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sz="2800" kern="1200" dirty="0" smtClean="0">
                <a:solidFill>
                  <a:srgbClr val="006600"/>
                </a:solidFill>
                <a:latin typeface="Arial Rounded MT Bold"/>
              </a:rPr>
              <a:t>sustentável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/>
              <a:t>é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/>
              <a:t>a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/>
              <a:t>integração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/>
              <a:t>do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>
                <a:solidFill>
                  <a:srgbClr val="74B31F"/>
                </a:solidFill>
              </a:rPr>
              <a:t>ambiente</a:t>
            </a:r>
            <a:r>
              <a:rPr lang="pt-BR" kern="1200" dirty="0" smtClean="0"/>
              <a:t>,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>
                <a:solidFill>
                  <a:srgbClr val="74B31F"/>
                </a:solidFill>
              </a:rPr>
              <a:t>social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/>
              <a:t>e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>
                <a:solidFill>
                  <a:srgbClr val="74B31F"/>
                </a:solidFill>
              </a:rPr>
              <a:t>das</a:t>
            </a:r>
            <a:r>
              <a:rPr lang="pt-BR" kern="1200" dirty="0" smtClean="0">
                <a:solidFill>
                  <a:srgbClr val="74B31F"/>
                </a:solidFill>
                <a:latin typeface="Arial Rounded MT Bold" pitchFamily="34" charset="0"/>
              </a:rPr>
              <a:t> </a:t>
            </a:r>
            <a:r>
              <a:rPr lang="pt-BR" kern="1200" dirty="0" smtClean="0">
                <a:solidFill>
                  <a:srgbClr val="74B31F"/>
                </a:solidFill>
              </a:rPr>
              <a:t>condições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/>
              <a:t>econômicas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/>
              <a:t>em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/>
              <a:t>um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/>
              <a:t>produto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/>
              <a:t>ou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/>
              <a:t>processo</a:t>
            </a: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Em breve todos os projetos serão </a:t>
            </a:r>
            <a:r>
              <a:rPr lang="pt-BR" sz="2800" dirty="0" smtClean="0">
                <a:solidFill>
                  <a:srgbClr val="006600"/>
                </a:solidFill>
                <a:latin typeface="Arial Rounded MT Bold"/>
              </a:rPr>
              <a:t>projetos</a:t>
            </a:r>
            <a:r>
              <a:rPr lang="pt-BR" dirty="0" smtClean="0">
                <a:solidFill>
                  <a:srgbClr val="74B31F"/>
                </a:solidFill>
              </a:rPr>
              <a:t> </a:t>
            </a:r>
            <a:r>
              <a:rPr lang="pt-BR" sz="2800" dirty="0" smtClean="0">
                <a:solidFill>
                  <a:srgbClr val="006600"/>
                </a:solidFill>
                <a:latin typeface="Arial Rounded MT Bold"/>
              </a:rPr>
              <a:t>sustentáveis</a:t>
            </a:r>
            <a:endParaRPr lang="en-US" sz="2800" kern="1200" dirty="0" smtClean="0">
              <a:solidFill>
                <a:srgbClr val="006600"/>
              </a:solidFill>
              <a:latin typeface="Arial Rounded MT Bold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pt-BR" sz="2800" kern="1200" dirty="0" smtClean="0">
                <a:solidFill>
                  <a:srgbClr val="006600"/>
                </a:solidFill>
                <a:latin typeface="Arial Rounded MT Bold"/>
              </a:rPr>
              <a:t>O SolidWorks</a:t>
            </a:r>
            <a:r>
              <a:rPr lang="pt-BR" kern="1200" dirty="0" smtClean="0">
                <a:solidFill>
                  <a:srgbClr val="74B31F"/>
                </a:solidFill>
                <a:latin typeface="Arial Rounded MT Bold" pitchFamily="34" charset="0"/>
              </a:rPr>
              <a:t> </a:t>
            </a:r>
            <a:r>
              <a:rPr lang="pt-BR" sz="2800" kern="1200" dirty="0" smtClean="0">
                <a:solidFill>
                  <a:srgbClr val="006600"/>
                </a:solidFill>
                <a:latin typeface="Arial Rounded MT Bold"/>
              </a:rPr>
              <a:t>Sustainability</a:t>
            </a:r>
            <a:r>
              <a:rPr lang="pt-BR" kern="1200" dirty="0" smtClean="0">
                <a:solidFill>
                  <a:srgbClr val="74B31F"/>
                </a:solidFill>
                <a:latin typeface="Arial Rounded MT Bold" pitchFamily="34" charset="0"/>
              </a:rPr>
              <a:t> </a:t>
            </a:r>
            <a:r>
              <a:rPr lang="pt-BR" kern="1200" dirty="0" smtClean="0"/>
              <a:t>permite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/>
              <a:t>que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/>
              <a:t>os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/>
              <a:t>estudantes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/>
              <a:t>tenham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/>
              <a:t>uma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/>
              <a:t>consciência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/>
              <a:t>ambiental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/>
              <a:t>com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/>
              <a:t>relação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/>
              <a:t>a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/>
              <a:t>seus</a:t>
            </a:r>
            <a:r>
              <a:rPr lang="pt-BR" kern="1200" dirty="0" smtClean="0">
                <a:latin typeface="Arial Rounded MT Bold" pitchFamily="34" charset="0"/>
              </a:rPr>
              <a:t> </a:t>
            </a:r>
            <a:r>
              <a:rPr lang="pt-BR" kern="1200" dirty="0" smtClean="0"/>
              <a:t>projetos</a:t>
            </a:r>
            <a:r>
              <a:rPr lang="en-US" dirty="0" smtClean="0"/>
              <a:t> </a:t>
            </a:r>
            <a:endParaRPr lang="en-US" dirty="0" smtClean="0">
              <a:solidFill>
                <a:schemeClr val="accent4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Produtos bem-sucedidos são desenvolvidos integrando a </a:t>
            </a:r>
            <a:r>
              <a:rPr lang="pt-BR" sz="2800" dirty="0" smtClean="0">
                <a:solidFill>
                  <a:srgbClr val="006600"/>
                </a:solidFill>
                <a:latin typeface="Arial Rounded MT Bold"/>
              </a:rPr>
              <a:t>Análise do</a:t>
            </a:r>
            <a:r>
              <a:rPr lang="pt-BR" dirty="0" smtClean="0">
                <a:solidFill>
                  <a:srgbClr val="74B31F"/>
                </a:solidFill>
              </a:rPr>
              <a:t> </a:t>
            </a:r>
            <a:r>
              <a:rPr lang="pt-BR" sz="2800" dirty="0" smtClean="0">
                <a:solidFill>
                  <a:srgbClr val="006600"/>
                </a:solidFill>
                <a:latin typeface="Arial Rounded MT Bold"/>
              </a:rPr>
              <a:t>Ciclo</a:t>
            </a:r>
            <a:r>
              <a:rPr lang="pt-BR" dirty="0" smtClean="0">
                <a:solidFill>
                  <a:srgbClr val="74B31F"/>
                </a:solidFill>
              </a:rPr>
              <a:t> </a:t>
            </a:r>
            <a:r>
              <a:rPr lang="pt-BR" sz="2800" dirty="0" smtClean="0">
                <a:solidFill>
                  <a:srgbClr val="006600"/>
                </a:solidFill>
                <a:latin typeface="Arial Rounded MT Bold"/>
              </a:rPr>
              <a:t>de Vida</a:t>
            </a:r>
            <a:r>
              <a:rPr lang="pt-BR" dirty="0" smtClean="0">
                <a:solidFill>
                  <a:srgbClr val="74B31F"/>
                </a:solidFill>
              </a:rPr>
              <a:t> </a:t>
            </a:r>
            <a:r>
              <a:rPr lang="pt-BR" dirty="0" smtClean="0"/>
              <a:t>(</a:t>
            </a:r>
            <a:r>
              <a:rPr lang="pt-BR" sz="2800" dirty="0" smtClean="0">
                <a:solidFill>
                  <a:srgbClr val="006600"/>
                </a:solidFill>
                <a:latin typeface="Arial Rounded MT Bold"/>
              </a:rPr>
              <a:t>LCA</a:t>
            </a:r>
            <a:r>
              <a:rPr lang="pt-BR" dirty="0" smtClean="0"/>
              <a:t>) diretamente aos processos de projetos de engenharia</a:t>
            </a:r>
            <a:endParaRPr lang="en-US" dirty="0" smtClean="0"/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458200" cy="457200"/>
          </a:xfrm>
        </p:spPr>
        <p:txBody>
          <a:bodyPr>
            <a:noAutofit/>
          </a:bodyPr>
          <a:lstStyle/>
          <a:p>
            <a:pPr>
              <a:lnSpc>
                <a:spcPts val="2200"/>
              </a:lnSpc>
            </a:pPr>
            <a:r>
              <a:rPr lang="pt-BR" sz="2000" dirty="0" smtClean="0"/>
              <a:t>Localização de materiais similares com base nas propriedades</a:t>
            </a:r>
            <a:br>
              <a:rPr lang="pt-BR" sz="2000" dirty="0" smtClean="0"/>
            </a:br>
            <a:r>
              <a:rPr lang="pt-BR" sz="2000" dirty="0" smtClean="0"/>
              <a:t>do material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028" y="1281346"/>
            <a:ext cx="5026972" cy="4525963"/>
          </a:xfrm>
        </p:spPr>
        <p:txBody>
          <a:bodyPr>
            <a:normAutofit/>
          </a:bodyPr>
          <a:lstStyle/>
          <a:p>
            <a:r>
              <a:rPr lang="en-US" sz="2300" dirty="0" err="1" smtClean="0"/>
              <a:t>Expansão</a:t>
            </a:r>
            <a:r>
              <a:rPr lang="en-US" sz="2300" dirty="0" smtClean="0"/>
              <a:t> </a:t>
            </a:r>
            <a:r>
              <a:rPr lang="en-US" sz="2300" dirty="0" err="1" smtClean="0"/>
              <a:t>térmica</a:t>
            </a:r>
            <a:endParaRPr lang="en-US" sz="2300" dirty="0" smtClean="0"/>
          </a:p>
          <a:p>
            <a:r>
              <a:rPr lang="en-US" sz="2300" dirty="0" err="1" smtClean="0"/>
              <a:t>Calor</a:t>
            </a:r>
            <a:r>
              <a:rPr lang="en-US" sz="2300" dirty="0" smtClean="0"/>
              <a:t> </a:t>
            </a:r>
            <a:r>
              <a:rPr lang="en-US" sz="2300" dirty="0" err="1" smtClean="0"/>
              <a:t>específico</a:t>
            </a:r>
            <a:endParaRPr lang="en-US" sz="2300" dirty="0" smtClean="0"/>
          </a:p>
          <a:p>
            <a:r>
              <a:rPr lang="en-US" sz="2300" dirty="0" err="1" smtClean="0"/>
              <a:t>Densidade</a:t>
            </a:r>
            <a:endParaRPr lang="en-US" sz="2300" dirty="0" smtClean="0"/>
          </a:p>
          <a:p>
            <a:r>
              <a:rPr lang="en-US" sz="2300" dirty="0" err="1" smtClean="0"/>
              <a:t>Módulo</a:t>
            </a:r>
            <a:r>
              <a:rPr lang="en-US" sz="2300" dirty="0" smtClean="0"/>
              <a:t> </a:t>
            </a:r>
            <a:r>
              <a:rPr lang="en-US" sz="2300" dirty="0" err="1" smtClean="0"/>
              <a:t>elástico</a:t>
            </a:r>
            <a:endParaRPr lang="en-US" sz="2300" dirty="0" smtClean="0"/>
          </a:p>
          <a:p>
            <a:r>
              <a:rPr lang="en-US" sz="2300" dirty="0" err="1" smtClean="0"/>
              <a:t>Módulo</a:t>
            </a:r>
            <a:r>
              <a:rPr lang="en-US" sz="2300" dirty="0" smtClean="0"/>
              <a:t> de </a:t>
            </a:r>
            <a:r>
              <a:rPr lang="en-US" sz="2300" dirty="0" err="1" smtClean="0"/>
              <a:t>cisalhamento</a:t>
            </a:r>
            <a:endParaRPr lang="en-US" sz="2300" dirty="0" smtClean="0"/>
          </a:p>
          <a:p>
            <a:r>
              <a:rPr lang="en-US" sz="2300" dirty="0" err="1" smtClean="0"/>
              <a:t>Condutividade</a:t>
            </a:r>
            <a:r>
              <a:rPr lang="en-US" sz="2300" dirty="0" smtClean="0"/>
              <a:t> </a:t>
            </a:r>
            <a:r>
              <a:rPr lang="en-US" sz="2300" dirty="0" err="1" smtClean="0"/>
              <a:t>térmica</a:t>
            </a:r>
            <a:endParaRPr lang="en-US" sz="2300" dirty="0" smtClean="0"/>
          </a:p>
          <a:p>
            <a:r>
              <a:rPr lang="en-US" sz="2300" dirty="0" err="1" smtClean="0"/>
              <a:t>Coeficiente</a:t>
            </a:r>
            <a:r>
              <a:rPr lang="en-US" sz="2300" dirty="0" smtClean="0"/>
              <a:t> de Poisson</a:t>
            </a:r>
          </a:p>
          <a:p>
            <a:r>
              <a:rPr lang="en-US" sz="2300" dirty="0" err="1" smtClean="0"/>
              <a:t>Resistência</a:t>
            </a:r>
            <a:r>
              <a:rPr lang="en-US" sz="2300" dirty="0" smtClean="0"/>
              <a:t> de </a:t>
            </a:r>
            <a:r>
              <a:rPr lang="en-US" sz="2300" dirty="0" err="1" smtClean="0"/>
              <a:t>tração</a:t>
            </a:r>
            <a:endParaRPr lang="en-US" sz="2300" dirty="0" smtClean="0"/>
          </a:p>
          <a:p>
            <a:r>
              <a:rPr lang="en-US" sz="2300" dirty="0" err="1" smtClean="0"/>
              <a:t>Limite</a:t>
            </a:r>
            <a:r>
              <a:rPr lang="en-US" sz="2300" dirty="0" smtClean="0"/>
              <a:t> de </a:t>
            </a:r>
            <a:r>
              <a:rPr lang="en-US" sz="2300" dirty="0" err="1" smtClean="0"/>
              <a:t>escoamento</a:t>
            </a:r>
            <a:endParaRPr lang="en-US" sz="2300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1639" t="5796" r="1639"/>
          <a:stretch>
            <a:fillRect/>
          </a:stretch>
        </p:blipFill>
        <p:spPr bwMode="auto">
          <a:xfrm>
            <a:off x="4632874" y="1447801"/>
            <a:ext cx="4358726" cy="3200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smtClean="0"/>
              <a:t>Definições das propriedades do material</a:t>
            </a:r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028" y="1281346"/>
            <a:ext cx="7846372" cy="4525963"/>
          </a:xfrm>
        </p:spPr>
        <p:txBody>
          <a:bodyPr>
            <a:normAutofit fontScale="47500" lnSpcReduction="20000"/>
          </a:bodyPr>
          <a:lstStyle/>
          <a:p>
            <a:r>
              <a:rPr lang="pt-BR" sz="2300" smtClean="0"/>
              <a:t>Expansão térmica </a:t>
            </a:r>
            <a:r>
              <a:rPr lang="pt-BR" sz="2300" b="0" smtClean="0"/>
              <a:t>-</a:t>
            </a:r>
            <a:r>
              <a:rPr lang="pt-BR" sz="2300" smtClean="0"/>
              <a:t> </a:t>
            </a:r>
            <a:r>
              <a:rPr lang="pt-BR" sz="2300" b="0" smtClean="0"/>
              <a:t>a</a:t>
            </a:r>
            <a:r>
              <a:rPr lang="pt-BR" sz="2300" smtClean="0"/>
              <a:t> </a:t>
            </a:r>
            <a:r>
              <a:rPr lang="pt-BR" sz="2300" b="0" smtClean="0"/>
              <a:t>mudança</a:t>
            </a:r>
            <a:r>
              <a:rPr lang="pt-BR" sz="2300" smtClean="0"/>
              <a:t> </a:t>
            </a:r>
            <a:r>
              <a:rPr lang="pt-BR" sz="2300" b="0" smtClean="0"/>
              <a:t>no</a:t>
            </a:r>
            <a:r>
              <a:rPr lang="pt-BR" sz="2300" smtClean="0"/>
              <a:t> </a:t>
            </a:r>
            <a:r>
              <a:rPr lang="pt-BR" sz="2300" b="0" smtClean="0"/>
              <a:t>comprimento</a:t>
            </a:r>
            <a:r>
              <a:rPr lang="pt-BR" sz="2300" smtClean="0"/>
              <a:t> </a:t>
            </a:r>
            <a:r>
              <a:rPr lang="pt-BR" sz="2300" b="0" smtClean="0"/>
              <a:t>por</a:t>
            </a:r>
            <a:r>
              <a:rPr lang="pt-BR" sz="2300" smtClean="0"/>
              <a:t> </a:t>
            </a:r>
            <a:r>
              <a:rPr lang="pt-BR" sz="2300" b="0" smtClean="0"/>
              <a:t>unidade</a:t>
            </a:r>
            <a:r>
              <a:rPr lang="pt-BR" sz="2300" smtClean="0"/>
              <a:t> </a:t>
            </a:r>
            <a:r>
              <a:rPr lang="pt-BR" sz="2300" b="0" smtClean="0"/>
              <a:t>de</a:t>
            </a:r>
            <a:r>
              <a:rPr lang="pt-BR" sz="2300" smtClean="0"/>
              <a:t> </a:t>
            </a:r>
            <a:r>
              <a:rPr lang="pt-BR" sz="2300" b="0" smtClean="0"/>
              <a:t>comprimento</a:t>
            </a:r>
            <a:r>
              <a:rPr lang="pt-BR" sz="2300" smtClean="0"/>
              <a:t> </a:t>
            </a:r>
            <a:r>
              <a:rPr lang="pt-BR" sz="2300" b="0" smtClean="0"/>
              <a:t>por</a:t>
            </a:r>
            <a:r>
              <a:rPr lang="pt-BR" sz="2300" smtClean="0"/>
              <a:t> </a:t>
            </a:r>
            <a:r>
              <a:rPr lang="pt-BR" sz="2300" b="0" smtClean="0"/>
              <a:t>grau</a:t>
            </a:r>
            <a:r>
              <a:rPr lang="pt-BR" sz="2300" smtClean="0"/>
              <a:t> </a:t>
            </a:r>
            <a:r>
              <a:rPr lang="pt-BR" sz="2300" b="0" smtClean="0"/>
              <a:t>de</a:t>
            </a:r>
            <a:r>
              <a:rPr lang="pt-BR" sz="2300" smtClean="0"/>
              <a:t> </a:t>
            </a:r>
            <a:r>
              <a:rPr lang="pt-BR" sz="2300" b="0" smtClean="0"/>
              <a:t>mudança</a:t>
            </a:r>
            <a:r>
              <a:rPr lang="pt-BR" sz="2300" smtClean="0"/>
              <a:t> </a:t>
            </a:r>
            <a:r>
              <a:rPr lang="pt-BR" sz="2300" b="0" smtClean="0"/>
              <a:t>na</a:t>
            </a:r>
            <a:r>
              <a:rPr lang="pt-BR" sz="2300" smtClean="0"/>
              <a:t> </a:t>
            </a:r>
            <a:r>
              <a:rPr lang="pt-BR" sz="2300" b="0" smtClean="0"/>
              <a:t>temperatura</a:t>
            </a:r>
            <a:r>
              <a:rPr lang="pt-BR" sz="2300" smtClean="0"/>
              <a:t> </a:t>
            </a:r>
            <a:r>
              <a:rPr lang="pt-BR" sz="2300" b="0" smtClean="0"/>
              <a:t>(mudança</a:t>
            </a:r>
            <a:r>
              <a:rPr lang="pt-BR" sz="2300" smtClean="0"/>
              <a:t> </a:t>
            </a:r>
            <a:r>
              <a:rPr lang="pt-BR" sz="2300" b="0" smtClean="0"/>
              <a:t>na</a:t>
            </a:r>
            <a:r>
              <a:rPr lang="pt-BR" sz="2300" smtClean="0"/>
              <a:t> </a:t>
            </a:r>
            <a:r>
              <a:rPr lang="pt-BR" sz="2300" b="0" smtClean="0"/>
              <a:t>deformação</a:t>
            </a:r>
            <a:r>
              <a:rPr lang="pt-BR" sz="2300" smtClean="0"/>
              <a:t> </a:t>
            </a:r>
            <a:r>
              <a:rPr lang="pt-BR" sz="2300" b="0" smtClean="0"/>
              <a:t>normal</a:t>
            </a:r>
            <a:r>
              <a:rPr lang="pt-BR" sz="2300" smtClean="0"/>
              <a:t> </a:t>
            </a:r>
            <a:r>
              <a:rPr lang="pt-BR" sz="2300" b="0" smtClean="0"/>
              <a:t>por</a:t>
            </a:r>
            <a:r>
              <a:rPr lang="pt-BR" sz="2300" smtClean="0"/>
              <a:t> </a:t>
            </a:r>
            <a:r>
              <a:rPr lang="pt-BR" sz="2300" b="0" smtClean="0"/>
              <a:t>unidade</a:t>
            </a:r>
            <a:r>
              <a:rPr lang="pt-BR" sz="2300" smtClean="0"/>
              <a:t> </a:t>
            </a:r>
            <a:r>
              <a:rPr lang="pt-BR" sz="2300" b="0" smtClean="0"/>
              <a:t>de</a:t>
            </a:r>
            <a:r>
              <a:rPr lang="pt-BR" sz="2300" smtClean="0"/>
              <a:t> </a:t>
            </a:r>
            <a:r>
              <a:rPr lang="pt-BR" sz="2300" b="0" smtClean="0"/>
              <a:t>temperatura)</a:t>
            </a:r>
            <a:r>
              <a:rPr lang="pt-BR" sz="2300" smtClean="0"/>
              <a:t> </a:t>
            </a:r>
            <a:r>
              <a:rPr lang="pt-BR" sz="2300" b="0" smtClean="0"/>
              <a:t>(K)</a:t>
            </a:r>
            <a:endParaRPr lang="en-US" sz="2300" b="0" dirty="0" smtClean="0"/>
          </a:p>
          <a:p>
            <a:endParaRPr lang="en-US" b="0" dirty="0" smtClean="0"/>
          </a:p>
          <a:p>
            <a:r>
              <a:rPr lang="pt-BR" sz="2300" smtClean="0"/>
              <a:t>Calor específico </a:t>
            </a:r>
            <a:r>
              <a:rPr lang="pt-BR" sz="2300" b="0" smtClean="0"/>
              <a:t>-</a:t>
            </a:r>
            <a:r>
              <a:rPr lang="pt-BR" sz="2300" smtClean="0"/>
              <a:t> </a:t>
            </a:r>
            <a:r>
              <a:rPr lang="pt-BR" sz="2300" b="0" smtClean="0"/>
              <a:t>a</a:t>
            </a:r>
            <a:r>
              <a:rPr lang="pt-BR" sz="2300" smtClean="0"/>
              <a:t> </a:t>
            </a:r>
            <a:r>
              <a:rPr lang="pt-BR" sz="2300" b="0" smtClean="0"/>
              <a:t>quantidade</a:t>
            </a:r>
            <a:r>
              <a:rPr lang="pt-BR" sz="2300" smtClean="0"/>
              <a:t> </a:t>
            </a:r>
            <a:r>
              <a:rPr lang="pt-BR" sz="2300" b="0" smtClean="0"/>
              <a:t>de</a:t>
            </a:r>
            <a:r>
              <a:rPr lang="pt-BR" sz="2300" smtClean="0"/>
              <a:t> </a:t>
            </a:r>
            <a:r>
              <a:rPr lang="pt-BR" sz="2300" b="0" smtClean="0"/>
              <a:t>calor</a:t>
            </a:r>
            <a:r>
              <a:rPr lang="pt-BR" sz="2300" smtClean="0"/>
              <a:t> </a:t>
            </a:r>
            <a:r>
              <a:rPr lang="pt-BR" sz="2300" b="0" smtClean="0"/>
              <a:t>necessária</a:t>
            </a:r>
            <a:r>
              <a:rPr lang="pt-BR" sz="2300" smtClean="0"/>
              <a:t> </a:t>
            </a:r>
            <a:r>
              <a:rPr lang="pt-BR" sz="2300" b="0" smtClean="0"/>
              <a:t>para</a:t>
            </a:r>
            <a:r>
              <a:rPr lang="pt-BR" sz="2300" smtClean="0"/>
              <a:t> </a:t>
            </a:r>
            <a:r>
              <a:rPr lang="pt-BR" sz="2300" b="0" smtClean="0"/>
              <a:t>elevar</a:t>
            </a:r>
            <a:r>
              <a:rPr lang="pt-BR" sz="2300" smtClean="0"/>
              <a:t> </a:t>
            </a:r>
            <a:r>
              <a:rPr lang="pt-BR" sz="2300" b="0" smtClean="0"/>
              <a:t>a</a:t>
            </a:r>
            <a:r>
              <a:rPr lang="pt-BR" sz="2300" smtClean="0"/>
              <a:t> </a:t>
            </a:r>
            <a:r>
              <a:rPr lang="pt-BR" sz="2300" b="0" smtClean="0"/>
              <a:t>temperatura</a:t>
            </a:r>
            <a:r>
              <a:rPr lang="pt-BR" sz="2300" smtClean="0"/>
              <a:t> </a:t>
            </a:r>
            <a:r>
              <a:rPr lang="pt-BR" sz="2300" b="0" smtClean="0"/>
              <a:t>de</a:t>
            </a:r>
            <a:r>
              <a:rPr lang="pt-BR" sz="2300" smtClean="0"/>
              <a:t> </a:t>
            </a:r>
            <a:r>
              <a:rPr lang="pt-BR" sz="2300" b="0" smtClean="0"/>
              <a:t>uma</a:t>
            </a:r>
            <a:r>
              <a:rPr lang="pt-BR" sz="2300" smtClean="0"/>
              <a:t> </a:t>
            </a:r>
            <a:r>
              <a:rPr lang="pt-BR" sz="2300" b="0" smtClean="0"/>
              <a:t>unidade</a:t>
            </a:r>
            <a:r>
              <a:rPr lang="pt-BR" sz="2300" smtClean="0"/>
              <a:t> </a:t>
            </a:r>
            <a:r>
              <a:rPr lang="pt-BR" sz="2300" b="0" smtClean="0"/>
              <a:t>de</a:t>
            </a:r>
            <a:r>
              <a:rPr lang="pt-BR" sz="2300" smtClean="0"/>
              <a:t> </a:t>
            </a:r>
            <a:r>
              <a:rPr lang="pt-BR" sz="2300" b="0" smtClean="0"/>
              <a:t>massa</a:t>
            </a:r>
            <a:r>
              <a:rPr lang="pt-BR" sz="2300" smtClean="0"/>
              <a:t> </a:t>
            </a:r>
            <a:r>
              <a:rPr lang="pt-BR" sz="2300" b="0" smtClean="0"/>
              <a:t>do</a:t>
            </a:r>
            <a:r>
              <a:rPr lang="pt-BR" sz="2300" smtClean="0"/>
              <a:t> </a:t>
            </a:r>
            <a:r>
              <a:rPr lang="pt-BR" sz="2300" b="0" smtClean="0"/>
              <a:t>material</a:t>
            </a:r>
            <a:r>
              <a:rPr lang="pt-BR" sz="2300" smtClean="0"/>
              <a:t> </a:t>
            </a:r>
            <a:r>
              <a:rPr lang="pt-BR" sz="2300" b="0" smtClean="0"/>
              <a:t>em</a:t>
            </a:r>
            <a:r>
              <a:rPr lang="pt-BR" sz="2300" smtClean="0"/>
              <a:t> </a:t>
            </a:r>
            <a:r>
              <a:rPr lang="pt-BR" sz="2300" b="0" smtClean="0"/>
              <a:t>um</a:t>
            </a:r>
            <a:r>
              <a:rPr lang="pt-BR" sz="2300" smtClean="0"/>
              <a:t> </a:t>
            </a:r>
            <a:r>
              <a:rPr lang="pt-BR" sz="2300" b="0" smtClean="0"/>
              <a:t>grau</a:t>
            </a:r>
            <a:r>
              <a:rPr lang="pt-BR" sz="2300" smtClean="0"/>
              <a:t> </a:t>
            </a:r>
            <a:r>
              <a:rPr lang="pt-BR" sz="2300" b="0" smtClean="0"/>
              <a:t>de</a:t>
            </a:r>
            <a:r>
              <a:rPr lang="pt-BR" sz="2300" smtClean="0"/>
              <a:t> </a:t>
            </a:r>
            <a:r>
              <a:rPr lang="pt-BR" sz="2300" b="0" smtClean="0"/>
              <a:t>temperatura.</a:t>
            </a:r>
            <a:r>
              <a:rPr lang="pt-BR" sz="2300" smtClean="0"/>
              <a:t>  </a:t>
            </a:r>
            <a:r>
              <a:rPr lang="pt-BR" sz="2300" b="0" smtClean="0"/>
              <a:t>(J/kg</a:t>
            </a:r>
            <a:r>
              <a:rPr lang="pt-BR" sz="2300" smtClean="0"/>
              <a:t>  </a:t>
            </a:r>
            <a:r>
              <a:rPr lang="pt-BR" sz="2300" b="0" smtClean="0"/>
              <a:t>K)</a:t>
            </a:r>
            <a:endParaRPr lang="en-US" sz="2300" b="0" dirty="0" smtClean="0"/>
          </a:p>
          <a:p>
            <a:endParaRPr lang="en-US" b="0" dirty="0" smtClean="0"/>
          </a:p>
          <a:p>
            <a:r>
              <a:rPr lang="pt-BR" sz="2300" smtClean="0"/>
              <a:t>Densidade </a:t>
            </a:r>
            <a:r>
              <a:rPr lang="pt-BR" sz="2300" b="0" smtClean="0"/>
              <a:t>-</a:t>
            </a:r>
            <a:r>
              <a:rPr lang="pt-BR" sz="2300" smtClean="0"/>
              <a:t> </a:t>
            </a:r>
            <a:r>
              <a:rPr lang="pt-BR" sz="2300" b="0" smtClean="0"/>
              <a:t>massa</a:t>
            </a:r>
            <a:r>
              <a:rPr lang="pt-BR" sz="2300" smtClean="0"/>
              <a:t> </a:t>
            </a:r>
            <a:r>
              <a:rPr lang="pt-BR" sz="2300" b="0" smtClean="0"/>
              <a:t>por</a:t>
            </a:r>
            <a:r>
              <a:rPr lang="pt-BR" sz="2300" smtClean="0"/>
              <a:t> </a:t>
            </a:r>
            <a:r>
              <a:rPr lang="pt-BR" sz="2300" b="0" smtClean="0"/>
              <a:t>unidade</a:t>
            </a:r>
            <a:r>
              <a:rPr lang="pt-BR" sz="2300" smtClean="0"/>
              <a:t> </a:t>
            </a:r>
            <a:r>
              <a:rPr lang="pt-BR" sz="2300" b="0" smtClean="0"/>
              <a:t>de</a:t>
            </a:r>
            <a:r>
              <a:rPr lang="pt-BR" sz="2300" smtClean="0"/>
              <a:t> </a:t>
            </a:r>
            <a:r>
              <a:rPr lang="pt-BR" sz="2300" b="0" smtClean="0"/>
              <a:t>volume.</a:t>
            </a:r>
            <a:r>
              <a:rPr lang="pt-BR" sz="2300" smtClean="0"/>
              <a:t> </a:t>
            </a:r>
            <a:r>
              <a:rPr lang="pt-BR" sz="2300" b="0" smtClean="0"/>
              <a:t>(kg/m</a:t>
            </a:r>
            <a:r>
              <a:rPr lang="pt-BR" sz="2300" b="0" baseline="30000" smtClean="0"/>
              <a:t>3</a:t>
            </a:r>
            <a:r>
              <a:rPr lang="pt-BR" sz="2300" smtClean="0"/>
              <a:t> </a:t>
            </a:r>
            <a:r>
              <a:rPr lang="pt-BR" sz="2300" b="0" smtClean="0"/>
              <a:t>)</a:t>
            </a:r>
            <a:r>
              <a:rPr lang="en-US" b="0" smtClean="0"/>
              <a:t> </a:t>
            </a:r>
            <a:endParaRPr lang="en-US" b="0" dirty="0" smtClean="0"/>
          </a:p>
          <a:p>
            <a:pPr>
              <a:buNone/>
            </a:pPr>
            <a:endParaRPr lang="en-US" b="0" dirty="0" smtClean="0"/>
          </a:p>
          <a:p>
            <a:r>
              <a:rPr lang="pt-BR" sz="2300" smtClean="0"/>
              <a:t>Módulo elástico </a:t>
            </a:r>
            <a:r>
              <a:rPr lang="pt-BR" sz="2300" b="0" smtClean="0"/>
              <a:t>(Módulo</a:t>
            </a:r>
            <a:r>
              <a:rPr lang="pt-BR" sz="2300" smtClean="0"/>
              <a:t> </a:t>
            </a:r>
            <a:r>
              <a:rPr lang="pt-BR" sz="2300" b="0" smtClean="0"/>
              <a:t>de</a:t>
            </a:r>
            <a:r>
              <a:rPr lang="pt-BR" sz="2300" smtClean="0"/>
              <a:t> </a:t>
            </a:r>
            <a:r>
              <a:rPr lang="pt-BR" sz="2300" b="0" smtClean="0"/>
              <a:t>Young)</a:t>
            </a:r>
            <a:r>
              <a:rPr lang="pt-BR" sz="2300" smtClean="0"/>
              <a:t> </a:t>
            </a:r>
            <a:r>
              <a:rPr lang="pt-BR" sz="2300" b="0" smtClean="0"/>
              <a:t>-</a:t>
            </a:r>
            <a:r>
              <a:rPr lang="pt-BR" sz="2300" smtClean="0"/>
              <a:t> </a:t>
            </a:r>
            <a:r>
              <a:rPr lang="pt-BR" sz="2300" b="0" smtClean="0"/>
              <a:t>a</a:t>
            </a:r>
            <a:r>
              <a:rPr lang="pt-BR" sz="2300" smtClean="0"/>
              <a:t> </a:t>
            </a:r>
            <a:r>
              <a:rPr lang="pt-BR" sz="2300" b="0" smtClean="0"/>
              <a:t>razão</a:t>
            </a:r>
            <a:r>
              <a:rPr lang="pt-BR" sz="2300" smtClean="0"/>
              <a:t> </a:t>
            </a:r>
            <a:r>
              <a:rPr lang="pt-BR" sz="2300" b="0" smtClean="0"/>
              <a:t>entre</a:t>
            </a:r>
            <a:r>
              <a:rPr lang="pt-BR" sz="2300" smtClean="0"/>
              <a:t> </a:t>
            </a:r>
            <a:r>
              <a:rPr lang="pt-BR" sz="2300" b="0" smtClean="0"/>
              <a:t>a</a:t>
            </a:r>
            <a:r>
              <a:rPr lang="pt-BR" sz="2300" smtClean="0"/>
              <a:t> </a:t>
            </a:r>
            <a:r>
              <a:rPr lang="pt-BR" sz="2300" b="0" smtClean="0"/>
              <a:t>tensão</a:t>
            </a:r>
            <a:r>
              <a:rPr lang="pt-BR" sz="2300" smtClean="0"/>
              <a:t> </a:t>
            </a:r>
            <a:r>
              <a:rPr lang="pt-BR" sz="2300" b="0" smtClean="0"/>
              <a:t>e</a:t>
            </a:r>
            <a:r>
              <a:rPr lang="pt-BR" sz="2300" smtClean="0"/>
              <a:t> </a:t>
            </a:r>
            <a:r>
              <a:rPr lang="pt-BR" sz="2300" b="0" smtClean="0"/>
              <a:t>o</a:t>
            </a:r>
            <a:r>
              <a:rPr lang="pt-BR" sz="2300" smtClean="0"/>
              <a:t> </a:t>
            </a:r>
            <a:r>
              <a:rPr lang="pt-BR" sz="2300" b="0" smtClean="0"/>
              <a:t>esforço</a:t>
            </a:r>
            <a:r>
              <a:rPr lang="pt-BR" sz="2300" smtClean="0"/>
              <a:t> </a:t>
            </a:r>
            <a:r>
              <a:rPr lang="pt-BR" sz="2300" b="0" smtClean="0"/>
              <a:t>associado</a:t>
            </a:r>
            <a:r>
              <a:rPr lang="pt-BR" sz="2300" smtClean="0"/>
              <a:t> </a:t>
            </a:r>
            <a:r>
              <a:rPr lang="pt-BR" sz="2300" b="0" smtClean="0"/>
              <a:t>em</a:t>
            </a:r>
            <a:r>
              <a:rPr lang="pt-BR" sz="2300" smtClean="0"/>
              <a:t> </a:t>
            </a:r>
            <a:r>
              <a:rPr lang="pt-BR" sz="2300" b="0" smtClean="0"/>
              <a:t>uma</a:t>
            </a:r>
            <a:r>
              <a:rPr lang="pt-BR" sz="2300" smtClean="0"/>
              <a:t> </a:t>
            </a:r>
            <a:r>
              <a:rPr lang="pt-BR" sz="2300" b="0" smtClean="0"/>
              <a:t>direção</a:t>
            </a:r>
            <a:r>
              <a:rPr lang="pt-BR" sz="2300" smtClean="0"/>
              <a:t> </a:t>
            </a:r>
            <a:r>
              <a:rPr lang="pt-BR" sz="2300" b="0" smtClean="0"/>
              <a:t>específica</a:t>
            </a:r>
            <a:r>
              <a:rPr lang="pt-BR" sz="2300" smtClean="0"/>
              <a:t> </a:t>
            </a:r>
            <a:r>
              <a:rPr lang="pt-BR" sz="2300" b="0" smtClean="0"/>
              <a:t>(N/m</a:t>
            </a:r>
            <a:r>
              <a:rPr lang="pt-BR" sz="2300" b="0" baseline="30000" smtClean="0"/>
              <a:t>2</a:t>
            </a:r>
            <a:r>
              <a:rPr lang="pt-BR" sz="2300" b="0" smtClean="0"/>
              <a:t>)</a:t>
            </a:r>
            <a:endParaRPr lang="en-US" sz="2300" b="0" dirty="0" smtClean="0"/>
          </a:p>
          <a:p>
            <a:pPr>
              <a:buNone/>
            </a:pPr>
            <a:endParaRPr lang="en-US" b="0" dirty="0" smtClean="0"/>
          </a:p>
          <a:p>
            <a:r>
              <a:rPr lang="pt-BR" sz="2300" smtClean="0"/>
              <a:t>Módulo de cisalhamento</a:t>
            </a:r>
            <a:r>
              <a:rPr lang="pt-BR" sz="2300" b="0" smtClean="0"/>
              <a:t>(Módulo</a:t>
            </a:r>
            <a:r>
              <a:rPr lang="pt-BR" sz="2300" smtClean="0"/>
              <a:t> </a:t>
            </a:r>
            <a:r>
              <a:rPr lang="pt-BR" sz="2300" b="0" smtClean="0"/>
              <a:t>de</a:t>
            </a:r>
            <a:r>
              <a:rPr lang="pt-BR" sz="2300" smtClean="0"/>
              <a:t> </a:t>
            </a:r>
            <a:r>
              <a:rPr lang="pt-BR" sz="2300" b="0" smtClean="0"/>
              <a:t>rigidez)</a:t>
            </a:r>
            <a:r>
              <a:rPr lang="pt-BR" sz="2300" smtClean="0"/>
              <a:t> </a:t>
            </a:r>
            <a:r>
              <a:rPr lang="pt-BR" sz="2300" b="0" smtClean="0"/>
              <a:t>–</a:t>
            </a:r>
            <a:r>
              <a:rPr lang="pt-BR" sz="2300" smtClean="0"/>
              <a:t> </a:t>
            </a:r>
            <a:r>
              <a:rPr lang="pt-BR" sz="2300" b="0" smtClean="0"/>
              <a:t>a</a:t>
            </a:r>
            <a:r>
              <a:rPr lang="pt-BR" sz="2300" smtClean="0"/>
              <a:t> </a:t>
            </a:r>
            <a:r>
              <a:rPr lang="pt-BR" sz="2300" b="0" smtClean="0"/>
              <a:t>razão</a:t>
            </a:r>
            <a:r>
              <a:rPr lang="pt-BR" sz="2300" smtClean="0"/>
              <a:t> </a:t>
            </a:r>
            <a:r>
              <a:rPr lang="pt-BR" sz="2300" b="0" smtClean="0"/>
              <a:t>entre</a:t>
            </a:r>
            <a:r>
              <a:rPr lang="pt-BR" sz="2300" smtClean="0"/>
              <a:t> </a:t>
            </a:r>
            <a:r>
              <a:rPr lang="pt-BR" sz="2300" b="0" smtClean="0"/>
              <a:t>a</a:t>
            </a:r>
            <a:r>
              <a:rPr lang="pt-BR" sz="2300" smtClean="0"/>
              <a:t> </a:t>
            </a:r>
            <a:r>
              <a:rPr lang="pt-BR" sz="2300" b="0" smtClean="0"/>
              <a:t>tensão</a:t>
            </a:r>
            <a:r>
              <a:rPr lang="pt-BR" sz="2300" smtClean="0"/>
              <a:t> </a:t>
            </a:r>
            <a:r>
              <a:rPr lang="pt-BR" sz="2300" b="0" smtClean="0"/>
              <a:t>de</a:t>
            </a:r>
            <a:r>
              <a:rPr lang="pt-BR" sz="2300" smtClean="0"/>
              <a:t> </a:t>
            </a:r>
            <a:r>
              <a:rPr lang="pt-BR" sz="2300" b="0" smtClean="0"/>
              <a:t>cisalhamento</a:t>
            </a:r>
            <a:r>
              <a:rPr lang="pt-BR" sz="2300" smtClean="0"/>
              <a:t> </a:t>
            </a:r>
            <a:r>
              <a:rPr lang="pt-BR" sz="2300" b="0" smtClean="0"/>
              <a:t>em</a:t>
            </a:r>
            <a:r>
              <a:rPr lang="pt-BR" sz="2300" smtClean="0"/>
              <a:t> </a:t>
            </a:r>
            <a:r>
              <a:rPr lang="pt-BR" sz="2300" b="0" smtClean="0"/>
              <a:t>um</a:t>
            </a:r>
            <a:r>
              <a:rPr lang="pt-BR" sz="2300" smtClean="0"/>
              <a:t> </a:t>
            </a:r>
            <a:r>
              <a:rPr lang="pt-BR" sz="2300" b="0" smtClean="0"/>
              <a:t>plano</a:t>
            </a:r>
            <a:r>
              <a:rPr lang="pt-BR" sz="2300" smtClean="0"/>
              <a:t> </a:t>
            </a:r>
            <a:r>
              <a:rPr lang="pt-BR" sz="2300" b="0" smtClean="0"/>
              <a:t>dividida</a:t>
            </a:r>
            <a:r>
              <a:rPr lang="pt-BR" sz="2300" smtClean="0"/>
              <a:t> </a:t>
            </a:r>
            <a:r>
              <a:rPr lang="pt-BR" sz="2300" b="0" smtClean="0"/>
              <a:t>pela</a:t>
            </a:r>
            <a:r>
              <a:rPr lang="pt-BR" sz="2300" smtClean="0"/>
              <a:t> </a:t>
            </a:r>
            <a:r>
              <a:rPr lang="pt-BR" sz="2300" b="0" smtClean="0"/>
              <a:t>deformação</a:t>
            </a:r>
            <a:r>
              <a:rPr lang="pt-BR" sz="2300" smtClean="0"/>
              <a:t> </a:t>
            </a:r>
            <a:r>
              <a:rPr lang="pt-BR" sz="2300" b="0" smtClean="0"/>
              <a:t>de</a:t>
            </a:r>
            <a:r>
              <a:rPr lang="pt-BR" sz="2300" smtClean="0"/>
              <a:t> </a:t>
            </a:r>
            <a:r>
              <a:rPr lang="pt-BR" sz="2300" b="0" smtClean="0"/>
              <a:t>cisalhamento</a:t>
            </a:r>
            <a:r>
              <a:rPr lang="pt-BR" sz="2300" smtClean="0"/>
              <a:t> </a:t>
            </a:r>
            <a:r>
              <a:rPr lang="pt-BR" sz="2300" b="0" smtClean="0"/>
              <a:t>correspondente</a:t>
            </a:r>
            <a:r>
              <a:rPr lang="pt-BR" sz="2300" smtClean="0"/>
              <a:t> </a:t>
            </a:r>
            <a:r>
              <a:rPr lang="pt-BR" sz="2300" b="0" smtClean="0"/>
              <a:t>(N/m</a:t>
            </a:r>
            <a:r>
              <a:rPr lang="pt-BR" sz="2300" b="0" baseline="30000" smtClean="0"/>
              <a:t>2</a:t>
            </a:r>
            <a:r>
              <a:rPr lang="pt-BR" sz="2300" b="0" smtClean="0"/>
              <a:t>)</a:t>
            </a:r>
            <a:endParaRPr lang="en-US" sz="2300" b="0" dirty="0" smtClean="0"/>
          </a:p>
          <a:p>
            <a:endParaRPr lang="en-US" b="0" dirty="0" smtClean="0"/>
          </a:p>
          <a:p>
            <a:r>
              <a:rPr lang="pt-BR" sz="2300" smtClean="0"/>
              <a:t>Condutividade térmica</a:t>
            </a:r>
            <a:r>
              <a:rPr lang="pt-BR" sz="2300" b="0" smtClean="0"/>
              <a:t>-</a:t>
            </a:r>
            <a:r>
              <a:rPr lang="pt-BR" sz="2300" smtClean="0"/>
              <a:t> </a:t>
            </a:r>
            <a:r>
              <a:rPr lang="pt-BR" sz="2300" b="0" smtClean="0"/>
              <a:t>a</a:t>
            </a:r>
            <a:r>
              <a:rPr lang="pt-BR" sz="2300" smtClean="0"/>
              <a:t> </a:t>
            </a:r>
            <a:r>
              <a:rPr lang="pt-BR" sz="2300" b="0" smtClean="0"/>
              <a:t>taxa</a:t>
            </a:r>
            <a:r>
              <a:rPr lang="pt-BR" sz="2300" smtClean="0"/>
              <a:t> </a:t>
            </a:r>
            <a:r>
              <a:rPr lang="pt-BR" sz="2300" b="0" smtClean="0"/>
              <a:t>de</a:t>
            </a:r>
            <a:r>
              <a:rPr lang="pt-BR" sz="2300" smtClean="0"/>
              <a:t> </a:t>
            </a:r>
            <a:r>
              <a:rPr lang="pt-BR" sz="2300" b="0" smtClean="0"/>
              <a:t>transferência</a:t>
            </a:r>
            <a:r>
              <a:rPr lang="pt-BR" sz="2300" smtClean="0"/>
              <a:t> </a:t>
            </a:r>
            <a:r>
              <a:rPr lang="pt-BR" sz="2300" b="0" smtClean="0"/>
              <a:t>de</a:t>
            </a:r>
            <a:r>
              <a:rPr lang="pt-BR" sz="2300" smtClean="0"/>
              <a:t> </a:t>
            </a:r>
            <a:r>
              <a:rPr lang="pt-BR" sz="2300" b="0" smtClean="0"/>
              <a:t>calor</a:t>
            </a:r>
            <a:r>
              <a:rPr lang="pt-BR" sz="2300" smtClean="0"/>
              <a:t> </a:t>
            </a:r>
            <a:r>
              <a:rPr lang="pt-BR" sz="2300" b="0" smtClean="0"/>
              <a:t>através</a:t>
            </a:r>
            <a:r>
              <a:rPr lang="pt-BR" sz="2300" smtClean="0"/>
              <a:t> </a:t>
            </a:r>
            <a:r>
              <a:rPr lang="pt-BR" sz="2300" b="0" smtClean="0"/>
              <a:t>da</a:t>
            </a:r>
            <a:r>
              <a:rPr lang="pt-BR" sz="2300" smtClean="0"/>
              <a:t> </a:t>
            </a:r>
            <a:r>
              <a:rPr lang="pt-BR" sz="2300" b="0" smtClean="0"/>
              <a:t>unidade</a:t>
            </a:r>
            <a:r>
              <a:rPr lang="pt-BR" sz="2300" smtClean="0"/>
              <a:t> </a:t>
            </a:r>
            <a:r>
              <a:rPr lang="pt-BR" sz="2300" b="0" smtClean="0"/>
              <a:t>de</a:t>
            </a:r>
            <a:r>
              <a:rPr lang="pt-BR" sz="2300" smtClean="0"/>
              <a:t> </a:t>
            </a:r>
            <a:r>
              <a:rPr lang="pt-BR" sz="2300" b="0" smtClean="0"/>
              <a:t>espessura</a:t>
            </a:r>
            <a:r>
              <a:rPr lang="pt-BR" sz="2300" smtClean="0"/>
              <a:t> </a:t>
            </a:r>
            <a:r>
              <a:rPr lang="pt-BR" sz="2300" b="0" smtClean="0"/>
              <a:t>do</a:t>
            </a:r>
            <a:r>
              <a:rPr lang="pt-BR" sz="2300" smtClean="0"/>
              <a:t> </a:t>
            </a:r>
            <a:r>
              <a:rPr lang="pt-BR" sz="2300" b="0" smtClean="0"/>
              <a:t>material</a:t>
            </a:r>
            <a:r>
              <a:rPr lang="pt-BR" sz="2300" smtClean="0"/>
              <a:t> </a:t>
            </a:r>
            <a:r>
              <a:rPr lang="pt-BR" sz="2300" b="0" smtClean="0"/>
              <a:t>por</a:t>
            </a:r>
            <a:r>
              <a:rPr lang="pt-BR" sz="2300" smtClean="0"/>
              <a:t> </a:t>
            </a:r>
            <a:r>
              <a:rPr lang="pt-BR" sz="2300" b="0" smtClean="0"/>
              <a:t>unidade</a:t>
            </a:r>
            <a:r>
              <a:rPr lang="pt-BR" sz="2300" smtClean="0"/>
              <a:t> </a:t>
            </a:r>
            <a:r>
              <a:rPr lang="pt-BR" sz="2300" b="0" smtClean="0"/>
              <a:t>de</a:t>
            </a:r>
            <a:r>
              <a:rPr lang="pt-BR" sz="2300" smtClean="0"/>
              <a:t> </a:t>
            </a:r>
            <a:r>
              <a:rPr lang="pt-BR" sz="2300" b="0" smtClean="0"/>
              <a:t>diferença</a:t>
            </a:r>
            <a:r>
              <a:rPr lang="pt-BR" sz="2300" smtClean="0"/>
              <a:t> </a:t>
            </a:r>
            <a:r>
              <a:rPr lang="pt-BR" sz="2300" b="0" smtClean="0"/>
              <a:t>de</a:t>
            </a:r>
            <a:r>
              <a:rPr lang="pt-BR" sz="2300" smtClean="0"/>
              <a:t> </a:t>
            </a:r>
            <a:r>
              <a:rPr lang="pt-BR" sz="2300" b="0" smtClean="0"/>
              <a:t>temperatura.</a:t>
            </a:r>
            <a:r>
              <a:rPr lang="pt-BR" sz="2300" smtClean="0"/>
              <a:t> </a:t>
            </a:r>
            <a:r>
              <a:rPr lang="pt-BR" sz="2300" b="0" smtClean="0"/>
              <a:t>(W/m</a:t>
            </a:r>
            <a:r>
              <a:rPr lang="pt-BR" sz="2300" smtClean="0"/>
              <a:t> </a:t>
            </a:r>
            <a:r>
              <a:rPr lang="pt-BR" sz="2300" b="0" smtClean="0"/>
              <a:t>K)</a:t>
            </a:r>
            <a:endParaRPr lang="en-US" sz="2300" b="0" dirty="0" smtClean="0"/>
          </a:p>
          <a:p>
            <a:endParaRPr lang="en-US" b="0" dirty="0" smtClean="0"/>
          </a:p>
          <a:p>
            <a:r>
              <a:rPr lang="pt-BR" sz="2300" smtClean="0"/>
              <a:t>Coeficiente de Poisson</a:t>
            </a:r>
            <a:r>
              <a:rPr lang="pt-BR" sz="2300" b="0" smtClean="0"/>
              <a:t>-</a:t>
            </a:r>
            <a:r>
              <a:rPr lang="pt-BR" sz="2300" smtClean="0"/>
              <a:t> </a:t>
            </a:r>
            <a:r>
              <a:rPr lang="pt-BR" sz="2300" b="0" smtClean="0"/>
              <a:t>a</a:t>
            </a:r>
            <a:r>
              <a:rPr lang="pt-BR" sz="2300" smtClean="0"/>
              <a:t> </a:t>
            </a:r>
            <a:r>
              <a:rPr lang="pt-BR" sz="2300" b="0" smtClean="0"/>
              <a:t>razão</a:t>
            </a:r>
            <a:r>
              <a:rPr lang="pt-BR" sz="2300" smtClean="0"/>
              <a:t> </a:t>
            </a:r>
            <a:r>
              <a:rPr lang="pt-BR" sz="2300" b="0" smtClean="0"/>
              <a:t>entre</a:t>
            </a:r>
            <a:r>
              <a:rPr lang="pt-BR" sz="2300" smtClean="0"/>
              <a:t> </a:t>
            </a:r>
            <a:r>
              <a:rPr lang="pt-BR" sz="2300" b="0" smtClean="0"/>
              <a:t>a</a:t>
            </a:r>
            <a:r>
              <a:rPr lang="pt-BR" sz="2300" smtClean="0"/>
              <a:t> </a:t>
            </a:r>
            <a:r>
              <a:rPr lang="pt-BR" sz="2300" b="0" smtClean="0"/>
              <a:t>contração</a:t>
            </a:r>
            <a:r>
              <a:rPr lang="pt-BR" sz="2300" smtClean="0"/>
              <a:t> </a:t>
            </a:r>
            <a:r>
              <a:rPr lang="pt-BR" sz="2300" b="0" smtClean="0"/>
              <a:t>(esforço</a:t>
            </a:r>
            <a:r>
              <a:rPr lang="pt-BR" sz="2300" smtClean="0"/>
              <a:t> </a:t>
            </a:r>
            <a:r>
              <a:rPr lang="pt-BR" sz="2300" b="0" smtClean="0"/>
              <a:t>transversal),</a:t>
            </a:r>
            <a:r>
              <a:rPr lang="pt-BR" sz="2300" smtClean="0"/>
              <a:t> </a:t>
            </a:r>
            <a:r>
              <a:rPr lang="pt-BR" sz="2300" b="0" smtClean="0"/>
              <a:t>perpendicular</a:t>
            </a:r>
            <a:r>
              <a:rPr lang="pt-BR" sz="2300" smtClean="0"/>
              <a:t> </a:t>
            </a:r>
            <a:r>
              <a:rPr lang="pt-BR" sz="2300" b="0" smtClean="0"/>
              <a:t>à</a:t>
            </a:r>
            <a:r>
              <a:rPr lang="pt-BR" sz="2300" smtClean="0"/>
              <a:t> </a:t>
            </a:r>
            <a:r>
              <a:rPr lang="pt-BR" sz="2300" b="0" smtClean="0"/>
              <a:t>carga</a:t>
            </a:r>
            <a:r>
              <a:rPr lang="pt-BR" sz="2300" smtClean="0"/>
              <a:t> </a:t>
            </a:r>
            <a:r>
              <a:rPr lang="pt-BR" sz="2300" b="0" smtClean="0"/>
              <a:t>aplicada</a:t>
            </a:r>
            <a:r>
              <a:rPr lang="pt-BR" sz="2300" smtClean="0"/>
              <a:t> </a:t>
            </a:r>
            <a:r>
              <a:rPr lang="pt-BR" sz="2300" b="0" smtClean="0"/>
              <a:t>para</a:t>
            </a:r>
            <a:r>
              <a:rPr lang="pt-BR" sz="2300" smtClean="0"/>
              <a:t> </a:t>
            </a:r>
            <a:r>
              <a:rPr lang="pt-BR" sz="2300" b="0" smtClean="0"/>
              <a:t>a</a:t>
            </a:r>
            <a:r>
              <a:rPr lang="pt-BR" sz="2300" smtClean="0"/>
              <a:t> </a:t>
            </a:r>
            <a:r>
              <a:rPr lang="pt-BR" sz="2300" b="0" smtClean="0"/>
              <a:t>extensão</a:t>
            </a:r>
            <a:r>
              <a:rPr lang="pt-BR" sz="2300" smtClean="0"/>
              <a:t> </a:t>
            </a:r>
            <a:r>
              <a:rPr lang="pt-BR" sz="2300" b="0" smtClean="0"/>
              <a:t>(esforço</a:t>
            </a:r>
            <a:r>
              <a:rPr lang="pt-BR" sz="2300" smtClean="0"/>
              <a:t> </a:t>
            </a:r>
            <a:r>
              <a:rPr lang="pt-BR" sz="2300" b="0" smtClean="0"/>
              <a:t>axial),</a:t>
            </a:r>
            <a:r>
              <a:rPr lang="pt-BR" sz="2300" smtClean="0"/>
              <a:t> </a:t>
            </a:r>
            <a:r>
              <a:rPr lang="pt-BR" sz="2300" b="0" smtClean="0"/>
              <a:t>na</a:t>
            </a:r>
            <a:r>
              <a:rPr lang="pt-BR" sz="2300" smtClean="0"/>
              <a:t> </a:t>
            </a:r>
            <a:r>
              <a:rPr lang="pt-BR" sz="2300" b="0" smtClean="0"/>
              <a:t>direção</a:t>
            </a:r>
            <a:r>
              <a:rPr lang="pt-BR" sz="2300" smtClean="0"/>
              <a:t> </a:t>
            </a:r>
            <a:r>
              <a:rPr lang="pt-BR" sz="2300" b="0" smtClean="0"/>
              <a:t>da</a:t>
            </a:r>
            <a:r>
              <a:rPr lang="pt-BR" sz="2300" smtClean="0"/>
              <a:t> </a:t>
            </a:r>
            <a:r>
              <a:rPr lang="pt-BR" sz="2300" b="0" smtClean="0"/>
              <a:t>carga</a:t>
            </a:r>
            <a:r>
              <a:rPr lang="pt-BR" sz="2300" smtClean="0"/>
              <a:t> </a:t>
            </a:r>
            <a:r>
              <a:rPr lang="pt-BR" sz="2300" b="0" smtClean="0"/>
              <a:t>aplicada.</a:t>
            </a:r>
            <a:r>
              <a:rPr lang="pt-BR" sz="2300" smtClean="0"/>
              <a:t>  </a:t>
            </a:r>
            <a:r>
              <a:rPr lang="pt-BR" sz="2300" b="0" smtClean="0"/>
              <a:t>O</a:t>
            </a:r>
            <a:r>
              <a:rPr lang="pt-BR" sz="2300" smtClean="0"/>
              <a:t> </a:t>
            </a:r>
            <a:r>
              <a:rPr lang="pt-BR" sz="2300" b="0" smtClean="0"/>
              <a:t>coeficiente</a:t>
            </a:r>
            <a:r>
              <a:rPr lang="pt-BR" sz="2300" smtClean="0"/>
              <a:t> </a:t>
            </a:r>
            <a:r>
              <a:rPr lang="pt-BR" sz="2300" b="0" smtClean="0"/>
              <a:t>de</a:t>
            </a:r>
            <a:r>
              <a:rPr lang="pt-BR" sz="2300" smtClean="0"/>
              <a:t> </a:t>
            </a:r>
            <a:r>
              <a:rPr lang="pt-BR" sz="2300" b="0" smtClean="0"/>
              <a:t>Poisson</a:t>
            </a:r>
            <a:r>
              <a:rPr lang="pt-BR" sz="2300" smtClean="0"/>
              <a:t> </a:t>
            </a:r>
            <a:r>
              <a:rPr lang="pt-BR" sz="2300" b="0" smtClean="0"/>
              <a:t>é</a:t>
            </a:r>
            <a:r>
              <a:rPr lang="pt-BR" sz="2300" smtClean="0"/>
              <a:t> </a:t>
            </a:r>
            <a:r>
              <a:rPr lang="pt-BR" sz="2300" b="0" smtClean="0"/>
              <a:t>uma</a:t>
            </a:r>
            <a:r>
              <a:rPr lang="pt-BR" sz="2300" smtClean="0"/>
              <a:t> </a:t>
            </a:r>
            <a:r>
              <a:rPr lang="pt-BR" sz="2300" b="0" smtClean="0"/>
              <a:t>quantidade</a:t>
            </a:r>
            <a:r>
              <a:rPr lang="pt-BR" sz="2300" smtClean="0"/>
              <a:t> </a:t>
            </a:r>
            <a:r>
              <a:rPr lang="pt-BR" sz="2300" b="0" smtClean="0"/>
              <a:t>adimensional.</a:t>
            </a:r>
            <a:r>
              <a:rPr lang="en-US" b="0" smtClean="0"/>
              <a:t>  </a:t>
            </a:r>
            <a:endParaRPr lang="en-US" b="0" dirty="0" smtClean="0"/>
          </a:p>
          <a:p>
            <a:endParaRPr lang="en-US" b="0" dirty="0" smtClean="0"/>
          </a:p>
          <a:p>
            <a:r>
              <a:rPr lang="pt-BR" sz="2300" smtClean="0"/>
              <a:t>Resistência de tração </a:t>
            </a:r>
            <a:r>
              <a:rPr lang="pt-BR" sz="2300" b="0" smtClean="0"/>
              <a:t>–</a:t>
            </a:r>
            <a:r>
              <a:rPr lang="pt-BR" sz="2300" smtClean="0"/>
              <a:t> </a:t>
            </a:r>
            <a:r>
              <a:rPr lang="pt-BR" sz="2300" b="0" smtClean="0"/>
              <a:t>o</a:t>
            </a:r>
            <a:r>
              <a:rPr lang="pt-BR" sz="2300" smtClean="0"/>
              <a:t> </a:t>
            </a:r>
            <a:r>
              <a:rPr lang="pt-BR" sz="2300" b="0" smtClean="0"/>
              <a:t>valor</a:t>
            </a:r>
            <a:r>
              <a:rPr lang="pt-BR" sz="2300" smtClean="0"/>
              <a:t> </a:t>
            </a:r>
            <a:r>
              <a:rPr lang="pt-BR" sz="2300" b="0" smtClean="0"/>
              <a:t>máximo</a:t>
            </a:r>
            <a:r>
              <a:rPr lang="pt-BR" sz="2300" smtClean="0"/>
              <a:t> </a:t>
            </a:r>
            <a:r>
              <a:rPr lang="pt-BR" sz="2300" b="0" smtClean="0"/>
              <a:t>de</a:t>
            </a:r>
            <a:r>
              <a:rPr lang="pt-BR" sz="2300" smtClean="0"/>
              <a:t> </a:t>
            </a:r>
            <a:r>
              <a:rPr lang="pt-BR" sz="2300" b="0" smtClean="0"/>
              <a:t>tensão</a:t>
            </a:r>
            <a:r>
              <a:rPr lang="pt-BR" sz="2300" smtClean="0"/>
              <a:t> </a:t>
            </a:r>
            <a:r>
              <a:rPr lang="pt-BR" sz="2300" b="0" smtClean="0"/>
              <a:t>de</a:t>
            </a:r>
            <a:r>
              <a:rPr lang="pt-BR" sz="2300" smtClean="0"/>
              <a:t> </a:t>
            </a:r>
            <a:r>
              <a:rPr lang="pt-BR" sz="2300" b="0" smtClean="0"/>
              <a:t>tração</a:t>
            </a:r>
            <a:r>
              <a:rPr lang="pt-BR" sz="2300" smtClean="0"/>
              <a:t> </a:t>
            </a:r>
            <a:r>
              <a:rPr lang="pt-BR" sz="2300" b="0" smtClean="0"/>
              <a:t>a</a:t>
            </a:r>
            <a:r>
              <a:rPr lang="pt-BR" sz="2300" smtClean="0"/>
              <a:t> </a:t>
            </a:r>
            <a:r>
              <a:rPr lang="pt-BR" sz="2300" b="0" smtClean="0"/>
              <a:t>que</a:t>
            </a:r>
            <a:r>
              <a:rPr lang="pt-BR" sz="2300" smtClean="0"/>
              <a:t> </a:t>
            </a:r>
            <a:r>
              <a:rPr lang="pt-BR" sz="2300" b="0" smtClean="0"/>
              <a:t>um</a:t>
            </a:r>
            <a:r>
              <a:rPr lang="pt-BR" sz="2300" smtClean="0"/>
              <a:t> </a:t>
            </a:r>
            <a:r>
              <a:rPr lang="pt-BR" sz="2300" b="0" smtClean="0"/>
              <a:t>material</a:t>
            </a:r>
            <a:r>
              <a:rPr lang="pt-BR" sz="2300" smtClean="0"/>
              <a:t> </a:t>
            </a:r>
            <a:r>
              <a:rPr lang="pt-BR" sz="2300" b="0" smtClean="0"/>
              <a:t>pode</a:t>
            </a:r>
            <a:r>
              <a:rPr lang="pt-BR" sz="2300" smtClean="0"/>
              <a:t> </a:t>
            </a:r>
            <a:r>
              <a:rPr lang="pt-BR" sz="2300" b="0" smtClean="0"/>
              <a:t>estar</a:t>
            </a:r>
            <a:r>
              <a:rPr lang="pt-BR" sz="2300" smtClean="0"/>
              <a:t> </a:t>
            </a:r>
            <a:r>
              <a:rPr lang="pt-BR" sz="2300" b="0" smtClean="0"/>
              <a:t>sujeito</a:t>
            </a:r>
            <a:r>
              <a:rPr lang="pt-BR" sz="2300" smtClean="0"/>
              <a:t> </a:t>
            </a:r>
            <a:r>
              <a:rPr lang="pt-BR" sz="2300" b="0" smtClean="0"/>
              <a:t>antes</a:t>
            </a:r>
            <a:r>
              <a:rPr lang="pt-BR" sz="2300" smtClean="0"/>
              <a:t> </a:t>
            </a:r>
            <a:r>
              <a:rPr lang="pt-BR" sz="2300" b="0" smtClean="0"/>
              <a:t>de</a:t>
            </a:r>
            <a:r>
              <a:rPr lang="pt-BR" sz="2300" smtClean="0"/>
              <a:t> </a:t>
            </a:r>
            <a:r>
              <a:rPr lang="pt-BR" sz="2300" b="0" smtClean="0"/>
              <a:t>danificar</a:t>
            </a:r>
            <a:r>
              <a:rPr lang="pt-BR" sz="2300" smtClean="0"/>
              <a:t> </a:t>
            </a:r>
            <a:r>
              <a:rPr lang="pt-BR" sz="2300" b="0" smtClean="0"/>
              <a:t>(N/m</a:t>
            </a:r>
            <a:r>
              <a:rPr lang="pt-BR" sz="2300" b="0" baseline="30000" smtClean="0"/>
              <a:t>2</a:t>
            </a:r>
            <a:r>
              <a:rPr lang="pt-BR" sz="2300" b="0" smtClean="0"/>
              <a:t>)</a:t>
            </a:r>
            <a:endParaRPr lang="en-US" sz="2300" b="0" dirty="0" smtClean="0"/>
          </a:p>
          <a:p>
            <a:endParaRPr lang="en-US" b="0" dirty="0" smtClean="0"/>
          </a:p>
          <a:p>
            <a:r>
              <a:rPr lang="pt-BR" sz="2300" smtClean="0"/>
              <a:t>Limite de escoamento </a:t>
            </a:r>
            <a:r>
              <a:rPr lang="pt-BR" sz="2300" b="0" smtClean="0"/>
              <a:t>–</a:t>
            </a:r>
            <a:r>
              <a:rPr lang="pt-BR" sz="2300" smtClean="0"/>
              <a:t> </a:t>
            </a:r>
            <a:r>
              <a:rPr lang="pt-BR" sz="2300" b="0" smtClean="0"/>
              <a:t>tensão</a:t>
            </a:r>
            <a:r>
              <a:rPr lang="pt-BR" sz="2300" smtClean="0"/>
              <a:t> </a:t>
            </a:r>
            <a:r>
              <a:rPr lang="pt-BR" sz="2300" b="0" smtClean="0"/>
              <a:t>mediante</a:t>
            </a:r>
            <a:r>
              <a:rPr lang="pt-BR" sz="2300" smtClean="0"/>
              <a:t> </a:t>
            </a:r>
            <a:r>
              <a:rPr lang="pt-BR" sz="2300" b="0" smtClean="0"/>
              <a:t>a</a:t>
            </a:r>
            <a:r>
              <a:rPr lang="pt-BR" sz="2300" smtClean="0"/>
              <a:t> </a:t>
            </a:r>
            <a:r>
              <a:rPr lang="pt-BR" sz="2300" b="0" smtClean="0"/>
              <a:t>qual</a:t>
            </a:r>
            <a:r>
              <a:rPr lang="pt-BR" sz="2300" smtClean="0"/>
              <a:t> </a:t>
            </a:r>
            <a:r>
              <a:rPr lang="pt-BR" sz="2300" b="0" smtClean="0"/>
              <a:t>um</a:t>
            </a:r>
            <a:r>
              <a:rPr lang="pt-BR" sz="2300" smtClean="0"/>
              <a:t> </a:t>
            </a:r>
            <a:r>
              <a:rPr lang="pt-BR" sz="2300" b="0" smtClean="0"/>
              <a:t>material</a:t>
            </a:r>
            <a:r>
              <a:rPr lang="pt-BR" sz="2300" smtClean="0"/>
              <a:t> </a:t>
            </a:r>
            <a:r>
              <a:rPr lang="pt-BR" sz="2300" b="0" smtClean="0"/>
              <a:t>se</a:t>
            </a:r>
            <a:r>
              <a:rPr lang="pt-BR" sz="2300" smtClean="0"/>
              <a:t> </a:t>
            </a:r>
            <a:r>
              <a:rPr lang="pt-BR" sz="2300" b="0" smtClean="0"/>
              <a:t>torna</a:t>
            </a:r>
            <a:r>
              <a:rPr lang="pt-BR" sz="2300" smtClean="0"/>
              <a:t> </a:t>
            </a:r>
            <a:r>
              <a:rPr lang="pt-BR" sz="2300" b="0" smtClean="0"/>
              <a:t>permanentemente</a:t>
            </a:r>
            <a:r>
              <a:rPr lang="pt-BR" sz="2300" smtClean="0"/>
              <a:t> </a:t>
            </a:r>
            <a:r>
              <a:rPr lang="pt-BR" sz="2300" b="0" smtClean="0"/>
              <a:t>deformado</a:t>
            </a:r>
            <a:r>
              <a:rPr lang="pt-BR" sz="2300" smtClean="0"/>
              <a:t> </a:t>
            </a:r>
            <a:r>
              <a:rPr lang="pt-BR" sz="2300" b="0" smtClean="0"/>
              <a:t>(N/m</a:t>
            </a:r>
            <a:r>
              <a:rPr lang="pt-BR" sz="2300" b="0" baseline="30000" smtClean="0"/>
              <a:t>2</a:t>
            </a:r>
            <a:r>
              <a:rPr lang="pt-BR" sz="2300" b="0" smtClean="0"/>
              <a:t>)</a:t>
            </a:r>
            <a:r>
              <a:rPr lang="en-US" b="0" smtClean="0"/>
              <a:t>  </a:t>
            </a:r>
            <a:endParaRPr lang="en-US" b="0" dirty="0" smtClean="0"/>
          </a:p>
          <a:p>
            <a:pPr>
              <a:buNone/>
            </a:pPr>
            <a:endParaRPr lang="en-US" b="0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500" smtClean="0"/>
              <a:t>SolidWorks Sustainability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1"/>
            <a:ext cx="8612828" cy="3276600"/>
          </a:xfrm>
        </p:spPr>
        <p:txBody>
          <a:bodyPr>
            <a:normAutofit/>
          </a:bodyPr>
          <a:lstStyle/>
          <a:p>
            <a:r>
              <a:rPr lang="pt-BR" sz="2000" smtClean="0"/>
              <a:t>As mesmas funções do SustainabilityXpress</a:t>
            </a:r>
            <a:endParaRPr lang="en-US" sz="2000" dirty="0" smtClean="0"/>
          </a:p>
          <a:p>
            <a:r>
              <a:rPr lang="en-US" sz="2000" smtClean="0"/>
              <a:t>LCA de montagens</a:t>
            </a:r>
            <a:endParaRPr lang="en-US" sz="2000" dirty="0" smtClean="0"/>
          </a:p>
          <a:p>
            <a:r>
              <a:rPr lang="en-US" sz="2000" smtClean="0"/>
              <a:t>Suporte de configurações</a:t>
            </a:r>
            <a:endParaRPr lang="en-US" sz="2000" dirty="0" smtClean="0"/>
          </a:p>
          <a:p>
            <a:pPr lvl="1"/>
            <a:r>
              <a:rPr lang="pt-BR" sz="1800" smtClean="0"/>
              <a:t>Salva entradas e resultados por configuração</a:t>
            </a:r>
            <a:endParaRPr lang="en-US" sz="1800" dirty="0" smtClean="0"/>
          </a:p>
          <a:p>
            <a:r>
              <a:rPr lang="pt-BR" sz="2000" smtClean="0"/>
              <a:t>Recursos de relatório expandidos para montagens</a:t>
            </a:r>
            <a:endParaRPr lang="en-US" sz="2000" dirty="0" smtClean="0"/>
          </a:p>
          <a:p>
            <a:r>
              <a:rPr lang="pt-BR" sz="2000" smtClean="0"/>
              <a:t>Especificação da quantidade e do tipo de energia consumida durante o uso</a:t>
            </a:r>
            <a:endParaRPr lang="en-US" sz="2000" dirty="0" smtClean="0"/>
          </a:p>
          <a:p>
            <a:r>
              <a:rPr lang="pt-BR" sz="2000" smtClean="0"/>
              <a:t>Especificação do método de transporte</a:t>
            </a:r>
            <a:endParaRPr lang="en-US" sz="2000" dirty="0" smtClean="0"/>
          </a:p>
          <a:p>
            <a:r>
              <a:rPr lang="pt-BR" sz="2000" smtClean="0"/>
              <a:t>Suporte para visualização de montagens</a:t>
            </a:r>
            <a:endParaRPr lang="en-US" sz="2000" dirty="0" smtClean="0"/>
          </a:p>
        </p:txBody>
      </p:sp>
      <p:pic>
        <p:nvPicPr>
          <p:cNvPr id="4" name="Picture 3" descr="FoodProcAssemViz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0" y="4191000"/>
            <a:ext cx="4159109" cy="2525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500" smtClean="0"/>
              <a:t>Relatório de sustentabilidade</a:t>
            </a:r>
            <a:endParaRPr lang="en-US" sz="25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0702" y="1143000"/>
            <a:ext cx="4837098" cy="4221163"/>
          </a:xfrm>
          <a:prstGeom prst="rect">
            <a:avLst/>
          </a:prstGeom>
          <a:noFill/>
          <a:ln w="95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5349" y="1371600"/>
            <a:ext cx="4821251" cy="4587875"/>
          </a:xfrm>
          <a:prstGeom prst="rect">
            <a:avLst/>
          </a:prstGeom>
          <a:noFill/>
          <a:ln w="95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6234" y="1828800"/>
            <a:ext cx="4877766" cy="4267200"/>
          </a:xfrm>
          <a:prstGeom prst="rect">
            <a:avLst/>
          </a:prstGeom>
          <a:noFill/>
          <a:ln w="95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3525"/>
            <a:ext cx="84582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2500" smtClean="0"/>
              <a:t>Por que o SolidWorks Sustainability na sala de aula?</a:t>
            </a:r>
            <a:endParaRPr lang="en-US" sz="2500" dirty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687388" y="1447800"/>
            <a:ext cx="8229600" cy="5410200"/>
          </a:xfrm>
        </p:spPr>
        <p:txBody>
          <a:bodyPr/>
          <a:lstStyle/>
          <a:p>
            <a:pPr>
              <a:defRPr/>
            </a:pPr>
            <a:r>
              <a:rPr lang="pt-BR" sz="2800" kern="1200" smtClean="0">
                <a:solidFill>
                  <a:srgbClr val="006600"/>
                </a:solidFill>
                <a:latin typeface="Arial Rounded MT Bold"/>
              </a:rPr>
              <a:t>Os alunos</a:t>
            </a:r>
            <a:r>
              <a:rPr lang="pt-BR" kern="1200" smtClean="0">
                <a:solidFill>
                  <a:srgbClr val="74B31F"/>
                </a:solidFill>
                <a:latin typeface="Arial Rounded MT Bold" pitchFamily="34" charset="0"/>
              </a:rPr>
              <a:t> </a:t>
            </a:r>
            <a:r>
              <a:rPr lang="pt-BR" sz="2800" kern="1200" smtClean="0">
                <a:solidFill>
                  <a:srgbClr val="006600"/>
                </a:solidFill>
                <a:latin typeface="Arial Rounded MT Bold"/>
              </a:rPr>
              <a:t>precisam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aprender,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conhecer,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melhorar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e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transmitir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o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impacto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ambiental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de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seu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projeto</a:t>
            </a:r>
            <a:endParaRPr lang="en-US" dirty="0" smtClean="0">
              <a:cs typeface="Arial" charset="0"/>
            </a:endParaRPr>
          </a:p>
          <a:p>
            <a:pPr>
              <a:defRPr/>
            </a:pPr>
            <a:r>
              <a:rPr lang="pt-BR" sz="2800" kern="1200" smtClean="0">
                <a:solidFill>
                  <a:srgbClr val="006600"/>
                </a:solidFill>
                <a:latin typeface="Arial Rounded MT Bold"/>
              </a:rPr>
              <a:t>Os educadores</a:t>
            </a:r>
            <a:r>
              <a:rPr lang="pt-BR" kern="1200" smtClean="0">
                <a:solidFill>
                  <a:srgbClr val="74B31F"/>
                </a:solidFill>
                <a:latin typeface="Arial Rounded MT Bold" pitchFamily="34" charset="0"/>
              </a:rPr>
              <a:t> </a:t>
            </a:r>
            <a:r>
              <a:rPr lang="pt-BR" sz="2800" kern="1200" smtClean="0">
                <a:solidFill>
                  <a:srgbClr val="006600"/>
                </a:solidFill>
                <a:latin typeface="Arial Rounded MT Bold"/>
              </a:rPr>
              <a:t>podem</a:t>
            </a:r>
            <a:r>
              <a:rPr lang="pt-BR" kern="1200" smtClean="0">
                <a:solidFill>
                  <a:srgbClr val="74B31F"/>
                </a:solidFill>
                <a:latin typeface="Arial Rounded MT Bold" pitchFamily="34" charset="0"/>
              </a:rPr>
              <a:t> </a:t>
            </a:r>
            <a:r>
              <a:rPr lang="pt-BR" kern="1200" smtClean="0"/>
              <a:t>dar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uma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ideia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de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como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as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escolhas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nos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processos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de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material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e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fabricação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afetam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o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meio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ambiente.</a:t>
            </a:r>
            <a:r>
              <a:rPr lang="en-US" smtClean="0">
                <a:latin typeface="Arial" charset="0"/>
                <a:cs typeface="Arial" charset="0"/>
              </a:rPr>
              <a:t> </a:t>
            </a:r>
            <a:endParaRPr lang="en-US" dirty="0" smtClean="0"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pt-BR" sz="2800" kern="1200" smtClean="0">
                <a:solidFill>
                  <a:srgbClr val="006600"/>
                </a:solidFill>
                <a:latin typeface="Arial Rounded MT Bold"/>
              </a:rPr>
              <a:t>Os ensinamentos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sz="2800" kern="1200" smtClean="0">
                <a:solidFill>
                  <a:srgbClr val="006600"/>
                </a:solidFill>
                <a:latin typeface="Arial Rounded MT Bold"/>
              </a:rPr>
              <a:t>combinam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projeto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e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tecnologia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com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condições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sociais,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ambientais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e</a:t>
            </a:r>
            <a:r>
              <a:rPr lang="pt-BR" kern="1200" smtClean="0">
                <a:latin typeface="Arial Rounded MT Bold" pitchFamily="34" charset="0"/>
              </a:rPr>
              <a:t> </a:t>
            </a:r>
            <a:r>
              <a:rPr lang="pt-BR" kern="1200" smtClean="0"/>
              <a:t>econômicas</a:t>
            </a:r>
            <a:endParaRPr lang="en-US" dirty="0" smtClean="0">
              <a:cs typeface="Arial" charset="0"/>
            </a:endParaRPr>
          </a:p>
          <a:p>
            <a:pPr>
              <a:defRPr/>
            </a:pPr>
            <a:endParaRPr lang="en-US" dirty="0" smtClean="0">
              <a:latin typeface="Arial" charset="0"/>
              <a:cs typeface="Arial" charset="0"/>
            </a:endParaRPr>
          </a:p>
          <a:p>
            <a:pPr>
              <a:buFontTx/>
              <a:buNone/>
              <a:defRPr/>
            </a:pPr>
            <a:endParaRPr lang="en-US" dirty="0" smtClean="0">
              <a:latin typeface="Arial" charset="0"/>
              <a:cs typeface="Arial" charset="0"/>
            </a:endParaRPr>
          </a:p>
          <a:p>
            <a:pPr>
              <a:buFontTx/>
              <a:buNone/>
              <a:defRPr/>
            </a:pPr>
            <a:endParaRPr lang="en-US" dirty="0" smtClean="0">
              <a:latin typeface="Arial" charset="0"/>
              <a:cs typeface="Arial" charset="0"/>
            </a:endParaRPr>
          </a:p>
          <a:p>
            <a:pPr>
              <a:buFontTx/>
              <a:buNone/>
              <a:defRPr/>
            </a:pPr>
            <a:endParaRPr lang="en-US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Obrigado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sz="2500" smtClean="0"/>
              <a:t>Análise do Ciclo de Vida - LCA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19200"/>
            <a:ext cx="4493572" cy="4525963"/>
          </a:xfrm>
        </p:spPr>
        <p:txBody>
          <a:bodyPr>
            <a:normAutofit/>
          </a:bodyPr>
          <a:lstStyle/>
          <a:p>
            <a:r>
              <a:rPr lang="pt-BR" smtClean="0"/>
              <a:t>Este é um método de análise quantitativa do </a:t>
            </a:r>
            <a:r>
              <a:rPr lang="pt-BR" sz="2800" smtClean="0">
                <a:solidFill>
                  <a:srgbClr val="578617"/>
                </a:solidFill>
              </a:rPr>
              <a:t>impacto ambiental</a:t>
            </a:r>
            <a:r>
              <a:rPr lang="pt-BR" sz="2800" smtClean="0"/>
              <a:t> </a:t>
            </a:r>
            <a:r>
              <a:rPr lang="pt-BR" smtClean="0"/>
              <a:t>de um produto durante todo o seu ciclo de vida, que vai da obtenção de matéria-prima, até a produção, distribuição, uso, descarte e reciclagem deste produto.</a:t>
            </a:r>
            <a:endParaRPr lang="en-US" dirty="0"/>
          </a:p>
        </p:txBody>
      </p:sp>
      <p:pic>
        <p:nvPicPr>
          <p:cNvPr id="5" name="Picture 4" descr="lca_SW_logo_r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1210" y="1706082"/>
            <a:ext cx="3970390" cy="288164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sz="2500" smtClean="0"/>
              <a:t>LCA – Análise do Ciclo de Vida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536628" cy="5486400"/>
          </a:xfrm>
        </p:spPr>
        <p:txBody>
          <a:bodyPr numCol="1">
            <a:normAutofit fontScale="70000" lnSpcReduction="20000"/>
          </a:bodyPr>
          <a:lstStyle/>
          <a:p>
            <a:r>
              <a:rPr lang="en-US" sz="2500" smtClean="0"/>
              <a:t>Extração de matéria-prima</a:t>
            </a:r>
            <a:endParaRPr lang="en-US" sz="2500" dirty="0" smtClean="0"/>
          </a:p>
          <a:p>
            <a:pPr lvl="1"/>
            <a:r>
              <a:rPr lang="pt-BR" sz="2100" smtClean="0"/>
              <a:t>Plantação, cultivo e corte de árvores</a:t>
            </a:r>
            <a:endParaRPr lang="en-US" sz="2100" dirty="0" smtClean="0"/>
          </a:p>
          <a:p>
            <a:pPr lvl="1"/>
            <a:r>
              <a:rPr lang="pt-BR" sz="2100" smtClean="0"/>
              <a:t>Extração de minérios (exemplo: bauxita)</a:t>
            </a:r>
            <a:endParaRPr lang="en-US" sz="2100" dirty="0" smtClean="0"/>
          </a:p>
          <a:p>
            <a:pPr lvl="1"/>
            <a:r>
              <a:rPr lang="pt-BR" sz="2100" smtClean="0"/>
              <a:t>Perfuração e extração de petróleo</a:t>
            </a:r>
            <a:endParaRPr lang="en-US" sz="2100" dirty="0" smtClean="0"/>
          </a:p>
          <a:p>
            <a:r>
              <a:rPr lang="pt-BR" sz="2500" smtClean="0"/>
              <a:t>Processamento de materiais </a:t>
            </a:r>
            <a:r>
              <a:rPr lang="pt-BR" sz="2100" smtClean="0"/>
              <a:t>- </a:t>
            </a:r>
            <a:r>
              <a:rPr lang="pt-BR" sz="2100" b="0" smtClean="0"/>
              <a:t>O</a:t>
            </a:r>
            <a:r>
              <a:rPr lang="pt-BR" sz="2100" smtClean="0"/>
              <a:t> </a:t>
            </a:r>
            <a:r>
              <a:rPr lang="pt-BR" sz="2100" b="0" smtClean="0"/>
              <a:t>processamento</a:t>
            </a:r>
            <a:r>
              <a:rPr lang="pt-BR" sz="2100" smtClean="0"/>
              <a:t> </a:t>
            </a:r>
            <a:r>
              <a:rPr lang="pt-BR" sz="2100" b="0" smtClean="0"/>
              <a:t>de</a:t>
            </a:r>
            <a:r>
              <a:rPr lang="pt-BR" sz="2100" smtClean="0"/>
              <a:t> </a:t>
            </a:r>
            <a:r>
              <a:rPr lang="pt-BR" sz="2100" b="0" smtClean="0"/>
              <a:t>materiais</a:t>
            </a:r>
            <a:r>
              <a:rPr lang="pt-BR" sz="2100" smtClean="0"/>
              <a:t> </a:t>
            </a:r>
            <a:r>
              <a:rPr lang="pt-BR" sz="2100" b="0" smtClean="0"/>
              <a:t>brutos</a:t>
            </a:r>
            <a:r>
              <a:rPr lang="pt-BR" sz="2100" smtClean="0"/>
              <a:t> </a:t>
            </a:r>
            <a:r>
              <a:rPr lang="pt-BR" sz="2100" b="0" smtClean="0"/>
              <a:t>em</a:t>
            </a:r>
            <a:r>
              <a:rPr lang="pt-BR" sz="2100" smtClean="0"/>
              <a:t> </a:t>
            </a:r>
            <a:r>
              <a:rPr lang="pt-BR" sz="2100" b="0" smtClean="0"/>
              <a:t>manufaturados</a:t>
            </a:r>
            <a:endParaRPr lang="en-US" sz="2100" b="0" dirty="0" smtClean="0"/>
          </a:p>
          <a:p>
            <a:pPr lvl="1"/>
            <a:r>
              <a:rPr lang="en-US" sz="2100" smtClean="0"/>
              <a:t>Petróleo em plástico</a:t>
            </a:r>
            <a:endParaRPr lang="en-US" sz="2100" dirty="0" smtClean="0"/>
          </a:p>
          <a:p>
            <a:pPr lvl="1"/>
            <a:r>
              <a:rPr lang="en-US" sz="2100" smtClean="0"/>
              <a:t>Ferro em aço</a:t>
            </a:r>
            <a:endParaRPr lang="en-US" sz="2100" dirty="0" smtClean="0"/>
          </a:p>
          <a:p>
            <a:pPr lvl="1"/>
            <a:r>
              <a:rPr lang="en-US" sz="2100" smtClean="0"/>
              <a:t>Bauxita em alumínio</a:t>
            </a:r>
            <a:endParaRPr lang="en-US" sz="2100" dirty="0" smtClean="0"/>
          </a:p>
          <a:p>
            <a:r>
              <a:rPr lang="pt-BR" sz="2500" smtClean="0"/>
              <a:t>Fabricação de peças </a:t>
            </a:r>
            <a:r>
              <a:rPr lang="pt-BR" sz="2100" b="0" smtClean="0"/>
              <a:t>-</a:t>
            </a:r>
            <a:r>
              <a:rPr lang="pt-BR" sz="2100" smtClean="0"/>
              <a:t> </a:t>
            </a:r>
            <a:r>
              <a:rPr lang="pt-BR" sz="2100" b="0" smtClean="0"/>
              <a:t>O</a:t>
            </a:r>
            <a:r>
              <a:rPr lang="pt-BR" sz="2100" smtClean="0"/>
              <a:t> </a:t>
            </a:r>
            <a:r>
              <a:rPr lang="pt-BR" sz="2100" b="0" smtClean="0"/>
              <a:t>processamento</a:t>
            </a:r>
            <a:r>
              <a:rPr lang="pt-BR" sz="2100" smtClean="0"/>
              <a:t> </a:t>
            </a:r>
            <a:r>
              <a:rPr lang="pt-BR" sz="2100" b="0" smtClean="0"/>
              <a:t>de</a:t>
            </a:r>
            <a:r>
              <a:rPr lang="pt-BR" sz="2100" smtClean="0"/>
              <a:t> </a:t>
            </a:r>
            <a:r>
              <a:rPr lang="pt-BR" sz="2100" b="0" smtClean="0"/>
              <a:t>materiais</a:t>
            </a:r>
            <a:r>
              <a:rPr lang="pt-BR" sz="2100" smtClean="0"/>
              <a:t> </a:t>
            </a:r>
            <a:r>
              <a:rPr lang="pt-BR" sz="2100" b="0" smtClean="0"/>
              <a:t>em</a:t>
            </a:r>
            <a:r>
              <a:rPr lang="pt-BR" sz="2100" smtClean="0"/>
              <a:t> </a:t>
            </a:r>
            <a:r>
              <a:rPr lang="pt-BR" sz="2100" b="0" smtClean="0"/>
              <a:t>peças</a:t>
            </a:r>
            <a:r>
              <a:rPr lang="pt-BR" sz="2100" smtClean="0"/>
              <a:t> </a:t>
            </a:r>
            <a:r>
              <a:rPr lang="pt-BR" sz="2100" b="0" smtClean="0"/>
              <a:t>finalizadas</a:t>
            </a:r>
            <a:endParaRPr lang="en-US" sz="2100" b="0" dirty="0" smtClean="0"/>
          </a:p>
          <a:p>
            <a:pPr lvl="1"/>
            <a:r>
              <a:rPr lang="en-US" sz="2100" smtClean="0"/>
              <a:t>Moldagem de injeção </a:t>
            </a:r>
            <a:endParaRPr lang="en-US" sz="2100" dirty="0" smtClean="0"/>
          </a:p>
          <a:p>
            <a:pPr lvl="1"/>
            <a:r>
              <a:rPr lang="en-US" sz="2100" smtClean="0"/>
              <a:t>Fresagem e torneamento</a:t>
            </a:r>
            <a:endParaRPr lang="en-US" sz="2100" dirty="0" smtClean="0"/>
          </a:p>
          <a:p>
            <a:pPr lvl="1"/>
            <a:r>
              <a:rPr lang="en-US" sz="2100" smtClean="0"/>
              <a:t>Fundição</a:t>
            </a:r>
            <a:endParaRPr lang="en-US" sz="2100" dirty="0" smtClean="0"/>
          </a:p>
          <a:p>
            <a:pPr lvl="1"/>
            <a:r>
              <a:rPr lang="en-US" sz="2100" smtClean="0"/>
              <a:t>Estampagem</a:t>
            </a:r>
            <a:endParaRPr lang="en-US" sz="2100" dirty="0" smtClean="0"/>
          </a:p>
          <a:p>
            <a:r>
              <a:rPr lang="pt-BR" sz="2500" smtClean="0"/>
              <a:t>Montagem </a:t>
            </a:r>
            <a:r>
              <a:rPr lang="pt-BR" sz="2100" b="0" smtClean="0"/>
              <a:t>–</a:t>
            </a:r>
            <a:r>
              <a:rPr lang="pt-BR" sz="2100" smtClean="0"/>
              <a:t> </a:t>
            </a:r>
            <a:r>
              <a:rPr lang="pt-BR" sz="2100" b="0" smtClean="0"/>
              <a:t>A</a:t>
            </a:r>
            <a:r>
              <a:rPr lang="pt-BR" sz="2100" smtClean="0"/>
              <a:t> </a:t>
            </a:r>
            <a:r>
              <a:rPr lang="pt-BR" sz="2100" b="0" smtClean="0"/>
              <a:t>montagem</a:t>
            </a:r>
            <a:r>
              <a:rPr lang="pt-BR" sz="2100" smtClean="0"/>
              <a:t> </a:t>
            </a:r>
            <a:r>
              <a:rPr lang="pt-BR" sz="2100" b="0" smtClean="0"/>
              <a:t>de</a:t>
            </a:r>
            <a:r>
              <a:rPr lang="pt-BR" sz="2100" smtClean="0"/>
              <a:t> </a:t>
            </a:r>
            <a:r>
              <a:rPr lang="pt-BR" sz="2100" b="0" smtClean="0"/>
              <a:t>todas</a:t>
            </a:r>
            <a:r>
              <a:rPr lang="pt-BR" sz="2100" smtClean="0"/>
              <a:t> </a:t>
            </a:r>
            <a:r>
              <a:rPr lang="pt-BR" sz="2100" b="0" smtClean="0"/>
              <a:t>as</a:t>
            </a:r>
            <a:r>
              <a:rPr lang="pt-BR" sz="2100" smtClean="0"/>
              <a:t> </a:t>
            </a:r>
            <a:r>
              <a:rPr lang="pt-BR" sz="2100" b="0" smtClean="0"/>
              <a:t>peças</a:t>
            </a:r>
            <a:r>
              <a:rPr lang="pt-BR" sz="2100" smtClean="0"/>
              <a:t> </a:t>
            </a:r>
            <a:r>
              <a:rPr lang="pt-BR" sz="2100" b="0" smtClean="0"/>
              <a:t>finalizadas</a:t>
            </a:r>
            <a:r>
              <a:rPr lang="pt-BR" sz="2100" smtClean="0"/>
              <a:t> </a:t>
            </a:r>
            <a:r>
              <a:rPr lang="pt-BR" sz="2100" b="0" smtClean="0"/>
              <a:t>para</a:t>
            </a:r>
            <a:r>
              <a:rPr lang="pt-BR" sz="2100" smtClean="0"/>
              <a:t> </a:t>
            </a:r>
            <a:r>
              <a:rPr lang="pt-BR" sz="2100" b="0" smtClean="0"/>
              <a:t>criação</a:t>
            </a:r>
            <a:r>
              <a:rPr lang="pt-BR" sz="2100" smtClean="0"/>
              <a:t> </a:t>
            </a:r>
            <a:r>
              <a:rPr lang="pt-BR" sz="2100" b="0" smtClean="0"/>
              <a:t>do</a:t>
            </a:r>
            <a:r>
              <a:rPr lang="pt-BR" sz="2100" smtClean="0"/>
              <a:t> </a:t>
            </a:r>
            <a:r>
              <a:rPr lang="pt-BR" sz="2100" b="0" smtClean="0"/>
              <a:t>produto</a:t>
            </a:r>
            <a:r>
              <a:rPr lang="pt-BR" sz="2100" smtClean="0"/>
              <a:t> </a:t>
            </a:r>
            <a:r>
              <a:rPr lang="pt-BR" sz="2100" b="0" smtClean="0"/>
              <a:t>final</a:t>
            </a:r>
            <a:endParaRPr lang="en-US" sz="2100" b="0" dirty="0" smtClean="0"/>
          </a:p>
          <a:p>
            <a:r>
              <a:rPr lang="pt-BR" sz="2500" smtClean="0"/>
              <a:t>Uso do produto </a:t>
            </a:r>
            <a:r>
              <a:rPr lang="pt-BR" sz="2100" b="0" smtClean="0"/>
              <a:t>–</a:t>
            </a:r>
            <a:r>
              <a:rPr lang="pt-BR" sz="2100" smtClean="0"/>
              <a:t> </a:t>
            </a:r>
            <a:r>
              <a:rPr lang="pt-BR" sz="2100" b="0" smtClean="0"/>
              <a:t>Os</a:t>
            </a:r>
            <a:r>
              <a:rPr lang="pt-BR" sz="2100" smtClean="0"/>
              <a:t> </a:t>
            </a:r>
            <a:r>
              <a:rPr lang="pt-BR" sz="2100" b="0" smtClean="0"/>
              <a:t>consumidores</a:t>
            </a:r>
            <a:r>
              <a:rPr lang="pt-BR" sz="2100" smtClean="0"/>
              <a:t> </a:t>
            </a:r>
            <a:r>
              <a:rPr lang="pt-BR" sz="2100" b="0" smtClean="0"/>
              <a:t>finais</a:t>
            </a:r>
            <a:r>
              <a:rPr lang="pt-BR" sz="2100" smtClean="0"/>
              <a:t> </a:t>
            </a:r>
            <a:r>
              <a:rPr lang="pt-BR" sz="2100" b="0" smtClean="0"/>
              <a:t>usam</a:t>
            </a:r>
            <a:r>
              <a:rPr lang="pt-BR" sz="2100" smtClean="0"/>
              <a:t> </a:t>
            </a:r>
            <a:r>
              <a:rPr lang="pt-BR" sz="2100" b="0" smtClean="0"/>
              <a:t>os</a:t>
            </a:r>
            <a:r>
              <a:rPr lang="pt-BR" sz="2100" smtClean="0"/>
              <a:t> </a:t>
            </a:r>
            <a:r>
              <a:rPr lang="pt-BR" sz="2100" b="0" smtClean="0"/>
              <a:t>produtos</a:t>
            </a:r>
            <a:r>
              <a:rPr lang="pt-BR" sz="2100" smtClean="0"/>
              <a:t> </a:t>
            </a:r>
            <a:r>
              <a:rPr lang="pt-BR" sz="2100" b="0" smtClean="0"/>
              <a:t>pelo</a:t>
            </a:r>
            <a:r>
              <a:rPr lang="pt-BR" sz="2100" smtClean="0"/>
              <a:t> </a:t>
            </a:r>
            <a:r>
              <a:rPr lang="pt-BR" sz="2100" b="0" smtClean="0"/>
              <a:t>prazo</a:t>
            </a:r>
            <a:r>
              <a:rPr lang="pt-BR" sz="2100" smtClean="0"/>
              <a:t> </a:t>
            </a:r>
            <a:r>
              <a:rPr lang="pt-BR" sz="2100" b="0" smtClean="0"/>
              <a:t>de</a:t>
            </a:r>
            <a:r>
              <a:rPr lang="pt-BR" sz="2100" smtClean="0"/>
              <a:t> </a:t>
            </a:r>
            <a:r>
              <a:rPr lang="pt-BR" sz="2100" b="0" smtClean="0"/>
              <a:t>validade</a:t>
            </a:r>
            <a:r>
              <a:rPr lang="pt-BR" sz="2100" smtClean="0"/>
              <a:t> </a:t>
            </a:r>
            <a:r>
              <a:rPr lang="pt-BR" sz="2100" b="0" smtClean="0"/>
              <a:t>planejado</a:t>
            </a:r>
            <a:r>
              <a:rPr lang="pt-BR" sz="2100" smtClean="0"/>
              <a:t> </a:t>
            </a:r>
            <a:r>
              <a:rPr lang="pt-BR" sz="2100" b="0" smtClean="0"/>
              <a:t>do</a:t>
            </a:r>
            <a:r>
              <a:rPr lang="pt-BR" sz="2100" smtClean="0"/>
              <a:t> </a:t>
            </a:r>
            <a:r>
              <a:rPr lang="pt-BR" sz="2100" b="0" smtClean="0"/>
              <a:t>produto</a:t>
            </a:r>
            <a:endParaRPr lang="en-US" sz="2100" b="0" dirty="0" smtClean="0"/>
          </a:p>
          <a:p>
            <a:r>
              <a:rPr lang="pt-BR" sz="2500" smtClean="0"/>
              <a:t>Expiração da validade </a:t>
            </a:r>
            <a:r>
              <a:rPr lang="pt-BR" sz="2100" b="0" smtClean="0"/>
              <a:t>–</a:t>
            </a:r>
            <a:r>
              <a:rPr lang="pt-BR" sz="2100" smtClean="0"/>
              <a:t> </a:t>
            </a:r>
            <a:r>
              <a:rPr lang="pt-BR" sz="2100" b="0" smtClean="0"/>
              <a:t>Uma</a:t>
            </a:r>
            <a:r>
              <a:rPr lang="pt-BR" sz="2100" smtClean="0"/>
              <a:t> </a:t>
            </a:r>
            <a:r>
              <a:rPr lang="pt-BR" sz="2100" b="0" smtClean="0"/>
              <a:t>vez</a:t>
            </a:r>
            <a:r>
              <a:rPr lang="pt-BR" sz="2100" smtClean="0"/>
              <a:t> </a:t>
            </a:r>
            <a:r>
              <a:rPr lang="pt-BR" sz="2100" b="0" smtClean="0"/>
              <a:t>que</a:t>
            </a:r>
            <a:r>
              <a:rPr lang="pt-BR" sz="2100" smtClean="0"/>
              <a:t> </a:t>
            </a:r>
            <a:r>
              <a:rPr lang="pt-BR" sz="2100" b="0" smtClean="0"/>
              <a:t>a</a:t>
            </a:r>
            <a:r>
              <a:rPr lang="pt-BR" sz="2100" smtClean="0"/>
              <a:t> </a:t>
            </a:r>
            <a:r>
              <a:rPr lang="pt-BR" sz="2100" b="0" smtClean="0"/>
              <a:t>vida</a:t>
            </a:r>
            <a:r>
              <a:rPr lang="pt-BR" sz="2100" smtClean="0"/>
              <a:t> </a:t>
            </a:r>
            <a:r>
              <a:rPr lang="pt-BR" sz="2100" b="0" smtClean="0"/>
              <a:t>útil</a:t>
            </a:r>
            <a:r>
              <a:rPr lang="pt-BR" sz="2100" smtClean="0"/>
              <a:t> </a:t>
            </a:r>
            <a:r>
              <a:rPr lang="pt-BR" sz="2100" b="0" smtClean="0"/>
              <a:t>do</a:t>
            </a:r>
            <a:r>
              <a:rPr lang="pt-BR" sz="2100" smtClean="0"/>
              <a:t> </a:t>
            </a:r>
            <a:r>
              <a:rPr lang="pt-BR" sz="2100" b="0" smtClean="0"/>
              <a:t>produto</a:t>
            </a:r>
            <a:r>
              <a:rPr lang="pt-BR" sz="2100" smtClean="0"/>
              <a:t> </a:t>
            </a:r>
            <a:r>
              <a:rPr lang="pt-BR" sz="2100" b="0" smtClean="0"/>
              <a:t>chega</a:t>
            </a:r>
            <a:r>
              <a:rPr lang="pt-BR" sz="2100" smtClean="0"/>
              <a:t> </a:t>
            </a:r>
            <a:r>
              <a:rPr lang="pt-BR" sz="2100" b="0" smtClean="0"/>
              <a:t>ao</a:t>
            </a:r>
            <a:r>
              <a:rPr lang="pt-BR" sz="2100" smtClean="0"/>
              <a:t> </a:t>
            </a:r>
            <a:r>
              <a:rPr lang="pt-BR" sz="2100" b="0" smtClean="0"/>
              <a:t>fim,</a:t>
            </a:r>
            <a:r>
              <a:rPr lang="pt-BR" sz="2100" smtClean="0"/>
              <a:t> </a:t>
            </a:r>
            <a:r>
              <a:rPr lang="pt-BR" sz="2100" b="0" smtClean="0"/>
              <a:t>como</a:t>
            </a:r>
            <a:r>
              <a:rPr lang="pt-BR" sz="2100" smtClean="0"/>
              <a:t> </a:t>
            </a:r>
            <a:r>
              <a:rPr lang="pt-BR" sz="2100" b="0" smtClean="0"/>
              <a:t>ele</a:t>
            </a:r>
            <a:r>
              <a:rPr lang="pt-BR" sz="2100" smtClean="0"/>
              <a:t> </a:t>
            </a:r>
            <a:r>
              <a:rPr lang="pt-BR" sz="2100" b="0" smtClean="0"/>
              <a:t>é</a:t>
            </a:r>
            <a:r>
              <a:rPr lang="pt-BR" sz="2100" smtClean="0"/>
              <a:t> </a:t>
            </a:r>
            <a:r>
              <a:rPr lang="pt-BR" sz="2100" b="0" smtClean="0"/>
              <a:t>descartado</a:t>
            </a:r>
            <a:endParaRPr lang="en-US" sz="2100" b="0" dirty="0" smtClean="0"/>
          </a:p>
          <a:p>
            <a:pPr lvl="1"/>
            <a:r>
              <a:rPr lang="en-US" sz="2100" smtClean="0"/>
              <a:t>Aterro</a:t>
            </a:r>
            <a:endParaRPr lang="en-US" sz="2100" dirty="0" smtClean="0"/>
          </a:p>
          <a:p>
            <a:pPr lvl="1"/>
            <a:r>
              <a:rPr lang="en-US" sz="2100" smtClean="0"/>
              <a:t>Reciclagem</a:t>
            </a:r>
            <a:endParaRPr lang="en-US" sz="2100" dirty="0" smtClean="0"/>
          </a:p>
          <a:p>
            <a:pPr lvl="1"/>
            <a:r>
              <a:rPr lang="en-US" sz="2100" smtClean="0"/>
              <a:t>Incineração</a:t>
            </a:r>
            <a:r>
              <a:rPr lang="en-US" sz="2065" b="0" smtClean="0"/>
              <a:t> </a:t>
            </a:r>
            <a:endParaRPr lang="en-US" sz="2065" dirty="0" smtClean="0"/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sz="2500" smtClean="0"/>
              <a:t>Principais elementos da Análise do Ciclo de Vida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mtClean="0"/>
              <a:t>Identificar e quantificar as cargas ambientais envolvidas</a:t>
            </a:r>
            <a:endParaRPr lang="en-US" dirty="0" smtClean="0"/>
          </a:p>
          <a:p>
            <a:pPr lvl="1"/>
            <a:r>
              <a:rPr lang="pt-BR" smtClean="0"/>
              <a:t> a energia e a matéria-prima consumidas</a:t>
            </a:r>
            <a:endParaRPr lang="en-US" dirty="0" smtClean="0"/>
          </a:p>
          <a:p>
            <a:pPr lvl="1"/>
            <a:r>
              <a:rPr lang="pt-BR" smtClean="0"/>
              <a:t> as emissões e os resíduos gerados</a:t>
            </a:r>
            <a:endParaRPr lang="en-US" dirty="0" smtClean="0"/>
          </a:p>
          <a:p>
            <a:r>
              <a:rPr lang="pt-BR" smtClean="0"/>
              <a:t>Avaliar os possíveis </a:t>
            </a:r>
            <a:r>
              <a:rPr lang="pt-BR" sz="2800" smtClean="0">
                <a:solidFill>
                  <a:srgbClr val="578617"/>
                </a:solidFill>
              </a:rPr>
              <a:t>impactos ambientais </a:t>
            </a:r>
            <a:r>
              <a:rPr lang="pt-BR" smtClean="0"/>
              <a:t>dessas cargas</a:t>
            </a:r>
            <a:r>
              <a:rPr lang="en-US" smtClean="0"/>
              <a:t>  </a:t>
            </a:r>
            <a:endParaRPr lang="en-US" dirty="0" smtClean="0"/>
          </a:p>
          <a:p>
            <a:r>
              <a:rPr lang="pt-BR" smtClean="0"/>
              <a:t>Analisar as opções disponíveis para reduzir </a:t>
            </a:r>
            <a:r>
              <a:rPr lang="pt-BR" sz="2800" smtClean="0">
                <a:solidFill>
                  <a:srgbClr val="578617"/>
                </a:solidFill>
              </a:rPr>
              <a:t>o impacto ambiental</a:t>
            </a:r>
            <a:endParaRPr lang="en-US" sz="2800" dirty="0">
              <a:solidFill>
                <a:srgbClr val="578617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500" smtClean="0"/>
              <a:t>Fatores de impacto ambiental</a:t>
            </a:r>
            <a:endParaRPr lang="en-US" sz="25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rcRect t="10265" b="4192"/>
          <a:stretch>
            <a:fillRect/>
          </a:stretch>
        </p:blipFill>
        <p:spPr>
          <a:xfrm>
            <a:off x="2133600" y="1371600"/>
            <a:ext cx="2286000" cy="228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/>
          <a:srcRect l="14478" r="13130"/>
          <a:stretch>
            <a:fillRect/>
          </a:stretch>
        </p:blipFill>
        <p:spPr>
          <a:xfrm>
            <a:off x="4495800" y="1371600"/>
            <a:ext cx="2286000" cy="2286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rcRect l="5714" r="14286"/>
          <a:stretch>
            <a:fillRect/>
          </a:stretch>
        </p:blipFill>
        <p:spPr>
          <a:xfrm>
            <a:off x="2133600" y="3733800"/>
            <a:ext cx="2286000" cy="228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/>
          <a:srcRect l="14285" r="11429"/>
          <a:stretch>
            <a:fillRect/>
          </a:stretch>
        </p:blipFill>
        <p:spPr>
          <a:xfrm>
            <a:off x="4495800" y="3733800"/>
            <a:ext cx="2286000" cy="2286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09800" y="914400"/>
            <a:ext cx="21280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28288A"/>
                </a:solidFill>
                <a:latin typeface="Calibri"/>
                <a:ea typeface="ＭＳ Ｐゴシック"/>
              </a:rPr>
              <a:t>Rastro</a:t>
            </a:r>
            <a:r>
              <a:rPr lang="en-US" sz="2000" b="1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n-US" sz="2000" b="1" dirty="0" smtClean="0">
                <a:solidFill>
                  <a:srgbClr val="28288A"/>
                </a:solidFill>
                <a:latin typeface="Calibri"/>
                <a:ea typeface="ＭＳ Ｐゴシック"/>
              </a:rPr>
              <a:t>de</a:t>
            </a:r>
            <a:r>
              <a:rPr lang="en-US" sz="2000" b="1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n-US" sz="2000" b="1" dirty="0" err="1" smtClean="0">
                <a:solidFill>
                  <a:srgbClr val="28288A"/>
                </a:solidFill>
                <a:latin typeface="Calibri"/>
                <a:ea typeface="ＭＳ Ｐゴシック"/>
              </a:rPr>
              <a:t>carbono</a:t>
            </a:r>
            <a:endParaRPr lang="en-US" sz="2000" b="1" dirty="0">
              <a:solidFill>
                <a:srgbClr val="28288A"/>
              </a:solidFill>
              <a:latin typeface="Calibri"/>
              <a:ea typeface="ＭＳ Ｐゴシック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00600" y="914400"/>
            <a:ext cx="281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srgbClr val="28288A"/>
                </a:solidFill>
                <a:latin typeface="Calibri"/>
                <a:ea typeface="ＭＳ Ｐゴシック"/>
              </a:rPr>
              <a:t>Energia</a:t>
            </a:r>
            <a:r>
              <a:rPr lang="en-US" sz="2000" b="1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n-US" sz="2000" b="1" smtClean="0">
                <a:solidFill>
                  <a:srgbClr val="28288A"/>
                </a:solidFill>
                <a:latin typeface="Calibri"/>
                <a:ea typeface="ＭＳ Ｐゴシック"/>
              </a:rPr>
              <a:t>total</a:t>
            </a:r>
            <a:r>
              <a:rPr lang="en-US" sz="2000" b="1" smtClean="0"/>
              <a:t>  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495800" y="6096000"/>
            <a:ext cx="2401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28288A"/>
                </a:solidFill>
                <a:latin typeface="Calibri"/>
                <a:ea typeface="ＭＳ Ｐゴシック"/>
              </a:rPr>
              <a:t>Eutroficação</a:t>
            </a:r>
            <a:r>
              <a:rPr lang="en-US" sz="2000" b="1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n-US" sz="2000" b="1" dirty="0" err="1" smtClean="0">
                <a:solidFill>
                  <a:srgbClr val="28288A"/>
                </a:solidFill>
                <a:latin typeface="Calibri"/>
                <a:ea typeface="ＭＳ Ｐゴシック"/>
              </a:rPr>
              <a:t>da</a:t>
            </a:r>
            <a:r>
              <a:rPr lang="en-US" sz="2000" b="1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n-US" sz="2000" b="1" dirty="0" err="1" smtClean="0">
                <a:solidFill>
                  <a:srgbClr val="28288A"/>
                </a:solidFill>
                <a:latin typeface="Calibri"/>
                <a:ea typeface="ＭＳ Ｐゴシック"/>
              </a:rPr>
              <a:t>água</a:t>
            </a:r>
            <a:endParaRPr lang="en-US" sz="2000" b="1" dirty="0">
              <a:solidFill>
                <a:srgbClr val="28288A"/>
              </a:solidFill>
              <a:latin typeface="Calibri"/>
              <a:ea typeface="ＭＳ Ｐゴシック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09800" y="6096000"/>
            <a:ext cx="20668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28288A"/>
                </a:solidFill>
                <a:latin typeface="Calibri"/>
                <a:ea typeface="ＭＳ Ｐゴシック"/>
              </a:rPr>
              <a:t>Acidificação</a:t>
            </a:r>
            <a:r>
              <a:rPr lang="en-US" sz="2000" b="1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n-US" sz="2000" b="1" dirty="0" smtClean="0">
                <a:solidFill>
                  <a:srgbClr val="28288A"/>
                </a:solidFill>
                <a:latin typeface="Calibri"/>
                <a:ea typeface="ＭＳ Ｐゴシック"/>
              </a:rPr>
              <a:t>do</a:t>
            </a:r>
            <a:r>
              <a:rPr lang="en-US" sz="2000" b="1" dirty="0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n-US" sz="2000" b="1" dirty="0" err="1" smtClean="0">
                <a:solidFill>
                  <a:srgbClr val="28288A"/>
                </a:solidFill>
                <a:latin typeface="Calibri"/>
                <a:ea typeface="ＭＳ Ｐゴシック"/>
              </a:rPr>
              <a:t>ar</a:t>
            </a:r>
            <a:endParaRPr lang="en-US" sz="2000" b="1" dirty="0">
              <a:solidFill>
                <a:srgbClr val="28288A"/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sz="2500" smtClean="0"/>
              <a:t>O que é rastro de carbono?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028" y="1066800"/>
            <a:ext cx="7846372" cy="4525963"/>
          </a:xfrm>
        </p:spPr>
        <p:txBody>
          <a:bodyPr>
            <a:normAutofit lnSpcReduction="10000"/>
          </a:bodyPr>
          <a:lstStyle/>
          <a:p>
            <a:r>
              <a:rPr lang="pt-BR" dirty="0" smtClean="0"/>
              <a:t>O Dióxido de carbono CO</a:t>
            </a:r>
            <a:r>
              <a:rPr lang="pt-BR" baseline="-25000" dirty="0" smtClean="0"/>
              <a:t>2</a:t>
            </a:r>
            <a:r>
              <a:rPr lang="pt-BR" dirty="0" smtClean="0"/>
              <a:t> e outros gases que resultam da queima de combustíveis fósseis acumulados na atmosfera que, quando entram na mesma, aumentam a temperatura média da terra e são medidos em quilogramas (kg).</a:t>
            </a:r>
            <a:r>
              <a:rPr lang="en-US" dirty="0" smtClean="0"/>
              <a:t>  </a:t>
            </a:r>
          </a:p>
          <a:p>
            <a:r>
              <a:rPr lang="pt-BR" dirty="0" smtClean="0"/>
              <a:t>O rastro de carbono age como um substituto de um fator de impacto maior mencionado como Potencial de Aquecimento Global (GWP).</a:t>
            </a:r>
            <a:r>
              <a:rPr lang="en-US" dirty="0" smtClean="0"/>
              <a:t> </a:t>
            </a:r>
          </a:p>
          <a:p>
            <a:r>
              <a:rPr lang="pt-BR" dirty="0" smtClean="0"/>
              <a:t>O aquecimento global é responsável pela perda de calotas glaciais, extinção de espécies e condições climáticas mais extremas, entre outros problemas ambientais.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rcRect t="10265" b="4192"/>
          <a:stretch>
            <a:fillRect/>
          </a:stretch>
        </p:blipFill>
        <p:spPr>
          <a:xfrm>
            <a:off x="838200" y="5334000"/>
            <a:ext cx="114300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sz="2500" smtClean="0"/>
              <a:t>O que é energia total consumida?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028" y="1189037"/>
            <a:ext cx="8229600" cy="4525963"/>
          </a:xfrm>
        </p:spPr>
        <p:txBody>
          <a:bodyPr>
            <a:normAutofit/>
          </a:bodyPr>
          <a:lstStyle/>
          <a:p>
            <a:r>
              <a:rPr lang="pt-BR" smtClean="0"/>
              <a:t>Cálculo das fontes de energia não renováveis associadas com o ciclo de vida da peça em unidades como o megajoule (MJ).  O impacto inclui:</a:t>
            </a:r>
            <a:endParaRPr lang="en-US" dirty="0" smtClean="0"/>
          </a:p>
          <a:p>
            <a:pPr lvl="1"/>
            <a:r>
              <a:rPr lang="pt-BR" smtClean="0"/>
              <a:t>a energia ativa necessária para obter e processar esses combustíveis</a:t>
            </a:r>
            <a:endParaRPr lang="en-US" dirty="0" smtClean="0"/>
          </a:p>
          <a:p>
            <a:pPr lvl="1"/>
            <a:r>
              <a:rPr lang="pt-BR" smtClean="0"/>
              <a:t>a energia incorporada dos materiais que seria liberada se queimada  </a:t>
            </a:r>
            <a:endParaRPr lang="en-US" dirty="0" smtClean="0"/>
          </a:p>
          <a:p>
            <a:pPr lvl="1"/>
            <a:r>
              <a:rPr lang="pt-BR" smtClean="0"/>
              <a:t>a eletricidade ou os combustíveis usados durante o ciclo de vida do produto</a:t>
            </a:r>
            <a:endParaRPr lang="en-US" dirty="0" smtClean="0"/>
          </a:p>
          <a:p>
            <a:pPr lvl="1"/>
            <a:r>
              <a:rPr lang="en-US" smtClean="0"/>
              <a:t>Transporte?</a:t>
            </a:r>
            <a:endParaRPr lang="en-US" dirty="0" smtClean="0"/>
          </a:p>
          <a:p>
            <a:r>
              <a:rPr lang="pt-BR" smtClean="0"/>
              <a:t>A eficiência na conversão de energia (ex.: potência, calor, vapor) é levada em consideração.</a:t>
            </a:r>
            <a:r>
              <a:rPr lang="en-US" smtClean="0"/>
              <a:t> 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rcRect l="14478" r="13130"/>
          <a:stretch>
            <a:fillRect/>
          </a:stretch>
        </p:blipFill>
        <p:spPr>
          <a:xfrm>
            <a:off x="762000" y="5562600"/>
            <a:ext cx="10668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sz="2500" smtClean="0"/>
              <a:t>O que é acidificação do ar?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028" y="1265237"/>
            <a:ext cx="8229600" cy="4525963"/>
          </a:xfrm>
        </p:spPr>
        <p:txBody>
          <a:bodyPr/>
          <a:lstStyle/>
          <a:p>
            <a:r>
              <a:rPr lang="pt-BR" smtClean="0"/>
              <a:t>Dióxido de enxofre SO</a:t>
            </a:r>
            <a:r>
              <a:rPr lang="pt-BR" baseline="-25000" smtClean="0"/>
              <a:t>2</a:t>
            </a:r>
            <a:r>
              <a:rPr lang="pt-BR" smtClean="0"/>
              <a:t>, óxido nitroso NO</a:t>
            </a:r>
            <a:r>
              <a:rPr lang="pt-BR" baseline="-25000" smtClean="0"/>
              <a:t>x</a:t>
            </a:r>
            <a:r>
              <a:rPr lang="pt-BR" smtClean="0"/>
              <a:t> e outras emissões ácidas no ar que resultam em chuva ácida. </a:t>
            </a:r>
            <a:endParaRPr lang="en-US" dirty="0" smtClean="0"/>
          </a:p>
          <a:p>
            <a:r>
              <a:rPr lang="pt-BR" smtClean="0"/>
              <a:t>Torna a terra e a água tóxicos para plantas e vida aquática.  </a:t>
            </a:r>
            <a:endParaRPr lang="en-US" dirty="0" smtClean="0"/>
          </a:p>
          <a:p>
            <a:r>
              <a:rPr lang="pt-BR" smtClean="0"/>
              <a:t>Dissolve lentamente materiais de construção produzidos pelo homem, como concreto.  </a:t>
            </a:r>
            <a:endParaRPr lang="en-US" dirty="0" smtClean="0"/>
          </a:p>
          <a:p>
            <a:r>
              <a:rPr lang="pt-BR" smtClean="0"/>
              <a:t>Medida em unidades equivalentes a quilogramas de dióxido de enxofre (SO</a:t>
            </a:r>
            <a:r>
              <a:rPr lang="pt-BR" baseline="-25000" smtClean="0"/>
              <a:t>2</a:t>
            </a:r>
            <a:r>
              <a:rPr lang="pt-BR" smtClean="0"/>
              <a:t>e)</a:t>
            </a:r>
            <a:r>
              <a:rPr lang="en-US" smtClean="0"/>
              <a:t>   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rcRect l="5714" r="14286"/>
          <a:stretch>
            <a:fillRect/>
          </a:stretch>
        </p:blipFill>
        <p:spPr>
          <a:xfrm>
            <a:off x="838200" y="5181600"/>
            <a:ext cx="1524000" cy="1524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olidWorks_Dassault_Systemes_Corporate_template_2008">
  <a:themeElements>
    <a:clrScheme name="Custom 1">
      <a:dk1>
        <a:srgbClr val="28288A"/>
      </a:dk1>
      <a:lt1>
        <a:sysClr val="window" lastClr="FFFFFF"/>
      </a:lt1>
      <a:dk2>
        <a:srgbClr val="28288A"/>
      </a:dk2>
      <a:lt2>
        <a:srgbClr val="EEECE1"/>
      </a:lt2>
      <a:accent1>
        <a:srgbClr val="28288A"/>
      </a:accent1>
      <a:accent2>
        <a:srgbClr val="E72200"/>
      </a:accent2>
      <a:accent3>
        <a:srgbClr val="F18E00"/>
      </a:accent3>
      <a:accent4>
        <a:srgbClr val="74B31F"/>
      </a:accent4>
      <a:accent5>
        <a:srgbClr val="28288A"/>
      </a:accent5>
      <a:accent6>
        <a:srgbClr val="E72200"/>
      </a:accent6>
      <a:hlink>
        <a:srgbClr val="28288A"/>
      </a:hlink>
      <a:folHlink>
        <a:srgbClr val="F18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Custom 1">
    <a:dk1>
      <a:srgbClr val="28288A"/>
    </a:dk1>
    <a:lt1>
      <a:sysClr val="window" lastClr="FFFFFF"/>
    </a:lt1>
    <a:dk2>
      <a:srgbClr val="28288A"/>
    </a:dk2>
    <a:lt2>
      <a:srgbClr val="EEECE1"/>
    </a:lt2>
    <a:accent1>
      <a:srgbClr val="28288A"/>
    </a:accent1>
    <a:accent2>
      <a:srgbClr val="E72200"/>
    </a:accent2>
    <a:accent3>
      <a:srgbClr val="F18E00"/>
    </a:accent3>
    <a:accent4>
      <a:srgbClr val="74B31F"/>
    </a:accent4>
    <a:accent5>
      <a:srgbClr val="28288A"/>
    </a:accent5>
    <a:accent6>
      <a:srgbClr val="E72200"/>
    </a:accent6>
    <a:hlink>
      <a:srgbClr val="28288A"/>
    </a:hlink>
    <a:folHlink>
      <a:srgbClr val="F18E0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A6736F82B6D34BB1D7C491D33DD2A9" ma:contentTypeVersion="0" ma:contentTypeDescription="Create a new document." ma:contentTypeScope="" ma:versionID="91d388a17d8d7dabd85769850ee2fa2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87D0CF6F-DAB6-433D-97AD-098CAD97418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5BD4345-5E70-4B39-BF24-26578937350D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FF0D2E3D-70A3-45E0-8257-04E42ACB97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6315</TotalTime>
  <Words>1724</Words>
  <Application>Microsoft Office PowerPoint</Application>
  <PresentationFormat>On-screen Show (4:3)</PresentationFormat>
  <Paragraphs>292</Paragraphs>
  <Slides>25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SolidWorks_Dassault_Systemes_Corporate_template_2008</vt:lpstr>
      <vt:lpstr>SolidWorks Sustainability</vt:lpstr>
      <vt:lpstr>O que é engenharia sustentável?</vt:lpstr>
      <vt:lpstr>Análise do Ciclo de Vida - LCA</vt:lpstr>
      <vt:lpstr>LCA – Análise do Ciclo de Vida</vt:lpstr>
      <vt:lpstr>Principais elementos da Análise do Ciclo de Vida</vt:lpstr>
      <vt:lpstr>Fatores de impacto ambiental</vt:lpstr>
      <vt:lpstr>O que é rastro de carbono?</vt:lpstr>
      <vt:lpstr>O que é energia total consumida?</vt:lpstr>
      <vt:lpstr>O que é acidificação do ar?</vt:lpstr>
      <vt:lpstr>O que é eutroficação da água?</vt:lpstr>
      <vt:lpstr>Referências   </vt:lpstr>
      <vt:lpstr>Por que o SolidWorks Sustainability?</vt:lpstr>
      <vt:lpstr>Por que o SolidWorks Sustainability na sala de aula?</vt:lpstr>
      <vt:lpstr>Metodologia do SolidWorks Sustainability  </vt:lpstr>
      <vt:lpstr>Entrada - Nome e classe do material</vt:lpstr>
      <vt:lpstr>Entrada - Processo de fabricação</vt:lpstr>
      <vt:lpstr>Entrada - Região de fabricação</vt:lpstr>
      <vt:lpstr>Entrada – Região de transporte e uso</vt:lpstr>
      <vt:lpstr>A SolidWorks calcula o impacto ambiental</vt:lpstr>
      <vt:lpstr>Localização de materiais similares com base nas propriedades do material</vt:lpstr>
      <vt:lpstr>Definições das propriedades do material </vt:lpstr>
      <vt:lpstr>SolidWorks Sustainability</vt:lpstr>
      <vt:lpstr>Relatório de sustentabilidade</vt:lpstr>
      <vt:lpstr>Por que o SolidWorks Sustainability na sala de aula?</vt:lpstr>
      <vt:lpstr>Obrigado 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ktruong</dc:creator>
  <cp:lastModifiedBy>luke.williams</cp:lastModifiedBy>
  <cp:revision>226</cp:revision>
  <dcterms:created xsi:type="dcterms:W3CDTF">2009-09-30T14:32:12Z</dcterms:created>
  <dcterms:modified xsi:type="dcterms:W3CDTF">2010-02-11T19:34:07Z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0x01010079A6736F82B6D34BB1D7C491D33DD2A9</vt:lpwstr>
  </property>
</Properties>
</file>